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61" r:id="rId2"/>
  </p:sldMasterIdLst>
  <p:notesMasterIdLst>
    <p:notesMasterId r:id="rId76"/>
  </p:notesMasterIdLst>
  <p:sldIdLst>
    <p:sldId id="256" r:id="rId3"/>
    <p:sldId id="438" r:id="rId4"/>
    <p:sldId id="499" r:id="rId5"/>
    <p:sldId id="500" r:id="rId6"/>
    <p:sldId id="885" r:id="rId7"/>
    <p:sldId id="259" r:id="rId8"/>
    <p:sldId id="261" r:id="rId9"/>
    <p:sldId id="262" r:id="rId10"/>
    <p:sldId id="263" r:id="rId11"/>
    <p:sldId id="281" r:id="rId12"/>
    <p:sldId id="890" r:id="rId13"/>
    <p:sldId id="420" r:id="rId14"/>
    <p:sldId id="440" r:id="rId15"/>
    <p:sldId id="887" r:id="rId16"/>
    <p:sldId id="441" r:id="rId17"/>
    <p:sldId id="444" r:id="rId18"/>
    <p:sldId id="442" r:id="rId19"/>
    <p:sldId id="443" r:id="rId20"/>
    <p:sldId id="448" r:id="rId21"/>
    <p:sldId id="461" r:id="rId22"/>
    <p:sldId id="463" r:id="rId23"/>
    <p:sldId id="308" r:id="rId24"/>
    <p:sldId id="464" r:id="rId25"/>
    <p:sldId id="466" r:id="rId26"/>
    <p:sldId id="467" r:id="rId27"/>
    <p:sldId id="468" r:id="rId28"/>
    <p:sldId id="888" r:id="rId29"/>
    <p:sldId id="889" r:id="rId30"/>
    <p:sldId id="469" r:id="rId31"/>
    <p:sldId id="470" r:id="rId32"/>
    <p:sldId id="473" r:id="rId33"/>
    <p:sldId id="477" r:id="rId34"/>
    <p:sldId id="484" r:id="rId35"/>
    <p:sldId id="485" r:id="rId36"/>
    <p:sldId id="446" r:id="rId37"/>
    <p:sldId id="896" r:id="rId38"/>
    <p:sldId id="893" r:id="rId39"/>
    <p:sldId id="891" r:id="rId40"/>
    <p:sldId id="892" r:id="rId41"/>
    <p:sldId id="269" r:id="rId42"/>
    <p:sldId id="895" r:id="rId43"/>
    <p:sldId id="894" r:id="rId44"/>
    <p:sldId id="382" r:id="rId45"/>
    <p:sldId id="352" r:id="rId46"/>
    <p:sldId id="353" r:id="rId47"/>
    <p:sldId id="354" r:id="rId48"/>
    <p:sldId id="289" r:id="rId49"/>
    <p:sldId id="385" r:id="rId50"/>
    <p:sldId id="389" r:id="rId51"/>
    <p:sldId id="390" r:id="rId52"/>
    <p:sldId id="391" r:id="rId53"/>
    <p:sldId id="398" r:id="rId54"/>
    <p:sldId id="376" r:id="rId55"/>
    <p:sldId id="377" r:id="rId56"/>
    <p:sldId id="384" r:id="rId57"/>
    <p:sldId id="355" r:id="rId58"/>
    <p:sldId id="897" r:id="rId59"/>
    <p:sldId id="898" r:id="rId60"/>
    <p:sldId id="367" r:id="rId61"/>
    <p:sldId id="378" r:id="rId62"/>
    <p:sldId id="393" r:id="rId63"/>
    <p:sldId id="394" r:id="rId64"/>
    <p:sldId id="395" r:id="rId65"/>
    <p:sldId id="396" r:id="rId66"/>
    <p:sldId id="455" r:id="rId67"/>
    <p:sldId id="456" r:id="rId68"/>
    <p:sldId id="426" r:id="rId69"/>
    <p:sldId id="427" r:id="rId70"/>
    <p:sldId id="457" r:id="rId71"/>
    <p:sldId id="412" r:id="rId72"/>
    <p:sldId id="411" r:id="rId73"/>
    <p:sldId id="498" r:id="rId74"/>
    <p:sldId id="886" r:id="rId75"/>
  </p:sldIdLst>
  <p:sldSz cx="9144000" cy="5143500" type="screen16x9"/>
  <p:notesSz cx="6858000" cy="9144000"/>
  <p:embeddedFontLst>
    <p:embeddedFont>
      <p:font typeface="Arial Unicode MS" panose="020B0604020202020204" pitchFamily="34" charset="-128"/>
      <p:regular r:id="rId77"/>
    </p:embeddedFont>
    <p:embeddedFont>
      <p:font typeface="Barlow Light" panose="00000400000000000000" pitchFamily="2" charset="0"/>
      <p:regular r:id="rId78"/>
      <p:bold r:id="rId79"/>
      <p:italic r:id="rId80"/>
      <p:boldItalic r:id="rId81"/>
    </p:embeddedFont>
    <p:embeddedFont>
      <p:font typeface="Consolas" panose="020B0609020204030204" pitchFamily="49" charset="0"/>
      <p:regular r:id="rId82"/>
      <p:bold r:id="rId83"/>
      <p:italic r:id="rId84"/>
      <p:boldItalic r:id="rId85"/>
    </p:embeddedFont>
    <p:embeddedFont>
      <p:font typeface="Raleway SemiBold" pitchFamily="2"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9"/>
    <a:srgbClr val="E2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B5B46-6BF8-45E1-846F-8BE0A2D998C0}" v="21" dt="2025-01-09T04:29:21.705"/>
  </p1510:revLst>
</p1510:revInfo>
</file>

<file path=ppt/tableStyles.xml><?xml version="1.0" encoding="utf-8"?>
<a:tblStyleLst xmlns:a="http://schemas.openxmlformats.org/drawingml/2006/main" def="{1D54DC6E-5F47-45C2-9750-FF39251B6EC2}">
  <a:tblStyle styleId="{1D54DC6E-5F47-45C2-9750-FF39251B6EC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1" autoAdjust="0"/>
    <p:restoredTop sz="95256" autoAdjust="0"/>
  </p:normalViewPr>
  <p:slideViewPr>
    <p:cSldViewPr snapToGrid="0">
      <p:cViewPr varScale="1">
        <p:scale>
          <a:sx n="111" d="100"/>
          <a:sy n="111" d="100"/>
        </p:scale>
        <p:origin x="372"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font" Target="fonts/font3.fntdata"/><Relationship Id="rId5" Type="http://schemas.openxmlformats.org/officeDocument/2006/relationships/slide" Target="slides/slide3.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11.fntdata"/><Relationship Id="rId61" Type="http://schemas.openxmlformats.org/officeDocument/2006/relationships/slide" Target="slides/slide59.xml"/><Relationship Id="rId82"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font" Target="fonts/font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za Rizky Pratama" userId="771d31ed-b943-4b12-ae2a-45414c129b8c" providerId="ADAL" clId="{409A290E-D69C-4F80-B9EF-EB0021E17220}"/>
    <pc:docChg chg="custSel addSld delSld modSld">
      <pc:chgData name="Reza Rizky Pratama" userId="771d31ed-b943-4b12-ae2a-45414c129b8c" providerId="ADAL" clId="{409A290E-D69C-4F80-B9EF-EB0021E17220}" dt="2025-01-02T00:35:15.879" v="37" actId="20577"/>
      <pc:docMkLst>
        <pc:docMk/>
      </pc:docMkLst>
      <pc:sldChg chg="modSp mod">
        <pc:chgData name="Reza Rizky Pratama" userId="771d31ed-b943-4b12-ae2a-45414c129b8c" providerId="ADAL" clId="{409A290E-D69C-4F80-B9EF-EB0021E17220}" dt="2025-01-02T00:35:15.879" v="37" actId="20577"/>
        <pc:sldMkLst>
          <pc:docMk/>
          <pc:sldMk cId="0" sldId="256"/>
        </pc:sldMkLst>
        <pc:spChg chg="mod">
          <ac:chgData name="Reza Rizky Pratama" userId="771d31ed-b943-4b12-ae2a-45414c129b8c" providerId="ADAL" clId="{409A290E-D69C-4F80-B9EF-EB0021E17220}" dt="2025-01-02T00:35:15.879" v="37" actId="20577"/>
          <ac:spMkLst>
            <pc:docMk/>
            <pc:sldMk cId="0" sldId="256"/>
            <ac:spMk id="338" creationId="{00000000-0000-0000-0000-000000000000}"/>
          </ac:spMkLst>
        </pc:spChg>
      </pc:sldChg>
      <pc:sldChg chg="modSp del mod">
        <pc:chgData name="Reza Rizky Pratama" userId="771d31ed-b943-4b12-ae2a-45414c129b8c" providerId="ADAL" clId="{409A290E-D69C-4F80-B9EF-EB0021E17220}" dt="2025-01-01T16:33:35.519" v="17" actId="47"/>
        <pc:sldMkLst>
          <pc:docMk/>
          <pc:sldMk cId="0" sldId="264"/>
        </pc:sldMkLst>
      </pc:sldChg>
      <pc:sldChg chg="delSp del mod">
        <pc:chgData name="Reza Rizky Pratama" userId="771d31ed-b943-4b12-ae2a-45414c129b8c" providerId="ADAL" clId="{409A290E-D69C-4F80-B9EF-EB0021E17220}" dt="2025-01-01T16:33:34.010" v="16" actId="47"/>
        <pc:sldMkLst>
          <pc:docMk/>
          <pc:sldMk cId="0" sldId="265"/>
        </pc:sldMkLst>
      </pc:sldChg>
      <pc:sldChg chg="del">
        <pc:chgData name="Reza Rizky Pratama" userId="771d31ed-b943-4b12-ae2a-45414c129b8c" providerId="ADAL" clId="{409A290E-D69C-4F80-B9EF-EB0021E17220}" dt="2025-01-01T16:33:18.580" v="14" actId="47"/>
        <pc:sldMkLst>
          <pc:docMk/>
          <pc:sldMk cId="0" sldId="266"/>
        </pc:sldMkLst>
      </pc:sldChg>
      <pc:sldChg chg="add">
        <pc:chgData name="Reza Rizky Pratama" userId="771d31ed-b943-4b12-ae2a-45414c129b8c" providerId="ADAL" clId="{409A290E-D69C-4F80-B9EF-EB0021E17220}" dt="2025-01-01T16:31:59.478" v="13"/>
        <pc:sldMkLst>
          <pc:docMk/>
          <pc:sldMk cId="2059506856" sldId="289"/>
        </pc:sldMkLst>
      </pc:sldChg>
      <pc:sldChg chg="add">
        <pc:chgData name="Reza Rizky Pratama" userId="771d31ed-b943-4b12-ae2a-45414c129b8c" providerId="ADAL" clId="{409A290E-D69C-4F80-B9EF-EB0021E17220}" dt="2025-01-01T16:31:59.478" v="13"/>
        <pc:sldMkLst>
          <pc:docMk/>
          <pc:sldMk cId="3038826310" sldId="352"/>
        </pc:sldMkLst>
      </pc:sldChg>
      <pc:sldChg chg="add">
        <pc:chgData name="Reza Rizky Pratama" userId="771d31ed-b943-4b12-ae2a-45414c129b8c" providerId="ADAL" clId="{409A290E-D69C-4F80-B9EF-EB0021E17220}" dt="2025-01-01T16:31:59.478" v="13"/>
        <pc:sldMkLst>
          <pc:docMk/>
          <pc:sldMk cId="3335281668" sldId="353"/>
        </pc:sldMkLst>
      </pc:sldChg>
      <pc:sldChg chg="add">
        <pc:chgData name="Reza Rizky Pratama" userId="771d31ed-b943-4b12-ae2a-45414c129b8c" providerId="ADAL" clId="{409A290E-D69C-4F80-B9EF-EB0021E17220}" dt="2025-01-01T16:31:59.478" v="13"/>
        <pc:sldMkLst>
          <pc:docMk/>
          <pc:sldMk cId="3036630485" sldId="354"/>
        </pc:sldMkLst>
      </pc:sldChg>
      <pc:sldChg chg="add">
        <pc:chgData name="Reza Rizky Pratama" userId="771d31ed-b943-4b12-ae2a-45414c129b8c" providerId="ADAL" clId="{409A290E-D69C-4F80-B9EF-EB0021E17220}" dt="2025-01-01T16:31:59.478" v="13"/>
        <pc:sldMkLst>
          <pc:docMk/>
          <pc:sldMk cId="239781150" sldId="355"/>
        </pc:sldMkLst>
      </pc:sldChg>
      <pc:sldChg chg="add">
        <pc:chgData name="Reza Rizky Pratama" userId="771d31ed-b943-4b12-ae2a-45414c129b8c" providerId="ADAL" clId="{409A290E-D69C-4F80-B9EF-EB0021E17220}" dt="2025-01-01T16:31:59.478" v="13"/>
        <pc:sldMkLst>
          <pc:docMk/>
          <pc:sldMk cId="1389567267" sldId="367"/>
        </pc:sldMkLst>
      </pc:sldChg>
      <pc:sldChg chg="del">
        <pc:chgData name="Reza Rizky Pratama" userId="771d31ed-b943-4b12-ae2a-45414c129b8c" providerId="ADAL" clId="{409A290E-D69C-4F80-B9EF-EB0021E17220}" dt="2025-01-01T16:31:57.185" v="12" actId="47"/>
        <pc:sldMkLst>
          <pc:docMk/>
          <pc:sldMk cId="323665535" sldId="375"/>
        </pc:sldMkLst>
      </pc:sldChg>
      <pc:sldChg chg="add">
        <pc:chgData name="Reza Rizky Pratama" userId="771d31ed-b943-4b12-ae2a-45414c129b8c" providerId="ADAL" clId="{409A290E-D69C-4F80-B9EF-EB0021E17220}" dt="2025-01-01T16:31:59.478" v="13"/>
        <pc:sldMkLst>
          <pc:docMk/>
          <pc:sldMk cId="2630380705" sldId="376"/>
        </pc:sldMkLst>
      </pc:sldChg>
      <pc:sldChg chg="add">
        <pc:chgData name="Reza Rizky Pratama" userId="771d31ed-b943-4b12-ae2a-45414c129b8c" providerId="ADAL" clId="{409A290E-D69C-4F80-B9EF-EB0021E17220}" dt="2025-01-01T16:31:59.478" v="13"/>
        <pc:sldMkLst>
          <pc:docMk/>
          <pc:sldMk cId="1119606676" sldId="377"/>
        </pc:sldMkLst>
      </pc:sldChg>
      <pc:sldChg chg="add">
        <pc:chgData name="Reza Rizky Pratama" userId="771d31ed-b943-4b12-ae2a-45414c129b8c" providerId="ADAL" clId="{409A290E-D69C-4F80-B9EF-EB0021E17220}" dt="2025-01-01T16:31:59.478" v="13"/>
        <pc:sldMkLst>
          <pc:docMk/>
          <pc:sldMk cId="3460441248" sldId="378"/>
        </pc:sldMkLst>
      </pc:sldChg>
      <pc:sldChg chg="add">
        <pc:chgData name="Reza Rizky Pratama" userId="771d31ed-b943-4b12-ae2a-45414c129b8c" providerId="ADAL" clId="{409A290E-D69C-4F80-B9EF-EB0021E17220}" dt="2025-01-01T16:31:59.478" v="13"/>
        <pc:sldMkLst>
          <pc:docMk/>
          <pc:sldMk cId="2614489079" sldId="382"/>
        </pc:sldMkLst>
      </pc:sldChg>
      <pc:sldChg chg="add">
        <pc:chgData name="Reza Rizky Pratama" userId="771d31ed-b943-4b12-ae2a-45414c129b8c" providerId="ADAL" clId="{409A290E-D69C-4F80-B9EF-EB0021E17220}" dt="2025-01-01T16:31:59.478" v="13"/>
        <pc:sldMkLst>
          <pc:docMk/>
          <pc:sldMk cId="514989297" sldId="384"/>
        </pc:sldMkLst>
      </pc:sldChg>
      <pc:sldChg chg="add">
        <pc:chgData name="Reza Rizky Pratama" userId="771d31ed-b943-4b12-ae2a-45414c129b8c" providerId="ADAL" clId="{409A290E-D69C-4F80-B9EF-EB0021E17220}" dt="2025-01-01T16:31:59.478" v="13"/>
        <pc:sldMkLst>
          <pc:docMk/>
          <pc:sldMk cId="1941689083" sldId="385"/>
        </pc:sldMkLst>
      </pc:sldChg>
      <pc:sldChg chg="add">
        <pc:chgData name="Reza Rizky Pratama" userId="771d31ed-b943-4b12-ae2a-45414c129b8c" providerId="ADAL" clId="{409A290E-D69C-4F80-B9EF-EB0021E17220}" dt="2025-01-01T16:31:59.478" v="13"/>
        <pc:sldMkLst>
          <pc:docMk/>
          <pc:sldMk cId="2579794528" sldId="389"/>
        </pc:sldMkLst>
      </pc:sldChg>
      <pc:sldChg chg="add">
        <pc:chgData name="Reza Rizky Pratama" userId="771d31ed-b943-4b12-ae2a-45414c129b8c" providerId="ADAL" clId="{409A290E-D69C-4F80-B9EF-EB0021E17220}" dt="2025-01-01T16:31:59.478" v="13"/>
        <pc:sldMkLst>
          <pc:docMk/>
          <pc:sldMk cId="519893249" sldId="390"/>
        </pc:sldMkLst>
      </pc:sldChg>
      <pc:sldChg chg="add">
        <pc:chgData name="Reza Rizky Pratama" userId="771d31ed-b943-4b12-ae2a-45414c129b8c" providerId="ADAL" clId="{409A290E-D69C-4F80-B9EF-EB0021E17220}" dt="2025-01-01T16:31:59.478" v="13"/>
        <pc:sldMkLst>
          <pc:docMk/>
          <pc:sldMk cId="2514355277" sldId="391"/>
        </pc:sldMkLst>
      </pc:sldChg>
      <pc:sldChg chg="add">
        <pc:chgData name="Reza Rizky Pratama" userId="771d31ed-b943-4b12-ae2a-45414c129b8c" providerId="ADAL" clId="{409A290E-D69C-4F80-B9EF-EB0021E17220}" dt="2025-01-01T16:31:59.478" v="13"/>
        <pc:sldMkLst>
          <pc:docMk/>
          <pc:sldMk cId="3103171086" sldId="393"/>
        </pc:sldMkLst>
      </pc:sldChg>
      <pc:sldChg chg="add">
        <pc:chgData name="Reza Rizky Pratama" userId="771d31ed-b943-4b12-ae2a-45414c129b8c" providerId="ADAL" clId="{409A290E-D69C-4F80-B9EF-EB0021E17220}" dt="2025-01-01T16:31:59.478" v="13"/>
        <pc:sldMkLst>
          <pc:docMk/>
          <pc:sldMk cId="2714623469" sldId="394"/>
        </pc:sldMkLst>
      </pc:sldChg>
      <pc:sldChg chg="add">
        <pc:chgData name="Reza Rizky Pratama" userId="771d31ed-b943-4b12-ae2a-45414c129b8c" providerId="ADAL" clId="{409A290E-D69C-4F80-B9EF-EB0021E17220}" dt="2025-01-01T16:31:59.478" v="13"/>
        <pc:sldMkLst>
          <pc:docMk/>
          <pc:sldMk cId="2208328853" sldId="395"/>
        </pc:sldMkLst>
      </pc:sldChg>
      <pc:sldChg chg="add">
        <pc:chgData name="Reza Rizky Pratama" userId="771d31ed-b943-4b12-ae2a-45414c129b8c" providerId="ADAL" clId="{409A290E-D69C-4F80-B9EF-EB0021E17220}" dt="2025-01-01T16:31:59.478" v="13"/>
        <pc:sldMkLst>
          <pc:docMk/>
          <pc:sldMk cId="971236690" sldId="396"/>
        </pc:sldMkLst>
      </pc:sldChg>
      <pc:sldChg chg="add">
        <pc:chgData name="Reza Rizky Pratama" userId="771d31ed-b943-4b12-ae2a-45414c129b8c" providerId="ADAL" clId="{409A290E-D69C-4F80-B9EF-EB0021E17220}" dt="2025-01-01T16:31:59.478" v="13"/>
        <pc:sldMkLst>
          <pc:docMk/>
          <pc:sldMk cId="1947378573" sldId="398"/>
        </pc:sldMkLst>
      </pc:sldChg>
      <pc:sldChg chg="add">
        <pc:chgData name="Reza Rizky Pratama" userId="771d31ed-b943-4b12-ae2a-45414c129b8c" providerId="ADAL" clId="{409A290E-D69C-4F80-B9EF-EB0021E17220}" dt="2025-01-01T16:33:57.960" v="19"/>
        <pc:sldMkLst>
          <pc:docMk/>
          <pc:sldMk cId="3562066731" sldId="420"/>
        </pc:sldMkLst>
      </pc:sldChg>
      <pc:sldChg chg="del">
        <pc:chgData name="Reza Rizky Pratama" userId="771d31ed-b943-4b12-ae2a-45414c129b8c" providerId="ADAL" clId="{409A290E-D69C-4F80-B9EF-EB0021E17220}" dt="2025-01-01T16:31:57.185" v="12" actId="47"/>
        <pc:sldMkLst>
          <pc:docMk/>
          <pc:sldMk cId="345661679" sldId="449"/>
        </pc:sldMkLst>
      </pc:sldChg>
      <pc:sldChg chg="del">
        <pc:chgData name="Reza Rizky Pratama" userId="771d31ed-b943-4b12-ae2a-45414c129b8c" providerId="ADAL" clId="{409A290E-D69C-4F80-B9EF-EB0021E17220}" dt="2025-01-01T16:31:57.185" v="12" actId="47"/>
        <pc:sldMkLst>
          <pc:docMk/>
          <pc:sldMk cId="998592144" sldId="450"/>
        </pc:sldMkLst>
      </pc:sldChg>
      <pc:sldChg chg="del">
        <pc:chgData name="Reza Rizky Pratama" userId="771d31ed-b943-4b12-ae2a-45414c129b8c" providerId="ADAL" clId="{409A290E-D69C-4F80-B9EF-EB0021E17220}" dt="2025-01-01T16:31:57.185" v="12" actId="47"/>
        <pc:sldMkLst>
          <pc:docMk/>
          <pc:sldMk cId="1248560071" sldId="452"/>
        </pc:sldMkLst>
      </pc:sldChg>
      <pc:sldChg chg="del">
        <pc:chgData name="Reza Rizky Pratama" userId="771d31ed-b943-4b12-ae2a-45414c129b8c" providerId="ADAL" clId="{409A290E-D69C-4F80-B9EF-EB0021E17220}" dt="2025-01-01T16:31:57.185" v="12" actId="47"/>
        <pc:sldMkLst>
          <pc:docMk/>
          <pc:sldMk cId="2182753070" sldId="453"/>
        </pc:sldMkLst>
      </pc:sldChg>
      <pc:sldChg chg="del">
        <pc:chgData name="Reza Rizky Pratama" userId="771d31ed-b943-4b12-ae2a-45414c129b8c" providerId="ADAL" clId="{409A290E-D69C-4F80-B9EF-EB0021E17220}" dt="2025-01-01T16:31:57.185" v="12" actId="47"/>
        <pc:sldMkLst>
          <pc:docMk/>
          <pc:sldMk cId="1155999035" sldId="459"/>
        </pc:sldMkLst>
      </pc:sldChg>
      <pc:sldChg chg="del">
        <pc:chgData name="Reza Rizky Pratama" userId="771d31ed-b943-4b12-ae2a-45414c129b8c" providerId="ADAL" clId="{409A290E-D69C-4F80-B9EF-EB0021E17220}" dt="2025-01-01T16:31:57.185" v="12" actId="47"/>
        <pc:sldMkLst>
          <pc:docMk/>
          <pc:sldMk cId="1748295985" sldId="487"/>
        </pc:sldMkLst>
      </pc:sldChg>
      <pc:sldChg chg="del">
        <pc:chgData name="Reza Rizky Pratama" userId="771d31ed-b943-4b12-ae2a-45414c129b8c" providerId="ADAL" clId="{409A290E-D69C-4F80-B9EF-EB0021E17220}" dt="2025-01-01T16:31:57.185" v="12" actId="47"/>
        <pc:sldMkLst>
          <pc:docMk/>
          <pc:sldMk cId="1987123007" sldId="489"/>
        </pc:sldMkLst>
      </pc:sldChg>
      <pc:sldChg chg="del">
        <pc:chgData name="Reza Rizky Pratama" userId="771d31ed-b943-4b12-ae2a-45414c129b8c" providerId="ADAL" clId="{409A290E-D69C-4F80-B9EF-EB0021E17220}" dt="2025-01-01T16:31:57.185" v="12" actId="47"/>
        <pc:sldMkLst>
          <pc:docMk/>
          <pc:sldMk cId="4278078524" sldId="491"/>
        </pc:sldMkLst>
      </pc:sldChg>
      <pc:sldChg chg="del">
        <pc:chgData name="Reza Rizky Pratama" userId="771d31ed-b943-4b12-ae2a-45414c129b8c" providerId="ADAL" clId="{409A290E-D69C-4F80-B9EF-EB0021E17220}" dt="2025-01-01T16:31:57.185" v="12" actId="47"/>
        <pc:sldMkLst>
          <pc:docMk/>
          <pc:sldMk cId="3766095530" sldId="497"/>
        </pc:sldMkLst>
      </pc:sldChg>
      <pc:sldChg chg="new del">
        <pc:chgData name="Reza Rizky Pratama" userId="771d31ed-b943-4b12-ae2a-45414c129b8c" providerId="ADAL" clId="{409A290E-D69C-4F80-B9EF-EB0021E17220}" dt="2025-01-01T16:33:59.937" v="20" actId="47"/>
        <pc:sldMkLst>
          <pc:docMk/>
          <pc:sldMk cId="2957411741" sldId="898"/>
        </pc:sldMkLst>
      </pc:sldChg>
    </pc:docChg>
  </pc:docChgLst>
  <pc:docChgLst>
    <pc:chgData name="Reza Rizky Pratama" userId="771d31ed-b943-4b12-ae2a-45414c129b8c" providerId="ADAL" clId="{CE1B5B46-6BF8-45E1-846F-8BE0A2D998C0}"/>
    <pc:docChg chg="undo custSel addSld delSld modSld sldOrd">
      <pc:chgData name="Reza Rizky Pratama" userId="771d31ed-b943-4b12-ae2a-45414c129b8c" providerId="ADAL" clId="{CE1B5B46-6BF8-45E1-846F-8BE0A2D998C0}" dt="2025-01-22T09:01:54.091" v="1103" actId="478"/>
      <pc:docMkLst>
        <pc:docMk/>
      </pc:docMkLst>
      <pc:sldChg chg="addSp modSp mod modClrScheme chgLayout">
        <pc:chgData name="Reza Rizky Pratama" userId="771d31ed-b943-4b12-ae2a-45414c129b8c" providerId="ADAL" clId="{CE1B5B46-6BF8-45E1-846F-8BE0A2D998C0}" dt="2025-01-09T03:58:33.141" v="966" actId="20577"/>
        <pc:sldMkLst>
          <pc:docMk/>
          <pc:sldMk cId="2644106856" sldId="269"/>
        </pc:sldMkLst>
        <pc:spChg chg="mod ord">
          <ac:chgData name="Reza Rizky Pratama" userId="771d31ed-b943-4b12-ae2a-45414c129b8c" providerId="ADAL" clId="{CE1B5B46-6BF8-45E1-846F-8BE0A2D998C0}" dt="2025-01-09T03:54:25.084" v="962" actId="20577"/>
          <ac:spMkLst>
            <pc:docMk/>
            <pc:sldMk cId="2644106856" sldId="269"/>
            <ac:spMk id="2" creationId="{00000000-0000-0000-0000-000000000000}"/>
          </ac:spMkLst>
        </pc:spChg>
        <pc:spChg chg="add mod ord">
          <ac:chgData name="Reza Rizky Pratama" userId="771d31ed-b943-4b12-ae2a-45414c129b8c" providerId="ADAL" clId="{CE1B5B46-6BF8-45E1-846F-8BE0A2D998C0}" dt="2025-01-08T14:47:57.791" v="414" actId="700"/>
          <ac:spMkLst>
            <pc:docMk/>
            <pc:sldMk cId="2644106856" sldId="269"/>
            <ac:spMk id="3" creationId="{B3CA3F67-6BF8-F0D1-820A-0B229821BB94}"/>
          </ac:spMkLst>
        </pc:spChg>
        <pc:graphicFrameChg chg="mod modGraphic">
          <ac:chgData name="Reza Rizky Pratama" userId="771d31ed-b943-4b12-ae2a-45414c129b8c" providerId="ADAL" clId="{CE1B5B46-6BF8-45E1-846F-8BE0A2D998C0}" dt="2025-01-09T03:58:33.141" v="966" actId="20577"/>
          <ac:graphicFrameMkLst>
            <pc:docMk/>
            <pc:sldMk cId="2644106856" sldId="269"/>
            <ac:graphicFrameMk id="6" creationId="{00000000-0000-0000-0000-000000000000}"/>
          </ac:graphicFrameMkLst>
        </pc:graphicFrameChg>
      </pc:sldChg>
      <pc:sldChg chg="modSp">
        <pc:chgData name="Reza Rizky Pratama" userId="771d31ed-b943-4b12-ae2a-45414c129b8c" providerId="ADAL" clId="{CE1B5B46-6BF8-45E1-846F-8BE0A2D998C0}" dt="2025-01-09T01:48:06.300" v="705" actId="207"/>
        <pc:sldMkLst>
          <pc:docMk/>
          <pc:sldMk cId="3036630485" sldId="354"/>
        </pc:sldMkLst>
        <pc:spChg chg="mod">
          <ac:chgData name="Reza Rizky Pratama" userId="771d31ed-b943-4b12-ae2a-45414c129b8c" providerId="ADAL" clId="{CE1B5B46-6BF8-45E1-846F-8BE0A2D998C0}" dt="2025-01-09T01:48:06.300" v="705" actId="207"/>
          <ac:spMkLst>
            <pc:docMk/>
            <pc:sldMk cId="3036630485" sldId="354"/>
            <ac:spMk id="332802" creationId="{00000000-0000-0000-0000-000000000000}"/>
          </ac:spMkLst>
        </pc:spChg>
      </pc:sldChg>
      <pc:sldChg chg="modSp mod">
        <pc:chgData name="Reza Rizky Pratama" userId="771d31ed-b943-4b12-ae2a-45414c129b8c" providerId="ADAL" clId="{CE1B5B46-6BF8-45E1-846F-8BE0A2D998C0}" dt="2025-01-09T02:08:29.085" v="717" actId="1076"/>
        <pc:sldMkLst>
          <pc:docMk/>
          <pc:sldMk cId="2630380705" sldId="376"/>
        </pc:sldMkLst>
        <pc:spChg chg="mod">
          <ac:chgData name="Reza Rizky Pratama" userId="771d31ed-b943-4b12-ae2a-45414c129b8c" providerId="ADAL" clId="{CE1B5B46-6BF8-45E1-846F-8BE0A2D998C0}" dt="2025-01-09T02:08:29.085" v="717" actId="1076"/>
          <ac:spMkLst>
            <pc:docMk/>
            <pc:sldMk cId="2630380705" sldId="376"/>
            <ac:spMk id="6" creationId="{D25BDF02-8BE9-D3DE-6FE0-BCA825C86139}"/>
          </ac:spMkLst>
        </pc:spChg>
        <pc:spChg chg="mod">
          <ac:chgData name="Reza Rizky Pratama" userId="771d31ed-b943-4b12-ae2a-45414c129b8c" providerId="ADAL" clId="{CE1B5B46-6BF8-45E1-846F-8BE0A2D998C0}" dt="2025-01-09T02:08:26.444" v="716" actId="1076"/>
          <ac:spMkLst>
            <pc:docMk/>
            <pc:sldMk cId="2630380705" sldId="376"/>
            <ac:spMk id="7" creationId="{1881A580-38E0-456C-A782-B6FC2F8720F4}"/>
          </ac:spMkLst>
        </pc:spChg>
      </pc:sldChg>
      <pc:sldChg chg="addSp delSp modSp mod">
        <pc:chgData name="Reza Rizky Pratama" userId="771d31ed-b943-4b12-ae2a-45414c129b8c" providerId="ADAL" clId="{CE1B5B46-6BF8-45E1-846F-8BE0A2D998C0}" dt="2025-01-22T09:01:54.091" v="1103" actId="478"/>
        <pc:sldMkLst>
          <pc:docMk/>
          <pc:sldMk cId="1119606676" sldId="377"/>
        </pc:sldMkLst>
        <pc:spChg chg="add del">
          <ac:chgData name="Reza Rizky Pratama" userId="771d31ed-b943-4b12-ae2a-45414c129b8c" providerId="ADAL" clId="{CE1B5B46-6BF8-45E1-846F-8BE0A2D998C0}" dt="2025-01-22T09:01:52.432" v="1102" actId="478"/>
          <ac:spMkLst>
            <pc:docMk/>
            <pc:sldMk cId="1119606676" sldId="377"/>
            <ac:spMk id="2" creationId="{6BF1BCBA-B7ED-49CF-A680-361130886212}"/>
          </ac:spMkLst>
        </pc:spChg>
        <pc:spChg chg="add del mod">
          <ac:chgData name="Reza Rizky Pratama" userId="771d31ed-b943-4b12-ae2a-45414c129b8c" providerId="ADAL" clId="{CE1B5B46-6BF8-45E1-846F-8BE0A2D998C0}" dt="2025-01-22T08:56:48.498" v="1101" actId="478"/>
          <ac:spMkLst>
            <pc:docMk/>
            <pc:sldMk cId="1119606676" sldId="377"/>
            <ac:spMk id="6" creationId="{3E5C9D0F-9F9C-807E-724D-B108BC4A8BF3}"/>
          </ac:spMkLst>
        </pc:spChg>
        <pc:spChg chg="add del mod">
          <ac:chgData name="Reza Rizky Pratama" userId="771d31ed-b943-4b12-ae2a-45414c129b8c" providerId="ADAL" clId="{CE1B5B46-6BF8-45E1-846F-8BE0A2D998C0}" dt="2025-01-22T09:01:54.091" v="1103" actId="478"/>
          <ac:spMkLst>
            <pc:docMk/>
            <pc:sldMk cId="1119606676" sldId="377"/>
            <ac:spMk id="6" creationId="{54BE83D9-15E3-44C7-E95F-83EB1B99416A}"/>
          </ac:spMkLst>
        </pc:spChg>
      </pc:sldChg>
      <pc:sldChg chg="modSp mod">
        <pc:chgData name="Reza Rizky Pratama" userId="771d31ed-b943-4b12-ae2a-45414c129b8c" providerId="ADAL" clId="{CE1B5B46-6BF8-45E1-846F-8BE0A2D998C0}" dt="2025-01-09T04:19:21.137" v="977" actId="20577"/>
        <pc:sldMkLst>
          <pc:docMk/>
          <pc:sldMk cId="1941689083" sldId="385"/>
        </pc:sldMkLst>
        <pc:spChg chg="mod">
          <ac:chgData name="Reza Rizky Pratama" userId="771d31ed-b943-4b12-ae2a-45414c129b8c" providerId="ADAL" clId="{CE1B5B46-6BF8-45E1-846F-8BE0A2D998C0}" dt="2025-01-09T04:19:21.137" v="977" actId="20577"/>
          <ac:spMkLst>
            <pc:docMk/>
            <pc:sldMk cId="1941689083" sldId="385"/>
            <ac:spMk id="17" creationId="{0A09A092-F326-5B3E-6957-6BA48A619F01}"/>
          </ac:spMkLst>
        </pc:spChg>
      </pc:sldChg>
      <pc:sldChg chg="modSp mod">
        <pc:chgData name="Reza Rizky Pratama" userId="771d31ed-b943-4b12-ae2a-45414c129b8c" providerId="ADAL" clId="{CE1B5B46-6BF8-45E1-846F-8BE0A2D998C0}" dt="2025-01-09T02:03:27.259" v="714"/>
        <pc:sldMkLst>
          <pc:docMk/>
          <pc:sldMk cId="2579794528" sldId="389"/>
        </pc:sldMkLst>
        <pc:spChg chg="mod">
          <ac:chgData name="Reza Rizky Pratama" userId="771d31ed-b943-4b12-ae2a-45414c129b8c" providerId="ADAL" clId="{CE1B5B46-6BF8-45E1-846F-8BE0A2D998C0}" dt="2025-01-09T02:03:27.259" v="714"/>
          <ac:spMkLst>
            <pc:docMk/>
            <pc:sldMk cId="2579794528" sldId="389"/>
            <ac:spMk id="17" creationId="{0A09A092-F326-5B3E-6957-6BA48A619F01}"/>
          </ac:spMkLst>
        </pc:spChg>
      </pc:sldChg>
      <pc:sldChg chg="modSp mod">
        <pc:chgData name="Reza Rizky Pratama" userId="771d31ed-b943-4b12-ae2a-45414c129b8c" providerId="ADAL" clId="{CE1B5B46-6BF8-45E1-846F-8BE0A2D998C0}" dt="2025-01-09T02:53:36.272" v="951" actId="20577"/>
        <pc:sldMkLst>
          <pc:docMk/>
          <pc:sldMk cId="3103171086" sldId="393"/>
        </pc:sldMkLst>
        <pc:spChg chg="mod">
          <ac:chgData name="Reza Rizky Pratama" userId="771d31ed-b943-4b12-ae2a-45414c129b8c" providerId="ADAL" clId="{CE1B5B46-6BF8-45E1-846F-8BE0A2D998C0}" dt="2025-01-09T02:53:36.272" v="951" actId="20577"/>
          <ac:spMkLst>
            <pc:docMk/>
            <pc:sldMk cId="3103171086" sldId="393"/>
            <ac:spMk id="17" creationId="{0A09A092-F326-5B3E-6957-6BA48A619F01}"/>
          </ac:spMkLst>
        </pc:spChg>
      </pc:sldChg>
      <pc:sldChg chg="add del ord">
        <pc:chgData name="Reza Rizky Pratama" userId="771d31ed-b943-4b12-ae2a-45414c129b8c" providerId="ADAL" clId="{CE1B5B46-6BF8-45E1-846F-8BE0A2D998C0}" dt="2025-01-08T14:29:32.781" v="5"/>
        <pc:sldMkLst>
          <pc:docMk/>
          <pc:sldMk cId="3231735903" sldId="891"/>
        </pc:sldMkLst>
      </pc:sldChg>
      <pc:sldChg chg="add del ord">
        <pc:chgData name="Reza Rizky Pratama" userId="771d31ed-b943-4b12-ae2a-45414c129b8c" providerId="ADAL" clId="{CE1B5B46-6BF8-45E1-846F-8BE0A2D998C0}" dt="2025-01-08T14:29:32.781" v="5"/>
        <pc:sldMkLst>
          <pc:docMk/>
          <pc:sldMk cId="2988802554" sldId="892"/>
        </pc:sldMkLst>
      </pc:sldChg>
      <pc:sldChg chg="modSp add mod">
        <pc:chgData name="Reza Rizky Pratama" userId="771d31ed-b943-4b12-ae2a-45414c129b8c" providerId="ADAL" clId="{CE1B5B46-6BF8-45E1-846F-8BE0A2D998C0}" dt="2025-01-08T14:29:40.793" v="16" actId="20577"/>
        <pc:sldMkLst>
          <pc:docMk/>
          <pc:sldMk cId="235399227" sldId="893"/>
        </pc:sldMkLst>
        <pc:spChg chg="mod">
          <ac:chgData name="Reza Rizky Pratama" userId="771d31ed-b943-4b12-ae2a-45414c129b8c" providerId="ADAL" clId="{CE1B5B46-6BF8-45E1-846F-8BE0A2D998C0}" dt="2025-01-08T14:29:40.793" v="16" actId="20577"/>
          <ac:spMkLst>
            <pc:docMk/>
            <pc:sldMk cId="235399227" sldId="893"/>
            <ac:spMk id="2" creationId="{17D74512-CFBE-0239-5673-D210B3FDC0D1}"/>
          </ac:spMkLst>
        </pc:spChg>
      </pc:sldChg>
      <pc:sldChg chg="addSp delSp modSp new mod">
        <pc:chgData name="Reza Rizky Pratama" userId="771d31ed-b943-4b12-ae2a-45414c129b8c" providerId="ADAL" clId="{CE1B5B46-6BF8-45E1-846F-8BE0A2D998C0}" dt="2025-01-08T14:47:52.969" v="413"/>
        <pc:sldMkLst>
          <pc:docMk/>
          <pc:sldMk cId="2706684003" sldId="894"/>
        </pc:sldMkLst>
        <pc:spChg chg="mod">
          <ac:chgData name="Reza Rizky Pratama" userId="771d31ed-b943-4b12-ae2a-45414c129b8c" providerId="ADAL" clId="{CE1B5B46-6BF8-45E1-846F-8BE0A2D998C0}" dt="2025-01-08T14:45:08.595" v="382" actId="20577"/>
          <ac:spMkLst>
            <pc:docMk/>
            <pc:sldMk cId="2706684003" sldId="894"/>
            <ac:spMk id="3" creationId="{FBAFE035-CE6F-59B3-C7BF-13D646C94EBC}"/>
          </ac:spMkLst>
        </pc:spChg>
        <pc:spChg chg="add mod">
          <ac:chgData name="Reza Rizky Pratama" userId="771d31ed-b943-4b12-ae2a-45414c129b8c" providerId="ADAL" clId="{CE1B5B46-6BF8-45E1-846F-8BE0A2D998C0}" dt="2025-01-08T14:46:49.141" v="397" actId="20577"/>
          <ac:spMkLst>
            <pc:docMk/>
            <pc:sldMk cId="2706684003" sldId="894"/>
            <ac:spMk id="9" creationId="{53664D5C-26EB-78D3-E05B-BB023AD36809}"/>
          </ac:spMkLst>
        </pc:spChg>
        <pc:spChg chg="add mod">
          <ac:chgData name="Reza Rizky Pratama" userId="771d31ed-b943-4b12-ae2a-45414c129b8c" providerId="ADAL" clId="{CE1B5B46-6BF8-45E1-846F-8BE0A2D998C0}" dt="2025-01-08T14:47:52.969" v="413"/>
          <ac:spMkLst>
            <pc:docMk/>
            <pc:sldMk cId="2706684003" sldId="894"/>
            <ac:spMk id="10" creationId="{64A03588-2123-78AC-A68F-9EB000190064}"/>
          </ac:spMkLst>
        </pc:spChg>
      </pc:sldChg>
      <pc:sldChg chg="addSp delSp modSp add mod modClrScheme chgLayout">
        <pc:chgData name="Reza Rizky Pratama" userId="771d31ed-b943-4b12-ae2a-45414c129b8c" providerId="ADAL" clId="{CE1B5B46-6BF8-45E1-846F-8BE0A2D998C0}" dt="2025-01-08T14:48:28.009" v="419" actId="14100"/>
        <pc:sldMkLst>
          <pc:docMk/>
          <pc:sldMk cId="1579517640" sldId="895"/>
        </pc:sldMkLst>
        <pc:spChg chg="mod ord">
          <ac:chgData name="Reza Rizky Pratama" userId="771d31ed-b943-4b12-ae2a-45414c129b8c" providerId="ADAL" clId="{CE1B5B46-6BF8-45E1-846F-8BE0A2D998C0}" dt="2025-01-08T14:48:28.009" v="419" actId="14100"/>
          <ac:spMkLst>
            <pc:docMk/>
            <pc:sldMk cId="1579517640" sldId="895"/>
            <ac:spMk id="2" creationId="{A5E29D96-3B3D-7AAE-E932-A70F2CCB9882}"/>
          </ac:spMkLst>
        </pc:spChg>
        <pc:spChg chg="add mod ord">
          <ac:chgData name="Reza Rizky Pratama" userId="771d31ed-b943-4b12-ae2a-45414c129b8c" providerId="ADAL" clId="{CE1B5B46-6BF8-45E1-846F-8BE0A2D998C0}" dt="2025-01-08T14:48:18.406" v="417" actId="700"/>
          <ac:spMkLst>
            <pc:docMk/>
            <pc:sldMk cId="1579517640" sldId="895"/>
            <ac:spMk id="9" creationId="{106C8B20-7136-622F-6413-1BE4889E0387}"/>
          </ac:spMkLst>
        </pc:spChg>
        <pc:spChg chg="add del">
          <ac:chgData name="Reza Rizky Pratama" userId="771d31ed-b943-4b12-ae2a-45414c129b8c" providerId="ADAL" clId="{CE1B5B46-6BF8-45E1-846F-8BE0A2D998C0}" dt="2025-01-08T14:47:50.622" v="412" actId="478"/>
          <ac:spMkLst>
            <pc:docMk/>
            <pc:sldMk cId="1579517640" sldId="895"/>
            <ac:spMk id="11" creationId="{C56F51F9-5287-2E2E-7EEC-3DA68182A394}"/>
          </ac:spMkLst>
        </pc:spChg>
        <pc:graphicFrameChg chg="add mod">
          <ac:chgData name="Reza Rizky Pratama" userId="771d31ed-b943-4b12-ae2a-45414c129b8c" providerId="ADAL" clId="{CE1B5B46-6BF8-45E1-846F-8BE0A2D998C0}" dt="2025-01-08T14:47:43.641" v="410" actId="1076"/>
          <ac:graphicFrameMkLst>
            <pc:docMk/>
            <pc:sldMk cId="1579517640" sldId="895"/>
            <ac:graphicFrameMk id="4" creationId="{D2C4E9DD-FFC3-D67F-4C00-74F9147C92C7}"/>
          </ac:graphicFrameMkLst>
        </pc:graphicFrameChg>
      </pc:sldChg>
      <pc:sldChg chg="new del">
        <pc:chgData name="Reza Rizky Pratama" userId="771d31ed-b943-4b12-ae2a-45414c129b8c" providerId="ADAL" clId="{CE1B5B46-6BF8-45E1-846F-8BE0A2D998C0}" dt="2025-01-08T14:45:56.444" v="384" actId="47"/>
        <pc:sldMkLst>
          <pc:docMk/>
          <pc:sldMk cId="2981451141" sldId="895"/>
        </pc:sldMkLst>
      </pc:sldChg>
      <pc:sldChg chg="addSp delSp modSp new mod modClrScheme chgLayout">
        <pc:chgData name="Reza Rizky Pratama" userId="771d31ed-b943-4b12-ae2a-45414c129b8c" providerId="ADAL" clId="{CE1B5B46-6BF8-45E1-846F-8BE0A2D998C0}" dt="2025-01-09T03:43:48.419" v="956" actId="1076"/>
        <pc:sldMkLst>
          <pc:docMk/>
          <pc:sldMk cId="2311705249" sldId="896"/>
        </pc:sldMkLst>
        <pc:spChg chg="add mod ord">
          <ac:chgData name="Reza Rizky Pratama" userId="771d31ed-b943-4b12-ae2a-45414c129b8c" providerId="ADAL" clId="{CE1B5B46-6BF8-45E1-846F-8BE0A2D998C0}" dt="2025-01-08T14:50:14.732" v="436" actId="14100"/>
          <ac:spMkLst>
            <pc:docMk/>
            <pc:sldMk cId="2311705249" sldId="896"/>
            <ac:spMk id="4" creationId="{41F1DC2F-2F5F-8727-6D25-844AA3DE784C}"/>
          </ac:spMkLst>
        </pc:spChg>
        <pc:spChg chg="add mod">
          <ac:chgData name="Reza Rizky Pratama" userId="771d31ed-b943-4b12-ae2a-45414c129b8c" providerId="ADAL" clId="{CE1B5B46-6BF8-45E1-846F-8BE0A2D998C0}" dt="2025-01-09T03:43:48.419" v="956" actId="1076"/>
          <ac:spMkLst>
            <pc:docMk/>
            <pc:sldMk cId="2311705249" sldId="896"/>
            <ac:spMk id="5" creationId="{7CFE760D-C60B-7252-98CE-8493AD933D4A}"/>
          </ac:spMkLst>
        </pc:spChg>
        <pc:spChg chg="add mod">
          <ac:chgData name="Reza Rizky Pratama" userId="771d31ed-b943-4b12-ae2a-45414c129b8c" providerId="ADAL" clId="{CE1B5B46-6BF8-45E1-846F-8BE0A2D998C0}" dt="2025-01-08T14:54:54.200" v="686" actId="1076"/>
          <ac:spMkLst>
            <pc:docMk/>
            <pc:sldMk cId="2311705249" sldId="896"/>
            <ac:spMk id="8" creationId="{9C1CAB78-CE09-0B3D-3792-26A6367DE722}"/>
          </ac:spMkLst>
        </pc:spChg>
        <pc:spChg chg="add mod">
          <ac:chgData name="Reza Rizky Pratama" userId="771d31ed-b943-4b12-ae2a-45414c129b8c" providerId="ADAL" clId="{CE1B5B46-6BF8-45E1-846F-8BE0A2D998C0}" dt="2025-01-08T15:45:30.831" v="700" actId="20577"/>
          <ac:spMkLst>
            <pc:docMk/>
            <pc:sldMk cId="2311705249" sldId="896"/>
            <ac:spMk id="15" creationId="{597AD297-737C-A51B-7777-F9F29645EA8B}"/>
          </ac:spMkLst>
        </pc:spChg>
        <pc:picChg chg="add mod">
          <ac:chgData name="Reza Rizky Pratama" userId="771d31ed-b943-4b12-ae2a-45414c129b8c" providerId="ADAL" clId="{CE1B5B46-6BF8-45E1-846F-8BE0A2D998C0}" dt="2025-01-08T14:54:54.200" v="686" actId="1076"/>
          <ac:picMkLst>
            <pc:docMk/>
            <pc:sldMk cId="2311705249" sldId="896"/>
            <ac:picMk id="7" creationId="{80499B69-B85E-53CE-6F8E-AE01C8219069}"/>
          </ac:picMkLst>
        </pc:picChg>
        <pc:picChg chg="add mod">
          <ac:chgData name="Reza Rizky Pratama" userId="771d31ed-b943-4b12-ae2a-45414c129b8c" providerId="ADAL" clId="{CE1B5B46-6BF8-45E1-846F-8BE0A2D998C0}" dt="2025-01-08T14:54:54.200" v="686" actId="1076"/>
          <ac:picMkLst>
            <pc:docMk/>
            <pc:sldMk cId="2311705249" sldId="896"/>
            <ac:picMk id="12" creationId="{4A9BFF4F-6EA9-0CC1-3246-FCCD33735E7F}"/>
          </ac:picMkLst>
        </pc:picChg>
        <pc:picChg chg="add mod">
          <ac:chgData name="Reza Rizky Pratama" userId="771d31ed-b943-4b12-ae2a-45414c129b8c" providerId="ADAL" clId="{CE1B5B46-6BF8-45E1-846F-8BE0A2D998C0}" dt="2025-01-08T14:54:54.200" v="686" actId="1076"/>
          <ac:picMkLst>
            <pc:docMk/>
            <pc:sldMk cId="2311705249" sldId="896"/>
            <ac:picMk id="14" creationId="{35932853-377A-8563-2323-3DFA7F722669}"/>
          </ac:picMkLst>
        </pc:picChg>
      </pc:sldChg>
      <pc:sldChg chg="addSp delSp modSp new mod ord modClrScheme chgLayout">
        <pc:chgData name="Reza Rizky Pratama" userId="771d31ed-b943-4b12-ae2a-45414c129b8c" providerId="ADAL" clId="{CE1B5B46-6BF8-45E1-846F-8BE0A2D998C0}" dt="2025-01-09T04:29:56.607" v="1008" actId="20577"/>
        <pc:sldMkLst>
          <pc:docMk/>
          <pc:sldMk cId="3844942941" sldId="897"/>
        </pc:sldMkLst>
        <pc:spChg chg="mod ord">
          <ac:chgData name="Reza Rizky Pratama" userId="771d31ed-b943-4b12-ae2a-45414c129b8c" providerId="ADAL" clId="{CE1B5B46-6BF8-45E1-846F-8BE0A2D998C0}" dt="2025-01-09T02:10:20.394" v="719" actId="700"/>
          <ac:spMkLst>
            <pc:docMk/>
            <pc:sldMk cId="3844942941" sldId="897"/>
            <ac:spMk id="3" creationId="{EB3AE766-05CB-AF4D-CEC4-C2587C477A8C}"/>
          </ac:spMkLst>
        </pc:spChg>
        <pc:spChg chg="add mod ord">
          <ac:chgData name="Reza Rizky Pratama" userId="771d31ed-b943-4b12-ae2a-45414c129b8c" providerId="ADAL" clId="{CE1B5B46-6BF8-45E1-846F-8BE0A2D998C0}" dt="2025-01-09T04:29:56.607" v="1008" actId="20577"/>
          <ac:spMkLst>
            <pc:docMk/>
            <pc:sldMk cId="3844942941" sldId="897"/>
            <ac:spMk id="5" creationId="{271A870E-7ACB-5372-1E63-4562C0C4D493}"/>
          </ac:spMkLst>
        </pc:spChg>
      </pc:sldChg>
      <pc:sldChg chg="modSp new mod">
        <pc:chgData name="Reza Rizky Pratama" userId="771d31ed-b943-4b12-ae2a-45414c129b8c" providerId="ADAL" clId="{CE1B5B46-6BF8-45E1-846F-8BE0A2D998C0}" dt="2025-01-09T05:12:43.391" v="1097" actId="20577"/>
        <pc:sldMkLst>
          <pc:docMk/>
          <pc:sldMk cId="3730401274" sldId="898"/>
        </pc:sldMkLst>
        <pc:spChg chg="mod">
          <ac:chgData name="Reza Rizky Pratama" userId="771d31ed-b943-4b12-ae2a-45414c129b8c" providerId="ADAL" clId="{CE1B5B46-6BF8-45E1-846F-8BE0A2D998C0}" dt="2025-01-09T05:12:43.391" v="1097" actId="20577"/>
          <ac:spMkLst>
            <pc:docMk/>
            <pc:sldMk cId="3730401274" sldId="898"/>
            <ac:spMk id="3" creationId="{B536C0FB-9CDD-B96D-0F66-E7A6694C72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35DC0-BBBE-426E-865C-28C6EB5EF8B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AU"/>
        </a:p>
      </dgm:t>
    </dgm:pt>
    <dgm:pt modelId="{540ECAEF-85AB-41F8-97BB-A0EA29BD9E8D}">
      <dgm:prSet phldrT="[Text]"/>
      <dgm:spPr/>
      <dgm:t>
        <a:bodyPr/>
        <a:lstStyle/>
        <a:p>
          <a:r>
            <a:rPr lang="en-AU" dirty="0"/>
            <a:t>UNION ALL</a:t>
          </a:r>
        </a:p>
      </dgm:t>
    </dgm:pt>
    <dgm:pt modelId="{56BD8326-732D-43F6-91FF-CC8B914235B5}" type="parTrans" cxnId="{E25A5E7B-6624-40D8-B056-3FD53B7EFCA8}">
      <dgm:prSet/>
      <dgm:spPr/>
      <dgm:t>
        <a:bodyPr/>
        <a:lstStyle/>
        <a:p>
          <a:endParaRPr lang="en-AU"/>
        </a:p>
      </dgm:t>
    </dgm:pt>
    <dgm:pt modelId="{934A96A7-8448-455F-BA34-B0EECAB5FD9C}" type="sibTrans" cxnId="{E25A5E7B-6624-40D8-B056-3FD53B7EFCA8}">
      <dgm:prSet/>
      <dgm:spPr/>
      <dgm:t>
        <a:bodyPr/>
        <a:lstStyle/>
        <a:p>
          <a:endParaRPr lang="en-AU"/>
        </a:p>
      </dgm:t>
    </dgm:pt>
    <dgm:pt modelId="{A627D397-EF6D-408C-A5CC-7AAD5705EEDB}">
      <dgm:prSet phldrT="[Text]"/>
      <dgm:spPr/>
      <dgm:t>
        <a:bodyPr/>
        <a:lstStyle/>
        <a:p>
          <a:r>
            <a:rPr lang="en-AU" dirty="0"/>
            <a:t>UNION</a:t>
          </a:r>
        </a:p>
      </dgm:t>
    </dgm:pt>
    <dgm:pt modelId="{C2E67704-F4F5-44F0-82DA-04D51A93FC19}" type="parTrans" cxnId="{493DF483-F2DB-4CFA-840F-298547BB980D}">
      <dgm:prSet/>
      <dgm:spPr/>
      <dgm:t>
        <a:bodyPr/>
        <a:lstStyle/>
        <a:p>
          <a:endParaRPr lang="en-AU"/>
        </a:p>
      </dgm:t>
    </dgm:pt>
    <dgm:pt modelId="{43C8858A-D42A-4241-9259-13ECA5449EF6}" type="sibTrans" cxnId="{493DF483-F2DB-4CFA-840F-298547BB980D}">
      <dgm:prSet/>
      <dgm:spPr/>
      <dgm:t>
        <a:bodyPr/>
        <a:lstStyle/>
        <a:p>
          <a:endParaRPr lang="en-AU"/>
        </a:p>
      </dgm:t>
    </dgm:pt>
    <dgm:pt modelId="{218E85C1-A698-46A0-A631-F5CAE66608CD}">
      <dgm:prSet phldrT="[Text]"/>
      <dgm:spPr/>
      <dgm:t>
        <a:bodyPr/>
        <a:lstStyle/>
        <a:p>
          <a:r>
            <a:rPr lang="en-AU" dirty="0"/>
            <a:t>INTERSECT</a:t>
          </a:r>
        </a:p>
      </dgm:t>
    </dgm:pt>
    <dgm:pt modelId="{D829892F-9ACC-4ECF-B0F8-772CCD2405E6}" type="parTrans" cxnId="{717A726B-ED86-4F64-A00F-EE654A8D1F08}">
      <dgm:prSet/>
      <dgm:spPr/>
      <dgm:t>
        <a:bodyPr/>
        <a:lstStyle/>
        <a:p>
          <a:endParaRPr lang="en-AU"/>
        </a:p>
      </dgm:t>
    </dgm:pt>
    <dgm:pt modelId="{44FE89E9-6560-43DA-AC40-204E170040FA}" type="sibTrans" cxnId="{717A726B-ED86-4F64-A00F-EE654A8D1F08}">
      <dgm:prSet/>
      <dgm:spPr/>
      <dgm:t>
        <a:bodyPr/>
        <a:lstStyle/>
        <a:p>
          <a:endParaRPr lang="en-AU"/>
        </a:p>
      </dgm:t>
    </dgm:pt>
    <dgm:pt modelId="{AE633CF7-4A91-4C16-B345-633600A01F93}">
      <dgm:prSet phldrT="[Text]"/>
      <dgm:spPr/>
      <dgm:t>
        <a:bodyPr/>
        <a:lstStyle/>
        <a:p>
          <a:r>
            <a:rPr lang="en-AU" dirty="0"/>
            <a:t>EXCEPT</a:t>
          </a:r>
        </a:p>
      </dgm:t>
    </dgm:pt>
    <dgm:pt modelId="{DE52F4C2-F7E1-451C-A0DF-3FFA111682F6}" type="parTrans" cxnId="{F117B65D-CBC7-4319-9D4F-0B8B231D6ED7}">
      <dgm:prSet/>
      <dgm:spPr/>
      <dgm:t>
        <a:bodyPr/>
        <a:lstStyle/>
        <a:p>
          <a:endParaRPr lang="en-AU"/>
        </a:p>
      </dgm:t>
    </dgm:pt>
    <dgm:pt modelId="{5772AED4-06F1-47FD-B38A-4C6AED44E18A}" type="sibTrans" cxnId="{F117B65D-CBC7-4319-9D4F-0B8B231D6ED7}">
      <dgm:prSet/>
      <dgm:spPr/>
      <dgm:t>
        <a:bodyPr/>
        <a:lstStyle/>
        <a:p>
          <a:endParaRPr lang="en-AU"/>
        </a:p>
      </dgm:t>
    </dgm:pt>
    <dgm:pt modelId="{BB9DF39E-9FBA-4A66-A0F7-7A6B13831779}">
      <dgm:prSet phldrT="[Text]"/>
      <dgm:spPr/>
      <dgm:t>
        <a:bodyPr/>
        <a:lstStyle/>
        <a:p>
          <a:r>
            <a:rPr lang="en-AU" dirty="0" err="1"/>
            <a:t>Semua</a:t>
          </a:r>
          <a:r>
            <a:rPr lang="en-AU" dirty="0"/>
            <a:t> row </a:t>
          </a:r>
          <a:r>
            <a:rPr lang="en-AU" dirty="0" err="1"/>
            <a:t>digabungkan</a:t>
          </a:r>
          <a:r>
            <a:rPr lang="en-AU" dirty="0"/>
            <a:t>. </a:t>
          </a:r>
          <a:r>
            <a:rPr lang="en-AU" dirty="0" err="1"/>
            <a:t>Walau</a:t>
          </a:r>
          <a:r>
            <a:rPr lang="en-AU" dirty="0"/>
            <a:t> </a:t>
          </a:r>
          <a:r>
            <a:rPr lang="en-AU" dirty="0" err="1"/>
            <a:t>ada</a:t>
          </a:r>
          <a:r>
            <a:rPr lang="en-AU" dirty="0"/>
            <a:t> row </a:t>
          </a:r>
          <a:r>
            <a:rPr lang="en-AU" dirty="0" err="1"/>
            <a:t>duplikat</a:t>
          </a:r>
          <a:endParaRPr lang="en-AU" dirty="0"/>
        </a:p>
      </dgm:t>
    </dgm:pt>
    <dgm:pt modelId="{0E8AF27E-BCE4-47C3-AC8F-04CC215E47FC}" type="parTrans" cxnId="{3C73F6A0-33C5-445A-9DEF-C77AEC82A28B}">
      <dgm:prSet/>
      <dgm:spPr/>
      <dgm:t>
        <a:bodyPr/>
        <a:lstStyle/>
        <a:p>
          <a:endParaRPr lang="en-AU"/>
        </a:p>
      </dgm:t>
    </dgm:pt>
    <dgm:pt modelId="{AB24D1C1-DBE5-410A-9147-A79CB4E940BE}" type="sibTrans" cxnId="{3C73F6A0-33C5-445A-9DEF-C77AEC82A28B}">
      <dgm:prSet/>
      <dgm:spPr/>
      <dgm:t>
        <a:bodyPr/>
        <a:lstStyle/>
        <a:p>
          <a:endParaRPr lang="en-AU"/>
        </a:p>
      </dgm:t>
    </dgm:pt>
    <dgm:pt modelId="{4D6CF55A-8299-42D4-AFBE-A20DAE8BF678}">
      <dgm:prSet phldrT="[Text]"/>
      <dgm:spPr/>
      <dgm:t>
        <a:bodyPr/>
        <a:lstStyle/>
        <a:p>
          <a:r>
            <a:rPr lang="en-AU" dirty="0" err="1"/>
            <a:t>Semua</a:t>
          </a:r>
          <a:r>
            <a:rPr lang="en-AU" dirty="0"/>
            <a:t> row </a:t>
          </a:r>
          <a:r>
            <a:rPr lang="en-AU" dirty="0" err="1"/>
            <a:t>digabungkan</a:t>
          </a:r>
          <a:r>
            <a:rPr lang="en-AU" dirty="0"/>
            <a:t> dan row yang </a:t>
          </a:r>
          <a:r>
            <a:rPr lang="en-AU" dirty="0" err="1"/>
            <a:t>duplikat</a:t>
          </a:r>
          <a:r>
            <a:rPr lang="en-AU" dirty="0"/>
            <a:t> di </a:t>
          </a:r>
          <a:r>
            <a:rPr lang="en-AU" dirty="0" err="1"/>
            <a:t>hilangkan</a:t>
          </a:r>
          <a:r>
            <a:rPr lang="en-AU" dirty="0"/>
            <a:t> (</a:t>
          </a:r>
          <a:r>
            <a:rPr lang="en-AU" dirty="0" err="1"/>
            <a:t>disisakan</a:t>
          </a:r>
          <a:r>
            <a:rPr lang="en-AU" dirty="0"/>
            <a:t> </a:t>
          </a:r>
          <a:r>
            <a:rPr lang="en-AU" dirty="0" err="1"/>
            <a:t>satu</a:t>
          </a:r>
          <a:r>
            <a:rPr lang="en-AU" dirty="0"/>
            <a:t>). Distinct </a:t>
          </a:r>
          <a:r>
            <a:rPr lang="en-AU" dirty="0" err="1"/>
            <a:t>dari</a:t>
          </a:r>
          <a:r>
            <a:rPr lang="en-AU" dirty="0"/>
            <a:t> UNION ALL</a:t>
          </a:r>
        </a:p>
      </dgm:t>
    </dgm:pt>
    <dgm:pt modelId="{8E54AE69-2328-42EF-BFA4-B01CBA1BC333}" type="parTrans" cxnId="{A171370B-DE7C-4054-9F84-883F93F21B36}">
      <dgm:prSet/>
      <dgm:spPr/>
      <dgm:t>
        <a:bodyPr/>
        <a:lstStyle/>
        <a:p>
          <a:endParaRPr lang="en-AU"/>
        </a:p>
      </dgm:t>
    </dgm:pt>
    <dgm:pt modelId="{FBA667EC-1C9C-48EA-9A02-0B9505290CC7}" type="sibTrans" cxnId="{A171370B-DE7C-4054-9F84-883F93F21B36}">
      <dgm:prSet/>
      <dgm:spPr/>
      <dgm:t>
        <a:bodyPr/>
        <a:lstStyle/>
        <a:p>
          <a:endParaRPr lang="en-AU"/>
        </a:p>
      </dgm:t>
    </dgm:pt>
    <dgm:pt modelId="{9E6A158F-0C9F-4D4B-AFD5-D8824A0A14C5}">
      <dgm:prSet phldrT="[Text]"/>
      <dgm:spPr/>
      <dgm:t>
        <a:bodyPr/>
        <a:lstStyle/>
        <a:p>
          <a:r>
            <a:rPr lang="en-AU" dirty="0" err="1"/>
            <a:t>Ditampilkan</a:t>
          </a:r>
          <a:r>
            <a:rPr lang="en-AU" dirty="0"/>
            <a:t> row </a:t>
          </a:r>
          <a:r>
            <a:rPr lang="en-AU" dirty="0" err="1"/>
            <a:t>duplikat</a:t>
          </a:r>
          <a:r>
            <a:rPr lang="en-AU" dirty="0"/>
            <a:t> (</a:t>
          </a:r>
          <a:r>
            <a:rPr lang="en-AU" dirty="0" err="1"/>
            <a:t>ada</a:t>
          </a:r>
          <a:r>
            <a:rPr lang="en-AU" dirty="0"/>
            <a:t> di </a:t>
          </a:r>
          <a:r>
            <a:rPr lang="en-AU" dirty="0" err="1"/>
            <a:t>kedua</a:t>
          </a:r>
          <a:r>
            <a:rPr lang="en-AU" dirty="0"/>
            <a:t> </a:t>
          </a:r>
          <a:r>
            <a:rPr lang="en-AU" dirty="0" err="1"/>
            <a:t>sisi</a:t>
          </a:r>
          <a:r>
            <a:rPr lang="en-AU" dirty="0"/>
            <a:t>), </a:t>
          </a:r>
          <a:r>
            <a:rPr lang="en-AU" dirty="0" err="1"/>
            <a:t>namun</a:t>
          </a:r>
          <a:r>
            <a:rPr lang="en-AU" dirty="0"/>
            <a:t> </a:t>
          </a:r>
          <a:r>
            <a:rPr lang="en-AU" dirty="0" err="1"/>
            <a:t>hanya</a:t>
          </a:r>
          <a:r>
            <a:rPr lang="en-AU" dirty="0"/>
            <a:t> distinct row yang </a:t>
          </a:r>
          <a:r>
            <a:rPr lang="en-AU" dirty="0" err="1"/>
            <a:t>disisakan</a:t>
          </a:r>
          <a:endParaRPr lang="en-AU" dirty="0"/>
        </a:p>
      </dgm:t>
    </dgm:pt>
    <dgm:pt modelId="{93A882EC-28DF-4207-A63F-105174219C04}" type="parTrans" cxnId="{AB34BFEA-0DFE-4C62-972D-07FDD54C24B4}">
      <dgm:prSet/>
      <dgm:spPr/>
      <dgm:t>
        <a:bodyPr/>
        <a:lstStyle/>
        <a:p>
          <a:endParaRPr lang="en-AU"/>
        </a:p>
      </dgm:t>
    </dgm:pt>
    <dgm:pt modelId="{A4BDF2B2-995D-4AE2-8AC4-839591EDB25E}" type="sibTrans" cxnId="{AB34BFEA-0DFE-4C62-972D-07FDD54C24B4}">
      <dgm:prSet/>
      <dgm:spPr/>
      <dgm:t>
        <a:bodyPr/>
        <a:lstStyle/>
        <a:p>
          <a:endParaRPr lang="en-AU"/>
        </a:p>
      </dgm:t>
    </dgm:pt>
    <dgm:pt modelId="{0ACCB9F5-2607-4785-925A-B8AA3302F072}">
      <dgm:prSet/>
      <dgm:spPr/>
      <dgm:t>
        <a:bodyPr/>
        <a:lstStyle/>
        <a:p>
          <a:r>
            <a:rPr lang="en-AU" dirty="0" err="1"/>
            <a:t>Ditampilkan</a:t>
          </a:r>
          <a:r>
            <a:rPr lang="en-AU" dirty="0"/>
            <a:t> row </a:t>
          </a:r>
          <a:r>
            <a:rPr lang="en-AU" dirty="0" err="1"/>
            <a:t>dari</a:t>
          </a:r>
          <a:r>
            <a:rPr lang="en-AU" dirty="0"/>
            <a:t> </a:t>
          </a:r>
          <a:r>
            <a:rPr lang="en-AU" dirty="0" err="1"/>
            <a:t>sisi</a:t>
          </a:r>
          <a:r>
            <a:rPr lang="en-AU" dirty="0"/>
            <a:t> yang </a:t>
          </a:r>
          <a:r>
            <a:rPr lang="en-AU" dirty="0" err="1"/>
            <a:t>tidak</a:t>
          </a:r>
          <a:r>
            <a:rPr lang="en-AU" dirty="0"/>
            <a:t> </a:t>
          </a:r>
          <a:r>
            <a:rPr lang="en-AU" dirty="0" err="1"/>
            <a:t>ada</a:t>
          </a:r>
          <a:r>
            <a:rPr lang="en-AU" dirty="0"/>
            <a:t> di </a:t>
          </a:r>
          <a:r>
            <a:rPr lang="en-AU" dirty="0" err="1"/>
            <a:t>kanan</a:t>
          </a:r>
          <a:endParaRPr lang="en-AU" dirty="0"/>
        </a:p>
      </dgm:t>
    </dgm:pt>
    <dgm:pt modelId="{695090B0-D861-4E90-87D5-E6D6EE174122}" type="parTrans" cxnId="{5BCED4B6-1D1D-4C33-8708-960FC2EAC724}">
      <dgm:prSet/>
      <dgm:spPr/>
      <dgm:t>
        <a:bodyPr/>
        <a:lstStyle/>
        <a:p>
          <a:endParaRPr lang="en-AU"/>
        </a:p>
      </dgm:t>
    </dgm:pt>
    <dgm:pt modelId="{EF026FC5-6DB6-4946-A0F9-AE12457DDD9F}" type="sibTrans" cxnId="{5BCED4B6-1D1D-4C33-8708-960FC2EAC724}">
      <dgm:prSet/>
      <dgm:spPr/>
      <dgm:t>
        <a:bodyPr/>
        <a:lstStyle/>
        <a:p>
          <a:endParaRPr lang="en-AU"/>
        </a:p>
      </dgm:t>
    </dgm:pt>
    <dgm:pt modelId="{2D8C907A-7D2E-45D8-A6BA-0EEEDD93D8F4}" type="pres">
      <dgm:prSet presAssocID="{97A35DC0-BBBE-426E-865C-28C6EB5EF8BB}" presName="Name0" presStyleCnt="0">
        <dgm:presLayoutVars>
          <dgm:dir/>
          <dgm:animLvl val="lvl"/>
          <dgm:resizeHandles val="exact"/>
        </dgm:presLayoutVars>
      </dgm:prSet>
      <dgm:spPr/>
    </dgm:pt>
    <dgm:pt modelId="{A85284F0-2E7A-44FA-983A-498E064BAA81}" type="pres">
      <dgm:prSet presAssocID="{540ECAEF-85AB-41F8-97BB-A0EA29BD9E8D}" presName="composite" presStyleCnt="0"/>
      <dgm:spPr/>
    </dgm:pt>
    <dgm:pt modelId="{FA940F1A-9289-46DF-875D-C89BA6A053FD}" type="pres">
      <dgm:prSet presAssocID="{540ECAEF-85AB-41F8-97BB-A0EA29BD9E8D}" presName="parTx" presStyleLbl="alignNode1" presStyleIdx="0" presStyleCnt="4">
        <dgm:presLayoutVars>
          <dgm:chMax val="0"/>
          <dgm:chPref val="0"/>
          <dgm:bulletEnabled val="1"/>
        </dgm:presLayoutVars>
      </dgm:prSet>
      <dgm:spPr/>
    </dgm:pt>
    <dgm:pt modelId="{C74B759B-C52F-4717-BEF0-10A40156F47C}" type="pres">
      <dgm:prSet presAssocID="{540ECAEF-85AB-41F8-97BB-A0EA29BD9E8D}" presName="desTx" presStyleLbl="alignAccFollowNode1" presStyleIdx="0" presStyleCnt="4">
        <dgm:presLayoutVars>
          <dgm:bulletEnabled val="1"/>
        </dgm:presLayoutVars>
      </dgm:prSet>
      <dgm:spPr/>
    </dgm:pt>
    <dgm:pt modelId="{284F3BBC-E88E-49E0-8EB6-2988413E1602}" type="pres">
      <dgm:prSet presAssocID="{934A96A7-8448-455F-BA34-B0EECAB5FD9C}" presName="space" presStyleCnt="0"/>
      <dgm:spPr/>
    </dgm:pt>
    <dgm:pt modelId="{EC45E510-FB53-4ACF-A7DA-C8812A9959E1}" type="pres">
      <dgm:prSet presAssocID="{A627D397-EF6D-408C-A5CC-7AAD5705EEDB}" presName="composite" presStyleCnt="0"/>
      <dgm:spPr/>
    </dgm:pt>
    <dgm:pt modelId="{7E83A2E0-2F41-425A-87C5-D881D1C46EEF}" type="pres">
      <dgm:prSet presAssocID="{A627D397-EF6D-408C-A5CC-7AAD5705EEDB}" presName="parTx" presStyleLbl="alignNode1" presStyleIdx="1" presStyleCnt="4">
        <dgm:presLayoutVars>
          <dgm:chMax val="0"/>
          <dgm:chPref val="0"/>
          <dgm:bulletEnabled val="1"/>
        </dgm:presLayoutVars>
      </dgm:prSet>
      <dgm:spPr/>
    </dgm:pt>
    <dgm:pt modelId="{FD0BF723-FFA3-4BAC-AC9B-4DCFD4EAA439}" type="pres">
      <dgm:prSet presAssocID="{A627D397-EF6D-408C-A5CC-7AAD5705EEDB}" presName="desTx" presStyleLbl="alignAccFollowNode1" presStyleIdx="1" presStyleCnt="4">
        <dgm:presLayoutVars>
          <dgm:bulletEnabled val="1"/>
        </dgm:presLayoutVars>
      </dgm:prSet>
      <dgm:spPr/>
    </dgm:pt>
    <dgm:pt modelId="{2B5382CF-9F8B-432F-B344-93D2D27DF90D}" type="pres">
      <dgm:prSet presAssocID="{43C8858A-D42A-4241-9259-13ECA5449EF6}" presName="space" presStyleCnt="0"/>
      <dgm:spPr/>
    </dgm:pt>
    <dgm:pt modelId="{59586867-8957-4B95-9978-6F67D9790AD2}" type="pres">
      <dgm:prSet presAssocID="{218E85C1-A698-46A0-A631-F5CAE66608CD}" presName="composite" presStyleCnt="0"/>
      <dgm:spPr/>
    </dgm:pt>
    <dgm:pt modelId="{7BFBF3E3-B770-4705-8652-5DBA4FC8FB94}" type="pres">
      <dgm:prSet presAssocID="{218E85C1-A698-46A0-A631-F5CAE66608CD}" presName="parTx" presStyleLbl="alignNode1" presStyleIdx="2" presStyleCnt="4">
        <dgm:presLayoutVars>
          <dgm:chMax val="0"/>
          <dgm:chPref val="0"/>
          <dgm:bulletEnabled val="1"/>
        </dgm:presLayoutVars>
      </dgm:prSet>
      <dgm:spPr/>
    </dgm:pt>
    <dgm:pt modelId="{B3893A16-B068-43C2-AF6F-566274315EE4}" type="pres">
      <dgm:prSet presAssocID="{218E85C1-A698-46A0-A631-F5CAE66608CD}" presName="desTx" presStyleLbl="alignAccFollowNode1" presStyleIdx="2" presStyleCnt="4">
        <dgm:presLayoutVars>
          <dgm:bulletEnabled val="1"/>
        </dgm:presLayoutVars>
      </dgm:prSet>
      <dgm:spPr/>
    </dgm:pt>
    <dgm:pt modelId="{B26CFCE0-E8DA-4960-A278-B437CB5DC21A}" type="pres">
      <dgm:prSet presAssocID="{44FE89E9-6560-43DA-AC40-204E170040FA}" presName="space" presStyleCnt="0"/>
      <dgm:spPr/>
    </dgm:pt>
    <dgm:pt modelId="{C3E21545-0D6D-4E26-AC9F-9E2EF857CD8B}" type="pres">
      <dgm:prSet presAssocID="{AE633CF7-4A91-4C16-B345-633600A01F93}" presName="composite" presStyleCnt="0"/>
      <dgm:spPr/>
    </dgm:pt>
    <dgm:pt modelId="{1D00AEA8-9ABA-41EB-BBC5-6BB3CBB1409E}" type="pres">
      <dgm:prSet presAssocID="{AE633CF7-4A91-4C16-B345-633600A01F93}" presName="parTx" presStyleLbl="alignNode1" presStyleIdx="3" presStyleCnt="4">
        <dgm:presLayoutVars>
          <dgm:chMax val="0"/>
          <dgm:chPref val="0"/>
          <dgm:bulletEnabled val="1"/>
        </dgm:presLayoutVars>
      </dgm:prSet>
      <dgm:spPr/>
    </dgm:pt>
    <dgm:pt modelId="{1217B19A-0343-4B2D-A315-F1BFB2720407}" type="pres">
      <dgm:prSet presAssocID="{AE633CF7-4A91-4C16-B345-633600A01F93}" presName="desTx" presStyleLbl="alignAccFollowNode1" presStyleIdx="3" presStyleCnt="4">
        <dgm:presLayoutVars>
          <dgm:bulletEnabled val="1"/>
        </dgm:presLayoutVars>
      </dgm:prSet>
      <dgm:spPr/>
    </dgm:pt>
  </dgm:ptLst>
  <dgm:cxnLst>
    <dgm:cxn modelId="{A171370B-DE7C-4054-9F84-883F93F21B36}" srcId="{A627D397-EF6D-408C-A5CC-7AAD5705EEDB}" destId="{4D6CF55A-8299-42D4-AFBE-A20DAE8BF678}" srcOrd="0" destOrd="0" parTransId="{8E54AE69-2328-42EF-BFA4-B01CBA1BC333}" sibTransId="{FBA667EC-1C9C-48EA-9A02-0B9505290CC7}"/>
    <dgm:cxn modelId="{EC958416-4EF4-4281-81CF-2F4DF34C8F02}" type="presOf" srcId="{BB9DF39E-9FBA-4A66-A0F7-7A6B13831779}" destId="{C74B759B-C52F-4717-BEF0-10A40156F47C}" srcOrd="0" destOrd="0" presId="urn:microsoft.com/office/officeart/2005/8/layout/hList1"/>
    <dgm:cxn modelId="{CADB3D1D-7C13-42B4-9F59-A70D338A9E45}" type="presOf" srcId="{218E85C1-A698-46A0-A631-F5CAE66608CD}" destId="{7BFBF3E3-B770-4705-8652-5DBA4FC8FB94}" srcOrd="0" destOrd="0" presId="urn:microsoft.com/office/officeart/2005/8/layout/hList1"/>
    <dgm:cxn modelId="{B123CF5C-973B-47E9-9779-F95BC8723C6D}" type="presOf" srcId="{97A35DC0-BBBE-426E-865C-28C6EB5EF8BB}" destId="{2D8C907A-7D2E-45D8-A6BA-0EEEDD93D8F4}" srcOrd="0" destOrd="0" presId="urn:microsoft.com/office/officeart/2005/8/layout/hList1"/>
    <dgm:cxn modelId="{F117B65D-CBC7-4319-9D4F-0B8B231D6ED7}" srcId="{97A35DC0-BBBE-426E-865C-28C6EB5EF8BB}" destId="{AE633CF7-4A91-4C16-B345-633600A01F93}" srcOrd="3" destOrd="0" parTransId="{DE52F4C2-F7E1-451C-A0DF-3FFA111682F6}" sibTransId="{5772AED4-06F1-47FD-B38A-4C6AED44E18A}"/>
    <dgm:cxn modelId="{717A726B-ED86-4F64-A00F-EE654A8D1F08}" srcId="{97A35DC0-BBBE-426E-865C-28C6EB5EF8BB}" destId="{218E85C1-A698-46A0-A631-F5CAE66608CD}" srcOrd="2" destOrd="0" parTransId="{D829892F-9ACC-4ECF-B0F8-772CCD2405E6}" sibTransId="{44FE89E9-6560-43DA-AC40-204E170040FA}"/>
    <dgm:cxn modelId="{B1DEAB6D-C8DF-433E-B414-623AB6124336}" type="presOf" srcId="{A627D397-EF6D-408C-A5CC-7AAD5705EEDB}" destId="{7E83A2E0-2F41-425A-87C5-D881D1C46EEF}" srcOrd="0" destOrd="0" presId="urn:microsoft.com/office/officeart/2005/8/layout/hList1"/>
    <dgm:cxn modelId="{F5D0AF72-DCC5-43DE-8AD0-968561304FFA}" type="presOf" srcId="{0ACCB9F5-2607-4785-925A-B8AA3302F072}" destId="{1217B19A-0343-4B2D-A315-F1BFB2720407}" srcOrd="0" destOrd="0" presId="urn:microsoft.com/office/officeart/2005/8/layout/hList1"/>
    <dgm:cxn modelId="{4D2F2A57-25DD-49A2-83E3-420B6CC10294}" type="presOf" srcId="{9E6A158F-0C9F-4D4B-AFD5-D8824A0A14C5}" destId="{B3893A16-B068-43C2-AF6F-566274315EE4}" srcOrd="0" destOrd="0" presId="urn:microsoft.com/office/officeart/2005/8/layout/hList1"/>
    <dgm:cxn modelId="{E25A5E7B-6624-40D8-B056-3FD53B7EFCA8}" srcId="{97A35DC0-BBBE-426E-865C-28C6EB5EF8BB}" destId="{540ECAEF-85AB-41F8-97BB-A0EA29BD9E8D}" srcOrd="0" destOrd="0" parTransId="{56BD8326-732D-43F6-91FF-CC8B914235B5}" sibTransId="{934A96A7-8448-455F-BA34-B0EECAB5FD9C}"/>
    <dgm:cxn modelId="{4BBB7D7E-B524-4AD6-9F49-0DF8DAEB9460}" type="presOf" srcId="{540ECAEF-85AB-41F8-97BB-A0EA29BD9E8D}" destId="{FA940F1A-9289-46DF-875D-C89BA6A053FD}" srcOrd="0" destOrd="0" presId="urn:microsoft.com/office/officeart/2005/8/layout/hList1"/>
    <dgm:cxn modelId="{493DF483-F2DB-4CFA-840F-298547BB980D}" srcId="{97A35DC0-BBBE-426E-865C-28C6EB5EF8BB}" destId="{A627D397-EF6D-408C-A5CC-7AAD5705EEDB}" srcOrd="1" destOrd="0" parTransId="{C2E67704-F4F5-44F0-82DA-04D51A93FC19}" sibTransId="{43C8858A-D42A-4241-9259-13ECA5449EF6}"/>
    <dgm:cxn modelId="{3C73F6A0-33C5-445A-9DEF-C77AEC82A28B}" srcId="{540ECAEF-85AB-41F8-97BB-A0EA29BD9E8D}" destId="{BB9DF39E-9FBA-4A66-A0F7-7A6B13831779}" srcOrd="0" destOrd="0" parTransId="{0E8AF27E-BCE4-47C3-AC8F-04CC215E47FC}" sibTransId="{AB24D1C1-DBE5-410A-9147-A79CB4E940BE}"/>
    <dgm:cxn modelId="{7B4B8AA6-88A2-440B-8F27-A9213C546F81}" type="presOf" srcId="{AE633CF7-4A91-4C16-B345-633600A01F93}" destId="{1D00AEA8-9ABA-41EB-BBC5-6BB3CBB1409E}" srcOrd="0" destOrd="0" presId="urn:microsoft.com/office/officeart/2005/8/layout/hList1"/>
    <dgm:cxn modelId="{FC8D27AD-06C5-4C5D-AD22-360E52D81657}" type="presOf" srcId="{4D6CF55A-8299-42D4-AFBE-A20DAE8BF678}" destId="{FD0BF723-FFA3-4BAC-AC9B-4DCFD4EAA439}" srcOrd="0" destOrd="0" presId="urn:microsoft.com/office/officeart/2005/8/layout/hList1"/>
    <dgm:cxn modelId="{5BCED4B6-1D1D-4C33-8708-960FC2EAC724}" srcId="{AE633CF7-4A91-4C16-B345-633600A01F93}" destId="{0ACCB9F5-2607-4785-925A-B8AA3302F072}" srcOrd="0" destOrd="0" parTransId="{695090B0-D861-4E90-87D5-E6D6EE174122}" sibTransId="{EF026FC5-6DB6-4946-A0F9-AE12457DDD9F}"/>
    <dgm:cxn modelId="{AB34BFEA-0DFE-4C62-972D-07FDD54C24B4}" srcId="{218E85C1-A698-46A0-A631-F5CAE66608CD}" destId="{9E6A158F-0C9F-4D4B-AFD5-D8824A0A14C5}" srcOrd="0" destOrd="0" parTransId="{93A882EC-28DF-4207-A63F-105174219C04}" sibTransId="{A4BDF2B2-995D-4AE2-8AC4-839591EDB25E}"/>
    <dgm:cxn modelId="{5B4A643A-6D09-4147-A67E-F061B29B96A7}" type="presParOf" srcId="{2D8C907A-7D2E-45D8-A6BA-0EEEDD93D8F4}" destId="{A85284F0-2E7A-44FA-983A-498E064BAA81}" srcOrd="0" destOrd="0" presId="urn:microsoft.com/office/officeart/2005/8/layout/hList1"/>
    <dgm:cxn modelId="{268167C2-D694-40F3-AE1E-794D14B7AAD7}" type="presParOf" srcId="{A85284F0-2E7A-44FA-983A-498E064BAA81}" destId="{FA940F1A-9289-46DF-875D-C89BA6A053FD}" srcOrd="0" destOrd="0" presId="urn:microsoft.com/office/officeart/2005/8/layout/hList1"/>
    <dgm:cxn modelId="{A8825AE1-7BE2-41C4-A993-57861797D901}" type="presParOf" srcId="{A85284F0-2E7A-44FA-983A-498E064BAA81}" destId="{C74B759B-C52F-4717-BEF0-10A40156F47C}" srcOrd="1" destOrd="0" presId="urn:microsoft.com/office/officeart/2005/8/layout/hList1"/>
    <dgm:cxn modelId="{F0257FFC-AF03-4CEE-AFF6-7C8A132E533C}" type="presParOf" srcId="{2D8C907A-7D2E-45D8-A6BA-0EEEDD93D8F4}" destId="{284F3BBC-E88E-49E0-8EB6-2988413E1602}" srcOrd="1" destOrd="0" presId="urn:microsoft.com/office/officeart/2005/8/layout/hList1"/>
    <dgm:cxn modelId="{F427EE15-45AF-4EA6-B59E-331005AD947D}" type="presParOf" srcId="{2D8C907A-7D2E-45D8-A6BA-0EEEDD93D8F4}" destId="{EC45E510-FB53-4ACF-A7DA-C8812A9959E1}" srcOrd="2" destOrd="0" presId="urn:microsoft.com/office/officeart/2005/8/layout/hList1"/>
    <dgm:cxn modelId="{A17511A3-344E-4406-96F1-598D4682BE3D}" type="presParOf" srcId="{EC45E510-FB53-4ACF-A7DA-C8812A9959E1}" destId="{7E83A2E0-2F41-425A-87C5-D881D1C46EEF}" srcOrd="0" destOrd="0" presId="urn:microsoft.com/office/officeart/2005/8/layout/hList1"/>
    <dgm:cxn modelId="{141D9E46-CE36-4D88-9044-014E230A93AA}" type="presParOf" srcId="{EC45E510-FB53-4ACF-A7DA-C8812A9959E1}" destId="{FD0BF723-FFA3-4BAC-AC9B-4DCFD4EAA439}" srcOrd="1" destOrd="0" presId="urn:microsoft.com/office/officeart/2005/8/layout/hList1"/>
    <dgm:cxn modelId="{06CD2A43-F449-4127-8852-D20CCB7D4F25}" type="presParOf" srcId="{2D8C907A-7D2E-45D8-A6BA-0EEEDD93D8F4}" destId="{2B5382CF-9F8B-432F-B344-93D2D27DF90D}" srcOrd="3" destOrd="0" presId="urn:microsoft.com/office/officeart/2005/8/layout/hList1"/>
    <dgm:cxn modelId="{9D83E200-8932-4843-954A-B322241659A3}" type="presParOf" srcId="{2D8C907A-7D2E-45D8-A6BA-0EEEDD93D8F4}" destId="{59586867-8957-4B95-9978-6F67D9790AD2}" srcOrd="4" destOrd="0" presId="urn:microsoft.com/office/officeart/2005/8/layout/hList1"/>
    <dgm:cxn modelId="{E981D66D-DBE5-46C8-9BD7-8EF5B899DF6F}" type="presParOf" srcId="{59586867-8957-4B95-9978-6F67D9790AD2}" destId="{7BFBF3E3-B770-4705-8652-5DBA4FC8FB94}" srcOrd="0" destOrd="0" presId="urn:microsoft.com/office/officeart/2005/8/layout/hList1"/>
    <dgm:cxn modelId="{99857A7F-683A-4BCF-89B0-0D229AF66F95}" type="presParOf" srcId="{59586867-8957-4B95-9978-6F67D9790AD2}" destId="{B3893A16-B068-43C2-AF6F-566274315EE4}" srcOrd="1" destOrd="0" presId="urn:microsoft.com/office/officeart/2005/8/layout/hList1"/>
    <dgm:cxn modelId="{2DF54454-B999-4100-844B-BCB0AC1C0FC5}" type="presParOf" srcId="{2D8C907A-7D2E-45D8-A6BA-0EEEDD93D8F4}" destId="{B26CFCE0-E8DA-4960-A278-B437CB5DC21A}" srcOrd="5" destOrd="0" presId="urn:microsoft.com/office/officeart/2005/8/layout/hList1"/>
    <dgm:cxn modelId="{4AED41F3-F433-47DE-BD7B-48312FDB8956}" type="presParOf" srcId="{2D8C907A-7D2E-45D8-A6BA-0EEEDD93D8F4}" destId="{C3E21545-0D6D-4E26-AC9F-9E2EF857CD8B}" srcOrd="6" destOrd="0" presId="urn:microsoft.com/office/officeart/2005/8/layout/hList1"/>
    <dgm:cxn modelId="{7DC36AF1-25BD-4B39-AFC6-8D0B7CB6F4CB}" type="presParOf" srcId="{C3E21545-0D6D-4E26-AC9F-9E2EF857CD8B}" destId="{1D00AEA8-9ABA-41EB-BBC5-6BB3CBB1409E}" srcOrd="0" destOrd="0" presId="urn:microsoft.com/office/officeart/2005/8/layout/hList1"/>
    <dgm:cxn modelId="{1B5E2BD3-B40C-4AC0-9532-AFDF089D39DE}" type="presParOf" srcId="{C3E21545-0D6D-4E26-AC9F-9E2EF857CD8B}" destId="{1217B19A-0343-4B2D-A315-F1BFB27204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5124A2-A137-431A-AA20-43A5B838B62D}" type="doc">
      <dgm:prSet loTypeId="urn:diagrams.loki3.com/BracketList" loCatId="list" qsTypeId="urn:microsoft.com/office/officeart/2005/8/quickstyle/simple1" qsCatId="simple" csTypeId="urn:microsoft.com/office/officeart/2005/8/colors/accent1_2" csCatId="accent1" phldr="1"/>
      <dgm:spPr/>
      <dgm:t>
        <a:bodyPr/>
        <a:lstStyle/>
        <a:p>
          <a:endParaRPr lang="en-AU"/>
        </a:p>
      </dgm:t>
    </dgm:pt>
    <dgm:pt modelId="{FC8D529F-12D7-4761-8285-9BDF7F551644}">
      <dgm:prSet phldrT="[Text]"/>
      <dgm:spPr/>
      <dgm:t>
        <a:bodyPr/>
        <a:lstStyle/>
        <a:p>
          <a:r>
            <a:rPr lang="en-AU" dirty="0"/>
            <a:t>UNION COMPATIBLE</a:t>
          </a:r>
        </a:p>
      </dgm:t>
    </dgm:pt>
    <dgm:pt modelId="{B1D41FFE-6B4F-43F7-A7E7-A93C64D328D5}" type="parTrans" cxnId="{5B47B29D-9BF2-49BB-8276-FEDD5190747A}">
      <dgm:prSet/>
      <dgm:spPr/>
      <dgm:t>
        <a:bodyPr/>
        <a:lstStyle/>
        <a:p>
          <a:endParaRPr lang="en-AU"/>
        </a:p>
      </dgm:t>
    </dgm:pt>
    <dgm:pt modelId="{B05C5FD2-CE06-44E5-817A-E9530ADE3003}" type="sibTrans" cxnId="{5B47B29D-9BF2-49BB-8276-FEDD5190747A}">
      <dgm:prSet/>
      <dgm:spPr/>
      <dgm:t>
        <a:bodyPr/>
        <a:lstStyle/>
        <a:p>
          <a:endParaRPr lang="en-AU"/>
        </a:p>
      </dgm:t>
    </dgm:pt>
    <dgm:pt modelId="{EE99923C-A7D3-44BE-9410-5B5FC502B26E}">
      <dgm:prSet phldrT="[Text]"/>
      <dgm:spPr/>
      <dgm:t>
        <a:bodyPr/>
        <a:lstStyle/>
        <a:p>
          <a:r>
            <a:rPr lang="en-AU" dirty="0"/>
            <a:t>Same number of attributes</a:t>
          </a:r>
        </a:p>
      </dgm:t>
    </dgm:pt>
    <dgm:pt modelId="{627A9AC6-0DA7-4F59-856E-FC0E6D9F835D}" type="parTrans" cxnId="{61F678C0-8A22-4323-AE08-4235552AC85A}">
      <dgm:prSet/>
      <dgm:spPr/>
      <dgm:t>
        <a:bodyPr/>
        <a:lstStyle/>
        <a:p>
          <a:endParaRPr lang="en-AU"/>
        </a:p>
      </dgm:t>
    </dgm:pt>
    <dgm:pt modelId="{CBF27573-5071-4654-B208-AABBA3C425A1}" type="sibTrans" cxnId="{61F678C0-8A22-4323-AE08-4235552AC85A}">
      <dgm:prSet/>
      <dgm:spPr/>
      <dgm:t>
        <a:bodyPr/>
        <a:lstStyle/>
        <a:p>
          <a:endParaRPr lang="en-AU"/>
        </a:p>
      </dgm:t>
    </dgm:pt>
    <dgm:pt modelId="{8BA411AA-B3E6-4097-BA2A-9169C91D6641}">
      <dgm:prSet phldrT="[Text]"/>
      <dgm:spPr/>
      <dgm:t>
        <a:bodyPr/>
        <a:lstStyle/>
        <a:p>
          <a:r>
            <a:rPr lang="en-AU" dirty="0"/>
            <a:t>Similar datatypes</a:t>
          </a:r>
        </a:p>
      </dgm:t>
    </dgm:pt>
    <dgm:pt modelId="{651BB9E3-AB3D-4505-8AD9-B165D8EBC3AC}" type="parTrans" cxnId="{8E936240-0F5A-4C32-AFBF-1CB3D8BF77A2}">
      <dgm:prSet/>
      <dgm:spPr/>
      <dgm:t>
        <a:bodyPr/>
        <a:lstStyle/>
        <a:p>
          <a:endParaRPr lang="en-AU"/>
        </a:p>
      </dgm:t>
    </dgm:pt>
    <dgm:pt modelId="{9C483197-B178-438E-8330-F947CFDF059B}" type="sibTrans" cxnId="{8E936240-0F5A-4C32-AFBF-1CB3D8BF77A2}">
      <dgm:prSet/>
      <dgm:spPr/>
      <dgm:t>
        <a:bodyPr/>
        <a:lstStyle/>
        <a:p>
          <a:endParaRPr lang="en-AU"/>
        </a:p>
      </dgm:t>
    </dgm:pt>
    <dgm:pt modelId="{40470E18-3B56-404A-9261-0F693E74BFBD}" type="pres">
      <dgm:prSet presAssocID="{6B5124A2-A137-431A-AA20-43A5B838B62D}" presName="Name0" presStyleCnt="0">
        <dgm:presLayoutVars>
          <dgm:dir/>
          <dgm:animLvl val="lvl"/>
          <dgm:resizeHandles val="exact"/>
        </dgm:presLayoutVars>
      </dgm:prSet>
      <dgm:spPr/>
    </dgm:pt>
    <dgm:pt modelId="{1D456242-9FC7-466F-A033-21E5D336ABFA}" type="pres">
      <dgm:prSet presAssocID="{FC8D529F-12D7-4761-8285-9BDF7F551644}" presName="linNode" presStyleCnt="0"/>
      <dgm:spPr/>
    </dgm:pt>
    <dgm:pt modelId="{238591C4-E4A3-4FCC-A8F6-4F6528073F0E}" type="pres">
      <dgm:prSet presAssocID="{FC8D529F-12D7-4761-8285-9BDF7F551644}" presName="parTx" presStyleLbl="revTx" presStyleIdx="0" presStyleCnt="1">
        <dgm:presLayoutVars>
          <dgm:chMax val="1"/>
          <dgm:bulletEnabled val="1"/>
        </dgm:presLayoutVars>
      </dgm:prSet>
      <dgm:spPr/>
    </dgm:pt>
    <dgm:pt modelId="{FF0ECF56-D38D-4161-B133-A9D4F6EA1380}" type="pres">
      <dgm:prSet presAssocID="{FC8D529F-12D7-4761-8285-9BDF7F551644}" presName="bracket" presStyleLbl="parChTrans1D1" presStyleIdx="0" presStyleCnt="1"/>
      <dgm:spPr/>
    </dgm:pt>
    <dgm:pt modelId="{1BBA1890-E054-40A0-888C-D30AED16A361}" type="pres">
      <dgm:prSet presAssocID="{FC8D529F-12D7-4761-8285-9BDF7F551644}" presName="spH" presStyleCnt="0"/>
      <dgm:spPr/>
    </dgm:pt>
    <dgm:pt modelId="{B2687441-40CC-4CEC-9A31-913309FE499D}" type="pres">
      <dgm:prSet presAssocID="{FC8D529F-12D7-4761-8285-9BDF7F551644}" presName="desTx" presStyleLbl="node1" presStyleIdx="0" presStyleCnt="1">
        <dgm:presLayoutVars>
          <dgm:bulletEnabled val="1"/>
        </dgm:presLayoutVars>
      </dgm:prSet>
      <dgm:spPr/>
    </dgm:pt>
  </dgm:ptLst>
  <dgm:cxnLst>
    <dgm:cxn modelId="{8E936240-0F5A-4C32-AFBF-1CB3D8BF77A2}" srcId="{FC8D529F-12D7-4761-8285-9BDF7F551644}" destId="{8BA411AA-B3E6-4097-BA2A-9169C91D6641}" srcOrd="1" destOrd="0" parTransId="{651BB9E3-AB3D-4505-8AD9-B165D8EBC3AC}" sibTransId="{9C483197-B178-438E-8330-F947CFDF059B}"/>
    <dgm:cxn modelId="{936F6576-8F6C-45E4-B924-80FA468243EE}" type="presOf" srcId="{EE99923C-A7D3-44BE-9410-5B5FC502B26E}" destId="{B2687441-40CC-4CEC-9A31-913309FE499D}" srcOrd="0" destOrd="0" presId="urn:diagrams.loki3.com/BracketList"/>
    <dgm:cxn modelId="{98736E80-5822-4E49-90ED-518E501E39EB}" type="presOf" srcId="{6B5124A2-A137-431A-AA20-43A5B838B62D}" destId="{40470E18-3B56-404A-9261-0F693E74BFBD}" srcOrd="0" destOrd="0" presId="urn:diagrams.loki3.com/BracketList"/>
    <dgm:cxn modelId="{5B47B29D-9BF2-49BB-8276-FEDD5190747A}" srcId="{6B5124A2-A137-431A-AA20-43A5B838B62D}" destId="{FC8D529F-12D7-4761-8285-9BDF7F551644}" srcOrd="0" destOrd="0" parTransId="{B1D41FFE-6B4F-43F7-A7E7-A93C64D328D5}" sibTransId="{B05C5FD2-CE06-44E5-817A-E9530ADE3003}"/>
    <dgm:cxn modelId="{61F678C0-8A22-4323-AE08-4235552AC85A}" srcId="{FC8D529F-12D7-4761-8285-9BDF7F551644}" destId="{EE99923C-A7D3-44BE-9410-5B5FC502B26E}" srcOrd="0" destOrd="0" parTransId="{627A9AC6-0DA7-4F59-856E-FC0E6D9F835D}" sibTransId="{CBF27573-5071-4654-B208-AABBA3C425A1}"/>
    <dgm:cxn modelId="{0CA499C8-1E27-40D2-966F-FF1B5833D462}" type="presOf" srcId="{FC8D529F-12D7-4761-8285-9BDF7F551644}" destId="{238591C4-E4A3-4FCC-A8F6-4F6528073F0E}" srcOrd="0" destOrd="0" presId="urn:diagrams.loki3.com/BracketList"/>
    <dgm:cxn modelId="{D1FD7EFA-4857-4B12-B733-37096E1B6286}" type="presOf" srcId="{8BA411AA-B3E6-4097-BA2A-9169C91D6641}" destId="{B2687441-40CC-4CEC-9A31-913309FE499D}" srcOrd="0" destOrd="1" presId="urn:diagrams.loki3.com/BracketList"/>
    <dgm:cxn modelId="{D3CCFC21-17C8-45DC-86E6-A48C3E617431}" type="presParOf" srcId="{40470E18-3B56-404A-9261-0F693E74BFBD}" destId="{1D456242-9FC7-466F-A033-21E5D336ABFA}" srcOrd="0" destOrd="0" presId="urn:diagrams.loki3.com/BracketList"/>
    <dgm:cxn modelId="{3B340A77-E0A3-40D0-BFE2-27C30993D6B4}" type="presParOf" srcId="{1D456242-9FC7-466F-A033-21E5D336ABFA}" destId="{238591C4-E4A3-4FCC-A8F6-4F6528073F0E}" srcOrd="0" destOrd="0" presId="urn:diagrams.loki3.com/BracketList"/>
    <dgm:cxn modelId="{C8A1E8FF-2D9D-491C-A549-CA8930E87381}" type="presParOf" srcId="{1D456242-9FC7-466F-A033-21E5D336ABFA}" destId="{FF0ECF56-D38D-4161-B133-A9D4F6EA1380}" srcOrd="1" destOrd="0" presId="urn:diagrams.loki3.com/BracketList"/>
    <dgm:cxn modelId="{DFBBAA2F-6C38-4A67-8915-E8CF37CA7088}" type="presParOf" srcId="{1D456242-9FC7-466F-A033-21E5D336ABFA}" destId="{1BBA1890-E054-40A0-888C-D30AED16A361}" srcOrd="2" destOrd="0" presId="urn:diagrams.loki3.com/BracketList"/>
    <dgm:cxn modelId="{7906D941-BCF5-47AC-A34F-767F72877101}" type="presParOf" srcId="{1D456242-9FC7-466F-A033-21E5D336ABFA}" destId="{B2687441-40CC-4CEC-9A31-913309FE499D}"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40F1A-9289-46DF-875D-C89BA6A053FD}">
      <dsp:nvSpPr>
        <dsp:cNvPr id="0" name=""/>
        <dsp:cNvSpPr/>
      </dsp:nvSpPr>
      <dsp:spPr>
        <a:xfrm>
          <a:off x="3259" y="121059"/>
          <a:ext cx="19601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UNION ALL</a:t>
          </a:r>
        </a:p>
      </dsp:txBody>
      <dsp:txXfrm>
        <a:off x="3259" y="121059"/>
        <a:ext cx="1960169" cy="345600"/>
      </dsp:txXfrm>
    </dsp:sp>
    <dsp:sp modelId="{C74B759B-C52F-4717-BEF0-10A40156F47C}">
      <dsp:nvSpPr>
        <dsp:cNvPr id="0" name=""/>
        <dsp:cNvSpPr/>
      </dsp:nvSpPr>
      <dsp:spPr>
        <a:xfrm>
          <a:off x="3259" y="466659"/>
          <a:ext cx="1960169" cy="963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err="1"/>
            <a:t>Semua</a:t>
          </a:r>
          <a:r>
            <a:rPr lang="en-AU" sz="1200" kern="1200" dirty="0"/>
            <a:t> row </a:t>
          </a:r>
          <a:r>
            <a:rPr lang="en-AU" sz="1200" kern="1200" dirty="0" err="1"/>
            <a:t>digabungkan</a:t>
          </a:r>
          <a:r>
            <a:rPr lang="en-AU" sz="1200" kern="1200" dirty="0"/>
            <a:t>. </a:t>
          </a:r>
          <a:r>
            <a:rPr lang="en-AU" sz="1200" kern="1200" dirty="0" err="1"/>
            <a:t>Walau</a:t>
          </a:r>
          <a:r>
            <a:rPr lang="en-AU" sz="1200" kern="1200" dirty="0"/>
            <a:t> </a:t>
          </a:r>
          <a:r>
            <a:rPr lang="en-AU" sz="1200" kern="1200" dirty="0" err="1"/>
            <a:t>ada</a:t>
          </a:r>
          <a:r>
            <a:rPr lang="en-AU" sz="1200" kern="1200" dirty="0"/>
            <a:t> row </a:t>
          </a:r>
          <a:r>
            <a:rPr lang="en-AU" sz="1200" kern="1200" dirty="0" err="1"/>
            <a:t>duplikat</a:t>
          </a:r>
          <a:endParaRPr lang="en-AU" sz="1200" kern="1200" dirty="0"/>
        </a:p>
      </dsp:txBody>
      <dsp:txXfrm>
        <a:off x="3259" y="466659"/>
        <a:ext cx="1960169" cy="963494"/>
      </dsp:txXfrm>
    </dsp:sp>
    <dsp:sp modelId="{7E83A2E0-2F41-425A-87C5-D881D1C46EEF}">
      <dsp:nvSpPr>
        <dsp:cNvPr id="0" name=""/>
        <dsp:cNvSpPr/>
      </dsp:nvSpPr>
      <dsp:spPr>
        <a:xfrm>
          <a:off x="2237853" y="121059"/>
          <a:ext cx="19601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UNION</a:t>
          </a:r>
        </a:p>
      </dsp:txBody>
      <dsp:txXfrm>
        <a:off x="2237853" y="121059"/>
        <a:ext cx="1960169" cy="345600"/>
      </dsp:txXfrm>
    </dsp:sp>
    <dsp:sp modelId="{FD0BF723-FFA3-4BAC-AC9B-4DCFD4EAA439}">
      <dsp:nvSpPr>
        <dsp:cNvPr id="0" name=""/>
        <dsp:cNvSpPr/>
      </dsp:nvSpPr>
      <dsp:spPr>
        <a:xfrm>
          <a:off x="2237853" y="466659"/>
          <a:ext cx="1960169" cy="963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err="1"/>
            <a:t>Semua</a:t>
          </a:r>
          <a:r>
            <a:rPr lang="en-AU" sz="1200" kern="1200" dirty="0"/>
            <a:t> row </a:t>
          </a:r>
          <a:r>
            <a:rPr lang="en-AU" sz="1200" kern="1200" dirty="0" err="1"/>
            <a:t>digabungkan</a:t>
          </a:r>
          <a:r>
            <a:rPr lang="en-AU" sz="1200" kern="1200" dirty="0"/>
            <a:t> dan row yang </a:t>
          </a:r>
          <a:r>
            <a:rPr lang="en-AU" sz="1200" kern="1200" dirty="0" err="1"/>
            <a:t>duplikat</a:t>
          </a:r>
          <a:r>
            <a:rPr lang="en-AU" sz="1200" kern="1200" dirty="0"/>
            <a:t> di </a:t>
          </a:r>
          <a:r>
            <a:rPr lang="en-AU" sz="1200" kern="1200" dirty="0" err="1"/>
            <a:t>hilangkan</a:t>
          </a:r>
          <a:r>
            <a:rPr lang="en-AU" sz="1200" kern="1200" dirty="0"/>
            <a:t> (</a:t>
          </a:r>
          <a:r>
            <a:rPr lang="en-AU" sz="1200" kern="1200" dirty="0" err="1"/>
            <a:t>disisakan</a:t>
          </a:r>
          <a:r>
            <a:rPr lang="en-AU" sz="1200" kern="1200" dirty="0"/>
            <a:t> </a:t>
          </a:r>
          <a:r>
            <a:rPr lang="en-AU" sz="1200" kern="1200" dirty="0" err="1"/>
            <a:t>satu</a:t>
          </a:r>
          <a:r>
            <a:rPr lang="en-AU" sz="1200" kern="1200" dirty="0"/>
            <a:t>). Distinct </a:t>
          </a:r>
          <a:r>
            <a:rPr lang="en-AU" sz="1200" kern="1200" dirty="0" err="1"/>
            <a:t>dari</a:t>
          </a:r>
          <a:r>
            <a:rPr lang="en-AU" sz="1200" kern="1200" dirty="0"/>
            <a:t> UNION ALL</a:t>
          </a:r>
        </a:p>
      </dsp:txBody>
      <dsp:txXfrm>
        <a:off x="2237853" y="466659"/>
        <a:ext cx="1960169" cy="963494"/>
      </dsp:txXfrm>
    </dsp:sp>
    <dsp:sp modelId="{7BFBF3E3-B770-4705-8652-5DBA4FC8FB94}">
      <dsp:nvSpPr>
        <dsp:cNvPr id="0" name=""/>
        <dsp:cNvSpPr/>
      </dsp:nvSpPr>
      <dsp:spPr>
        <a:xfrm>
          <a:off x="4472447" y="121059"/>
          <a:ext cx="19601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INTERSECT</a:t>
          </a:r>
        </a:p>
      </dsp:txBody>
      <dsp:txXfrm>
        <a:off x="4472447" y="121059"/>
        <a:ext cx="1960169" cy="345600"/>
      </dsp:txXfrm>
    </dsp:sp>
    <dsp:sp modelId="{B3893A16-B068-43C2-AF6F-566274315EE4}">
      <dsp:nvSpPr>
        <dsp:cNvPr id="0" name=""/>
        <dsp:cNvSpPr/>
      </dsp:nvSpPr>
      <dsp:spPr>
        <a:xfrm>
          <a:off x="4472447" y="466659"/>
          <a:ext cx="1960169" cy="963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err="1"/>
            <a:t>Ditampilkan</a:t>
          </a:r>
          <a:r>
            <a:rPr lang="en-AU" sz="1200" kern="1200" dirty="0"/>
            <a:t> row </a:t>
          </a:r>
          <a:r>
            <a:rPr lang="en-AU" sz="1200" kern="1200" dirty="0" err="1"/>
            <a:t>duplikat</a:t>
          </a:r>
          <a:r>
            <a:rPr lang="en-AU" sz="1200" kern="1200" dirty="0"/>
            <a:t> (</a:t>
          </a:r>
          <a:r>
            <a:rPr lang="en-AU" sz="1200" kern="1200" dirty="0" err="1"/>
            <a:t>ada</a:t>
          </a:r>
          <a:r>
            <a:rPr lang="en-AU" sz="1200" kern="1200" dirty="0"/>
            <a:t> di </a:t>
          </a:r>
          <a:r>
            <a:rPr lang="en-AU" sz="1200" kern="1200" dirty="0" err="1"/>
            <a:t>kedua</a:t>
          </a:r>
          <a:r>
            <a:rPr lang="en-AU" sz="1200" kern="1200" dirty="0"/>
            <a:t> </a:t>
          </a:r>
          <a:r>
            <a:rPr lang="en-AU" sz="1200" kern="1200" dirty="0" err="1"/>
            <a:t>sisi</a:t>
          </a:r>
          <a:r>
            <a:rPr lang="en-AU" sz="1200" kern="1200" dirty="0"/>
            <a:t>), </a:t>
          </a:r>
          <a:r>
            <a:rPr lang="en-AU" sz="1200" kern="1200" dirty="0" err="1"/>
            <a:t>namun</a:t>
          </a:r>
          <a:r>
            <a:rPr lang="en-AU" sz="1200" kern="1200" dirty="0"/>
            <a:t> </a:t>
          </a:r>
          <a:r>
            <a:rPr lang="en-AU" sz="1200" kern="1200" dirty="0" err="1"/>
            <a:t>hanya</a:t>
          </a:r>
          <a:r>
            <a:rPr lang="en-AU" sz="1200" kern="1200" dirty="0"/>
            <a:t> distinct row yang </a:t>
          </a:r>
          <a:r>
            <a:rPr lang="en-AU" sz="1200" kern="1200" dirty="0" err="1"/>
            <a:t>disisakan</a:t>
          </a:r>
          <a:endParaRPr lang="en-AU" sz="1200" kern="1200" dirty="0"/>
        </a:p>
      </dsp:txBody>
      <dsp:txXfrm>
        <a:off x="4472447" y="466659"/>
        <a:ext cx="1960169" cy="963494"/>
      </dsp:txXfrm>
    </dsp:sp>
    <dsp:sp modelId="{1D00AEA8-9ABA-41EB-BBC5-6BB3CBB1409E}">
      <dsp:nvSpPr>
        <dsp:cNvPr id="0" name=""/>
        <dsp:cNvSpPr/>
      </dsp:nvSpPr>
      <dsp:spPr>
        <a:xfrm>
          <a:off x="6707041" y="121059"/>
          <a:ext cx="1960169"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AU" sz="1200" kern="1200" dirty="0"/>
            <a:t>EXCEPT</a:t>
          </a:r>
        </a:p>
      </dsp:txBody>
      <dsp:txXfrm>
        <a:off x="6707041" y="121059"/>
        <a:ext cx="1960169" cy="345600"/>
      </dsp:txXfrm>
    </dsp:sp>
    <dsp:sp modelId="{1217B19A-0343-4B2D-A315-F1BFB2720407}">
      <dsp:nvSpPr>
        <dsp:cNvPr id="0" name=""/>
        <dsp:cNvSpPr/>
      </dsp:nvSpPr>
      <dsp:spPr>
        <a:xfrm>
          <a:off x="6707041" y="466659"/>
          <a:ext cx="1960169" cy="96349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AU" sz="1200" kern="1200" dirty="0" err="1"/>
            <a:t>Ditampilkan</a:t>
          </a:r>
          <a:r>
            <a:rPr lang="en-AU" sz="1200" kern="1200" dirty="0"/>
            <a:t> row </a:t>
          </a:r>
          <a:r>
            <a:rPr lang="en-AU" sz="1200" kern="1200" dirty="0" err="1"/>
            <a:t>dari</a:t>
          </a:r>
          <a:r>
            <a:rPr lang="en-AU" sz="1200" kern="1200" dirty="0"/>
            <a:t> </a:t>
          </a:r>
          <a:r>
            <a:rPr lang="en-AU" sz="1200" kern="1200" dirty="0" err="1"/>
            <a:t>sisi</a:t>
          </a:r>
          <a:r>
            <a:rPr lang="en-AU" sz="1200" kern="1200" dirty="0"/>
            <a:t> yang </a:t>
          </a:r>
          <a:r>
            <a:rPr lang="en-AU" sz="1200" kern="1200" dirty="0" err="1"/>
            <a:t>tidak</a:t>
          </a:r>
          <a:r>
            <a:rPr lang="en-AU" sz="1200" kern="1200" dirty="0"/>
            <a:t> </a:t>
          </a:r>
          <a:r>
            <a:rPr lang="en-AU" sz="1200" kern="1200" dirty="0" err="1"/>
            <a:t>ada</a:t>
          </a:r>
          <a:r>
            <a:rPr lang="en-AU" sz="1200" kern="1200" dirty="0"/>
            <a:t> di </a:t>
          </a:r>
          <a:r>
            <a:rPr lang="en-AU" sz="1200" kern="1200" dirty="0" err="1"/>
            <a:t>kanan</a:t>
          </a:r>
          <a:endParaRPr lang="en-AU" sz="1200" kern="1200" dirty="0"/>
        </a:p>
      </dsp:txBody>
      <dsp:txXfrm>
        <a:off x="6707041" y="466659"/>
        <a:ext cx="1960169" cy="963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591C4-E4A3-4FCC-A8F6-4F6528073F0E}">
      <dsp:nvSpPr>
        <dsp:cNvPr id="0" name=""/>
        <dsp:cNvSpPr/>
      </dsp:nvSpPr>
      <dsp:spPr>
        <a:xfrm>
          <a:off x="3656" y="1965351"/>
          <a:ext cx="1870514" cy="59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AU" sz="1900" kern="1200" dirty="0"/>
            <a:t>UNION COMPATIBLE</a:t>
          </a:r>
        </a:p>
      </dsp:txBody>
      <dsp:txXfrm>
        <a:off x="3656" y="1965351"/>
        <a:ext cx="1870514" cy="599568"/>
      </dsp:txXfrm>
    </dsp:sp>
    <dsp:sp modelId="{FF0ECF56-D38D-4161-B133-A9D4F6EA1380}">
      <dsp:nvSpPr>
        <dsp:cNvPr id="0" name=""/>
        <dsp:cNvSpPr/>
      </dsp:nvSpPr>
      <dsp:spPr>
        <a:xfrm>
          <a:off x="1874171" y="1918510"/>
          <a:ext cx="374102" cy="693251"/>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87441-40CC-4CEC-9A31-913309FE499D}">
      <dsp:nvSpPr>
        <dsp:cNvPr id="0" name=""/>
        <dsp:cNvSpPr/>
      </dsp:nvSpPr>
      <dsp:spPr>
        <a:xfrm>
          <a:off x="2397915" y="1918510"/>
          <a:ext cx="5087799" cy="6932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AU" sz="1900" kern="1200" dirty="0"/>
            <a:t>Same number of attributes</a:t>
          </a:r>
        </a:p>
        <a:p>
          <a:pPr marL="171450" lvl="1" indent="-171450" algn="l" defTabSz="844550">
            <a:lnSpc>
              <a:spcPct val="90000"/>
            </a:lnSpc>
            <a:spcBef>
              <a:spcPct val="0"/>
            </a:spcBef>
            <a:spcAft>
              <a:spcPct val="15000"/>
            </a:spcAft>
            <a:buChar char="•"/>
          </a:pPr>
          <a:r>
            <a:rPr lang="en-AU" sz="1900" kern="1200" dirty="0"/>
            <a:t>Similar datatypes</a:t>
          </a:r>
        </a:p>
      </dsp:txBody>
      <dsp:txXfrm>
        <a:off x="2397915" y="1918510"/>
        <a:ext cx="5087799" cy="6932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691842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357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8" name="Google Shape;10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977140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D"/>
          </a:p>
        </p:txBody>
      </p:sp>
    </p:spTree>
    <p:extLst>
      <p:ext uri="{BB962C8B-B14F-4D97-AF65-F5344CB8AC3E}">
        <p14:creationId xmlns:p14="http://schemas.microsoft.com/office/powerpoint/2010/main" val="253059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088FD9A8-4239-4EF8-8640-2DF2D50F8AD5}"/>
              </a:ext>
            </a:extLst>
          </p:cNvPr>
          <p:cNvSpPr>
            <a:spLocks noGrp="1" noChangeArrowheads="1"/>
          </p:cNvSpPr>
          <p:nvPr>
            <p:ph type="ftr" sz="quarter" idx="4"/>
          </p:nvPr>
        </p:nvSpPr>
        <p:spPr>
          <a:ln/>
        </p:spPr>
        <p:txBody>
          <a:bodyPr/>
          <a:lstStyle/>
          <a:p>
            <a:r>
              <a:rPr lang="en-US" altLang="en-US"/>
              <a:t>Oracle Database 11</a:t>
            </a:r>
            <a:r>
              <a:rPr lang="en-US" altLang="en-US" i="1"/>
              <a:t>g</a:t>
            </a:r>
            <a:r>
              <a:rPr lang="en-US" altLang="en-US"/>
              <a:t>: SQL Fundamentals I</a:t>
            </a:r>
            <a:r>
              <a:rPr lang="en-US" altLang="en-US">
                <a:solidFill>
                  <a:schemeClr val="tx1"/>
                </a:solidFill>
              </a:rPr>
              <a:t>   1 - </a:t>
            </a:r>
            <a:fld id="{7238ECC3-2637-4E5A-95FF-31F7BD4FC0FE}" type="slidenum">
              <a:rPr lang="en-US" altLang="en-US">
                <a:solidFill>
                  <a:schemeClr val="tx1"/>
                </a:solidFill>
              </a:rPr>
              <a:pPr/>
              <a:t>13</a:t>
            </a:fld>
            <a:endParaRPr lang="en-US" altLang="en-US">
              <a:solidFill>
                <a:schemeClr val="tx1"/>
              </a:solidFill>
            </a:endParaRPr>
          </a:p>
        </p:txBody>
      </p:sp>
      <p:sp>
        <p:nvSpPr>
          <p:cNvPr id="319492" name="Rectangle 4">
            <a:extLst>
              <a:ext uri="{FF2B5EF4-FFF2-40B4-BE49-F238E27FC236}">
                <a16:creationId xmlns:a16="http://schemas.microsoft.com/office/drawing/2014/main" id="{58907FCE-3D43-4D58-AF6C-30724583FD22}"/>
              </a:ext>
            </a:extLst>
          </p:cNvPr>
          <p:cNvSpPr>
            <a:spLocks noGrp="1" noRot="1" noChangeAspect="1" noChangeArrowheads="1" noTextEdit="1"/>
          </p:cNvSpPr>
          <p:nvPr>
            <p:ph type="sldImg"/>
          </p:nvPr>
        </p:nvSpPr>
        <p:spPr>
          <a:xfrm>
            <a:off x="381000" y="685800"/>
            <a:ext cx="6096000" cy="3429000"/>
          </a:xfrm>
          <a:ln/>
        </p:spPr>
      </p:sp>
      <p:sp>
        <p:nvSpPr>
          <p:cNvPr id="319493" name="Rectangle 5">
            <a:extLst>
              <a:ext uri="{FF2B5EF4-FFF2-40B4-BE49-F238E27FC236}">
                <a16:creationId xmlns:a16="http://schemas.microsoft.com/office/drawing/2014/main" id="{3421C88D-1975-42D2-B065-74C745F409A3}"/>
              </a:ext>
            </a:extLst>
          </p:cNvPr>
          <p:cNvSpPr>
            <a:spLocks noGrp="1" noChangeArrowheads="1"/>
          </p:cNvSpPr>
          <p:nvPr>
            <p:ph type="body" idx="1"/>
          </p:nvPr>
        </p:nvSpPr>
        <p:spPr>
          <a:xfrm>
            <a:off x="477838" y="5391150"/>
            <a:ext cx="6359525" cy="3673475"/>
          </a:xfrm>
        </p:spPr>
        <p:txBody>
          <a:bodyPr/>
          <a:lstStyle/>
          <a:p>
            <a:endParaRPr lang="en-US" altLang="en-US" dirty="0">
              <a:solidFill>
                <a:schemeClr val="tx1"/>
              </a:solidFill>
            </a:endParaRPr>
          </a:p>
        </p:txBody>
      </p:sp>
    </p:spTree>
    <p:extLst>
      <p:ext uri="{BB962C8B-B14F-4D97-AF65-F5344CB8AC3E}">
        <p14:creationId xmlns:p14="http://schemas.microsoft.com/office/powerpoint/2010/main" val="3848347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5513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27: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Oracle Database 11</a:t>
            </a:r>
            <a:r>
              <a:rPr lang="en-US" sz="1400" b="0" i="1" u="none" strike="noStrike" cap="none">
                <a:solidFill>
                  <a:srgbClr val="000000"/>
                </a:solidFill>
                <a:latin typeface="Arial"/>
                <a:ea typeface="Arial"/>
                <a:cs typeface="Arial"/>
                <a:sym typeface="Arial"/>
              </a:rPr>
              <a:t>g</a:t>
            </a:r>
            <a:r>
              <a:rPr lang="en-US" sz="1400" b="0" i="0" u="none" strike="noStrike" cap="none">
                <a:solidFill>
                  <a:srgbClr val="000000"/>
                </a:solidFill>
                <a:latin typeface="Arial"/>
                <a:ea typeface="Arial"/>
                <a:cs typeface="Arial"/>
                <a:sym typeface="Arial"/>
              </a:rPr>
              <a:t>: SQL Fundamentals I</a:t>
            </a:r>
            <a:r>
              <a:rPr lang="en-US" sz="1400" b="0" i="0" u="none" strike="noStrike" cap="none">
                <a:solidFill>
                  <a:schemeClr val="dk1"/>
                </a:solidFill>
                <a:latin typeface="Arial"/>
                <a:ea typeface="Arial"/>
                <a:cs typeface="Arial"/>
                <a:sym typeface="Arial"/>
              </a:rPr>
              <a:t>   1 - </a:t>
            </a:r>
            <a:fld id="{00000000-1234-1234-1234-123412341234}" type="slidenum">
              <a:rPr lang="en-US" sz="1400" b="0" i="0" u="none" strike="noStrike" cap="none">
                <a:solidFill>
                  <a:schemeClr val="dk1"/>
                </a:solidFill>
                <a:latin typeface="Arial"/>
                <a:ea typeface="Arial"/>
                <a:cs typeface="Arial"/>
                <a:sym typeface="Arial"/>
              </a:rPr>
              <a:t>15</a:t>
            </a:fld>
            <a:endParaRPr sz="1400" b="0" i="0" u="none" strike="noStrike" cap="none">
              <a:solidFill>
                <a:schemeClr val="dk1"/>
              </a:solidFill>
              <a:latin typeface="Arial"/>
              <a:ea typeface="Arial"/>
              <a:cs typeface="Arial"/>
              <a:sym typeface="Arial"/>
            </a:endParaRPr>
          </a:p>
        </p:txBody>
      </p:sp>
      <p:sp>
        <p:nvSpPr>
          <p:cNvPr id="1016" name="Google Shape;10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7" name="Google Shape;1017;p27:notes"/>
          <p:cNvSpPr txBox="1">
            <a:spLocks noGrp="1"/>
          </p:cNvSpPr>
          <p:nvPr>
            <p:ph type="body" idx="1"/>
          </p:nvPr>
        </p:nvSpPr>
        <p:spPr>
          <a:xfrm>
            <a:off x="477838" y="5391150"/>
            <a:ext cx="6359525" cy="3673475"/>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US"/>
              <a:t>Writing SQL Statements</a:t>
            </a:r>
            <a:endParaRPr/>
          </a:p>
          <a:p>
            <a:pPr marL="914400" lvl="1" indent="-317500" algn="l" rtl="0">
              <a:lnSpc>
                <a:spcPct val="100000"/>
              </a:lnSpc>
              <a:spcBef>
                <a:spcPts val="0"/>
              </a:spcBef>
              <a:spcAft>
                <a:spcPts val="0"/>
              </a:spcAft>
              <a:buSzPts val="1400"/>
              <a:buChar char="○"/>
            </a:pPr>
            <a:r>
              <a:rPr lang="en-US">
                <a:solidFill>
                  <a:schemeClr val="dk1"/>
                </a:solidFill>
              </a:rPr>
              <a:t>By using the following simple rules and guidelines, you can construct valid statements that are both easy to read and edit:</a:t>
            </a:r>
            <a:endParaRPr/>
          </a:p>
          <a:p>
            <a:pPr marL="1371600" lvl="2" indent="-317500" algn="l" rtl="0">
              <a:lnSpc>
                <a:spcPct val="100000"/>
              </a:lnSpc>
              <a:spcBef>
                <a:spcPts val="0"/>
              </a:spcBef>
              <a:spcAft>
                <a:spcPts val="0"/>
              </a:spcAft>
              <a:buSzPts val="1400"/>
              <a:buChar char="■"/>
            </a:pPr>
            <a:r>
              <a:rPr lang="en-US">
                <a:solidFill>
                  <a:schemeClr val="dk1"/>
                </a:solidFill>
              </a:rPr>
              <a:t>SQL statements are not case-sensitive (unless indicated).</a:t>
            </a:r>
            <a:endParaRPr/>
          </a:p>
          <a:p>
            <a:pPr marL="1371600" lvl="2" indent="-317500" algn="l" rtl="0">
              <a:lnSpc>
                <a:spcPct val="100000"/>
              </a:lnSpc>
              <a:spcBef>
                <a:spcPts val="0"/>
              </a:spcBef>
              <a:spcAft>
                <a:spcPts val="0"/>
              </a:spcAft>
              <a:buSzPts val="1400"/>
              <a:buChar char="■"/>
            </a:pPr>
            <a:r>
              <a:rPr lang="en-US">
                <a:solidFill>
                  <a:schemeClr val="dk1"/>
                </a:solidFill>
              </a:rPr>
              <a:t>SQL statements can be entered on one or many lines. </a:t>
            </a:r>
            <a:endParaRPr/>
          </a:p>
          <a:p>
            <a:pPr marL="1371600" lvl="2" indent="-317500" algn="l" rtl="0">
              <a:lnSpc>
                <a:spcPct val="100000"/>
              </a:lnSpc>
              <a:spcBef>
                <a:spcPts val="0"/>
              </a:spcBef>
              <a:spcAft>
                <a:spcPts val="0"/>
              </a:spcAft>
              <a:buSzPts val="1400"/>
              <a:buChar char="■"/>
            </a:pPr>
            <a:r>
              <a:rPr lang="en-US">
                <a:solidFill>
                  <a:schemeClr val="dk1"/>
                </a:solidFill>
              </a:rPr>
              <a:t>Keywords cannot be split across lines or abbreviated.</a:t>
            </a:r>
            <a:endParaRPr/>
          </a:p>
          <a:p>
            <a:pPr marL="1371600" lvl="2" indent="-317500" algn="l" rtl="0">
              <a:lnSpc>
                <a:spcPct val="100000"/>
              </a:lnSpc>
              <a:spcBef>
                <a:spcPts val="0"/>
              </a:spcBef>
              <a:spcAft>
                <a:spcPts val="0"/>
              </a:spcAft>
              <a:buSzPts val="1400"/>
              <a:buChar char="■"/>
            </a:pPr>
            <a:r>
              <a:rPr lang="en-US">
                <a:solidFill>
                  <a:schemeClr val="dk1"/>
                </a:solidFill>
              </a:rPr>
              <a:t>Clauses are usually placed on separate lines for readability and ease of editing.</a:t>
            </a:r>
            <a:endParaRPr/>
          </a:p>
          <a:p>
            <a:pPr marL="1371600" lvl="2" indent="-317500" algn="l" rtl="0">
              <a:lnSpc>
                <a:spcPct val="100000"/>
              </a:lnSpc>
              <a:spcBef>
                <a:spcPts val="0"/>
              </a:spcBef>
              <a:spcAft>
                <a:spcPts val="0"/>
              </a:spcAft>
              <a:buSzPts val="1400"/>
              <a:buChar char="■"/>
            </a:pPr>
            <a:r>
              <a:rPr lang="en-US">
                <a:solidFill>
                  <a:schemeClr val="dk1"/>
                </a:solidFill>
              </a:rPr>
              <a:t>Indents should be used to make code more readable.</a:t>
            </a:r>
            <a:endParaRPr/>
          </a:p>
          <a:p>
            <a:pPr marL="1371600" lvl="2" indent="-317500" algn="l" rtl="0">
              <a:lnSpc>
                <a:spcPct val="100000"/>
              </a:lnSpc>
              <a:spcBef>
                <a:spcPts val="0"/>
              </a:spcBef>
              <a:spcAft>
                <a:spcPts val="0"/>
              </a:spcAft>
              <a:buSzPts val="1400"/>
              <a:buChar char="■"/>
            </a:pPr>
            <a:r>
              <a:rPr lang="en-US">
                <a:solidFill>
                  <a:schemeClr val="dk1"/>
                </a:solidFill>
              </a:rPr>
              <a:t>Keywords typically are entered in uppercase; all other words, such as table names and columns names are entered in lowercase.</a:t>
            </a:r>
            <a:endParaRPr/>
          </a:p>
          <a:p>
            <a:pPr marL="457200" lvl="0" indent="-317500" algn="l" rtl="0">
              <a:lnSpc>
                <a:spcPct val="100000"/>
              </a:lnSpc>
              <a:spcBef>
                <a:spcPts val="0"/>
              </a:spcBef>
              <a:spcAft>
                <a:spcPts val="0"/>
              </a:spcAft>
              <a:buSzPts val="1400"/>
              <a:buChar char="●"/>
            </a:pPr>
            <a:r>
              <a:rPr lang="en-US"/>
              <a:t>Executing SQL Statements</a:t>
            </a:r>
            <a:endParaRPr/>
          </a:p>
          <a:p>
            <a:pPr marL="914400" lvl="1" indent="-317500" algn="l" rtl="0">
              <a:lnSpc>
                <a:spcPct val="100000"/>
              </a:lnSpc>
              <a:spcBef>
                <a:spcPts val="0"/>
              </a:spcBef>
              <a:spcAft>
                <a:spcPts val="0"/>
              </a:spcAft>
              <a:buSzPts val="1400"/>
              <a:buChar char="○"/>
            </a:pPr>
            <a:r>
              <a:rPr lang="en-US">
                <a:solidFill>
                  <a:schemeClr val="dk1"/>
                </a:solidFill>
              </a:rPr>
              <a:t>In</a:t>
            </a:r>
            <a:r>
              <a:rPr lang="en-US" i="1">
                <a:solidFill>
                  <a:schemeClr val="dk1"/>
                </a:solidFill>
              </a:rPr>
              <a:t> </a:t>
            </a:r>
            <a:r>
              <a:rPr lang="en-US">
                <a:solidFill>
                  <a:schemeClr val="dk1"/>
                </a:solidFill>
              </a:rPr>
              <a:t>SQL Developer, click the Run Script icon or press [F5] to run the command or commands in the SQL Worksheet. You can also click the Execute Statement icon or press [F9] to run a SQL statement in the SQL Worksheet. The Execute Statement icon executes the statement at the mouse pointer in the Enter SQL Statement box while the Run Script icon executes all the statements in the Enter SQL Statement box. The Execute Statement icon displays the output of the query on the Results tabbed page while the Run Script icon emulates the SQL*Plus display and shows the output on the Script Output tabbed page.</a:t>
            </a:r>
            <a:endParaRPr/>
          </a:p>
          <a:p>
            <a:pPr marL="914400" lvl="1" indent="-317500" algn="l" rtl="0">
              <a:lnSpc>
                <a:spcPct val="100000"/>
              </a:lnSpc>
              <a:spcBef>
                <a:spcPts val="0"/>
              </a:spcBef>
              <a:spcAft>
                <a:spcPts val="0"/>
              </a:spcAft>
              <a:buSzPts val="1400"/>
              <a:buChar char="○"/>
            </a:pPr>
            <a:r>
              <a:rPr lang="en-US">
                <a:solidFill>
                  <a:schemeClr val="dk1"/>
                </a:solidFill>
              </a:rPr>
              <a:t>In SQL*Plus, terminate the SQL statement with a semicolon, and then press [Enter] to run the command.</a:t>
            </a:r>
            <a:endParaRPr/>
          </a:p>
        </p:txBody>
      </p:sp>
    </p:spTree>
    <p:extLst>
      <p:ext uri="{BB962C8B-B14F-4D97-AF65-F5344CB8AC3E}">
        <p14:creationId xmlns:p14="http://schemas.microsoft.com/office/powerpoint/2010/main" val="597018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60204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3" name="Google Shape;102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42758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088FD9A8-4239-4EF8-8640-2DF2D50F8AD5}"/>
              </a:ext>
            </a:extLst>
          </p:cNvPr>
          <p:cNvSpPr>
            <a:spLocks noGrp="1" noChangeArrowheads="1"/>
          </p:cNvSpPr>
          <p:nvPr>
            <p:ph type="ftr" sz="quarter" idx="4"/>
          </p:nvPr>
        </p:nvSpPr>
        <p:spPr>
          <a:ln/>
        </p:spPr>
        <p:txBody>
          <a:bodyPr/>
          <a:lstStyle/>
          <a:p>
            <a:r>
              <a:rPr lang="en-US" altLang="en-US"/>
              <a:t>Oracle Database 11</a:t>
            </a:r>
            <a:r>
              <a:rPr lang="en-US" altLang="en-US" i="1"/>
              <a:t>g</a:t>
            </a:r>
            <a:r>
              <a:rPr lang="en-US" altLang="en-US"/>
              <a:t>: SQL Fundamentals I</a:t>
            </a:r>
            <a:r>
              <a:rPr lang="en-US" altLang="en-US">
                <a:solidFill>
                  <a:schemeClr val="tx1"/>
                </a:solidFill>
              </a:rPr>
              <a:t>   1 - </a:t>
            </a:r>
            <a:fld id="{7238ECC3-2637-4E5A-95FF-31F7BD4FC0FE}" type="slidenum">
              <a:rPr lang="en-US" altLang="en-US">
                <a:solidFill>
                  <a:schemeClr val="tx1"/>
                </a:solidFill>
              </a:rPr>
              <a:pPr/>
              <a:t>18</a:t>
            </a:fld>
            <a:endParaRPr lang="en-US" altLang="en-US">
              <a:solidFill>
                <a:schemeClr val="tx1"/>
              </a:solidFill>
            </a:endParaRPr>
          </a:p>
        </p:txBody>
      </p:sp>
      <p:sp>
        <p:nvSpPr>
          <p:cNvPr id="319492" name="Rectangle 4">
            <a:extLst>
              <a:ext uri="{FF2B5EF4-FFF2-40B4-BE49-F238E27FC236}">
                <a16:creationId xmlns:a16="http://schemas.microsoft.com/office/drawing/2014/main" id="{58907FCE-3D43-4D58-AF6C-30724583FD22}"/>
              </a:ext>
            </a:extLst>
          </p:cNvPr>
          <p:cNvSpPr>
            <a:spLocks noGrp="1" noRot="1" noChangeAspect="1" noChangeArrowheads="1" noTextEdit="1"/>
          </p:cNvSpPr>
          <p:nvPr>
            <p:ph type="sldImg"/>
          </p:nvPr>
        </p:nvSpPr>
        <p:spPr>
          <a:xfrm>
            <a:off x="381000" y="685800"/>
            <a:ext cx="6096000" cy="3429000"/>
          </a:xfrm>
          <a:ln/>
        </p:spPr>
      </p:sp>
      <p:sp>
        <p:nvSpPr>
          <p:cNvPr id="319493" name="Rectangle 5">
            <a:extLst>
              <a:ext uri="{FF2B5EF4-FFF2-40B4-BE49-F238E27FC236}">
                <a16:creationId xmlns:a16="http://schemas.microsoft.com/office/drawing/2014/main" id="{3421C88D-1975-42D2-B065-74C745F409A3}"/>
              </a:ext>
            </a:extLst>
          </p:cNvPr>
          <p:cNvSpPr>
            <a:spLocks noGrp="1" noChangeArrowheads="1"/>
          </p:cNvSpPr>
          <p:nvPr>
            <p:ph type="body" idx="1"/>
          </p:nvPr>
        </p:nvSpPr>
        <p:spPr>
          <a:xfrm>
            <a:off x="477838" y="5391150"/>
            <a:ext cx="6359525" cy="3673475"/>
          </a:xfrm>
        </p:spPr>
        <p:txBody>
          <a:bodyPr/>
          <a:lstStyle/>
          <a:p>
            <a:pPr marL="139700" indent="0">
              <a:buNone/>
            </a:pPr>
            <a:endParaRPr lang="en-US" altLang="en-US" dirty="0">
              <a:solidFill>
                <a:schemeClr val="tx1"/>
              </a:solidFill>
            </a:endParaRPr>
          </a:p>
        </p:txBody>
      </p:sp>
    </p:spTree>
    <p:extLst>
      <p:ext uri="{BB962C8B-B14F-4D97-AF65-F5344CB8AC3E}">
        <p14:creationId xmlns:p14="http://schemas.microsoft.com/office/powerpoint/2010/main" val="389325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p31:notes"/>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Oracle Database 11</a:t>
            </a:r>
            <a:r>
              <a:rPr lang="en-US" sz="1400" b="0" i="1" u="none" strike="noStrike" cap="none">
                <a:solidFill>
                  <a:srgbClr val="000000"/>
                </a:solidFill>
                <a:latin typeface="Arial"/>
                <a:ea typeface="Arial"/>
                <a:cs typeface="Arial"/>
                <a:sym typeface="Arial"/>
              </a:rPr>
              <a:t>g</a:t>
            </a:r>
            <a:r>
              <a:rPr lang="en-US" sz="1400" b="0" i="0" u="none" strike="noStrike" cap="none">
                <a:solidFill>
                  <a:srgbClr val="000000"/>
                </a:solidFill>
                <a:latin typeface="Arial"/>
                <a:ea typeface="Arial"/>
                <a:cs typeface="Arial"/>
                <a:sym typeface="Arial"/>
              </a:rPr>
              <a:t>: SQL Fundamentals I</a:t>
            </a:r>
            <a:r>
              <a:rPr lang="en-US" sz="1400" b="0" i="0" u="none" strike="noStrike" cap="none">
                <a:solidFill>
                  <a:schemeClr val="dk1"/>
                </a:solidFill>
                <a:latin typeface="Arial"/>
                <a:ea typeface="Arial"/>
                <a:cs typeface="Arial"/>
                <a:sym typeface="Arial"/>
              </a:rPr>
              <a:t>   1 - </a:t>
            </a:r>
            <a:fld id="{00000000-1234-1234-1234-123412341234}" type="slidenum">
              <a:rPr lang="en-US" sz="1400" b="0" i="0" u="none" strike="noStrike" cap="none">
                <a:solidFill>
                  <a:schemeClr val="dk1"/>
                </a:solidFill>
                <a:latin typeface="Arial"/>
                <a:ea typeface="Arial"/>
                <a:cs typeface="Arial"/>
                <a:sym typeface="Arial"/>
              </a:rPr>
              <a:t>19</a:t>
            </a:fld>
            <a:endParaRPr sz="1400" b="0" i="0" u="none" strike="noStrike" cap="none">
              <a:solidFill>
                <a:schemeClr val="dk1"/>
              </a:solidFill>
              <a:latin typeface="Arial"/>
              <a:ea typeface="Arial"/>
              <a:cs typeface="Arial"/>
              <a:sym typeface="Arial"/>
            </a:endParaRPr>
          </a:p>
        </p:txBody>
      </p:sp>
      <p:sp>
        <p:nvSpPr>
          <p:cNvPr id="1161" name="Google Shape;116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62" name="Google Shape;1162;p31:notes"/>
          <p:cNvSpPr txBox="1">
            <a:spLocks noGrp="1"/>
          </p:cNvSpPr>
          <p:nvPr>
            <p:ph type="body" idx="1"/>
          </p:nvPr>
        </p:nvSpPr>
        <p:spPr>
          <a:xfrm>
            <a:off x="477838" y="5400675"/>
            <a:ext cx="6359525" cy="366395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7638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4337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4098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088FD9A8-4239-4EF8-8640-2DF2D50F8AD5}"/>
              </a:ext>
            </a:extLst>
          </p:cNvPr>
          <p:cNvSpPr>
            <a:spLocks noGrp="1" noChangeArrowheads="1"/>
          </p:cNvSpPr>
          <p:nvPr>
            <p:ph type="ftr" sz="quarter" idx="4"/>
          </p:nvPr>
        </p:nvSpPr>
        <p:spPr>
          <a:ln/>
        </p:spPr>
        <p:txBody>
          <a:bodyPr/>
          <a:lstStyle/>
          <a:p>
            <a:r>
              <a:rPr lang="en-US" altLang="en-US"/>
              <a:t>Oracle Database 11</a:t>
            </a:r>
            <a:r>
              <a:rPr lang="en-US" altLang="en-US" i="1"/>
              <a:t>g</a:t>
            </a:r>
            <a:r>
              <a:rPr lang="en-US" altLang="en-US"/>
              <a:t>: SQL Fundamentals I</a:t>
            </a:r>
            <a:r>
              <a:rPr lang="en-US" altLang="en-US">
                <a:solidFill>
                  <a:schemeClr val="tx1"/>
                </a:solidFill>
              </a:rPr>
              <a:t>   1 - </a:t>
            </a:r>
            <a:fld id="{7238ECC3-2637-4E5A-95FF-31F7BD4FC0FE}" type="slidenum">
              <a:rPr lang="en-US" altLang="en-US">
                <a:solidFill>
                  <a:schemeClr val="tx1"/>
                </a:solidFill>
              </a:rPr>
              <a:pPr/>
              <a:t>23</a:t>
            </a:fld>
            <a:endParaRPr lang="en-US" altLang="en-US">
              <a:solidFill>
                <a:schemeClr val="tx1"/>
              </a:solidFill>
            </a:endParaRPr>
          </a:p>
        </p:txBody>
      </p:sp>
      <p:sp>
        <p:nvSpPr>
          <p:cNvPr id="319492" name="Rectangle 4">
            <a:extLst>
              <a:ext uri="{FF2B5EF4-FFF2-40B4-BE49-F238E27FC236}">
                <a16:creationId xmlns:a16="http://schemas.microsoft.com/office/drawing/2014/main" id="{58907FCE-3D43-4D58-AF6C-30724583FD22}"/>
              </a:ext>
            </a:extLst>
          </p:cNvPr>
          <p:cNvSpPr>
            <a:spLocks noGrp="1" noRot="1" noChangeAspect="1" noChangeArrowheads="1" noTextEdit="1"/>
          </p:cNvSpPr>
          <p:nvPr>
            <p:ph type="sldImg"/>
          </p:nvPr>
        </p:nvSpPr>
        <p:spPr>
          <a:xfrm>
            <a:off x="381000" y="685800"/>
            <a:ext cx="6096000" cy="3429000"/>
          </a:xfrm>
          <a:ln/>
        </p:spPr>
      </p:sp>
      <p:sp>
        <p:nvSpPr>
          <p:cNvPr id="319493" name="Rectangle 5">
            <a:extLst>
              <a:ext uri="{FF2B5EF4-FFF2-40B4-BE49-F238E27FC236}">
                <a16:creationId xmlns:a16="http://schemas.microsoft.com/office/drawing/2014/main" id="{3421C88D-1975-42D2-B065-74C745F409A3}"/>
              </a:ext>
            </a:extLst>
          </p:cNvPr>
          <p:cNvSpPr>
            <a:spLocks noGrp="1" noChangeArrowheads="1"/>
          </p:cNvSpPr>
          <p:nvPr>
            <p:ph type="body" idx="1"/>
          </p:nvPr>
        </p:nvSpPr>
        <p:spPr>
          <a:xfrm>
            <a:off x="477838" y="5391150"/>
            <a:ext cx="6359525" cy="3673475"/>
          </a:xfrm>
        </p:spPr>
        <p:txBody>
          <a:bodyPr/>
          <a:lstStyle/>
          <a:p>
            <a:pPr marL="139700" indent="0">
              <a:buNone/>
            </a:pPr>
            <a:endParaRPr lang="en-US" altLang="en-US" dirty="0">
              <a:solidFill>
                <a:schemeClr val="tx1"/>
              </a:solidFill>
            </a:endParaRPr>
          </a:p>
        </p:txBody>
      </p:sp>
    </p:spTree>
    <p:extLst>
      <p:ext uri="{BB962C8B-B14F-4D97-AF65-F5344CB8AC3E}">
        <p14:creationId xmlns:p14="http://schemas.microsoft.com/office/powerpoint/2010/main" val="3849312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3710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088FD9A8-4239-4EF8-8640-2DF2D50F8AD5}"/>
              </a:ext>
            </a:extLst>
          </p:cNvPr>
          <p:cNvSpPr>
            <a:spLocks noGrp="1" noChangeArrowheads="1"/>
          </p:cNvSpPr>
          <p:nvPr>
            <p:ph type="ftr" sz="quarter" idx="4"/>
          </p:nvPr>
        </p:nvSpPr>
        <p:spPr>
          <a:ln/>
        </p:spPr>
        <p:txBody>
          <a:bodyPr/>
          <a:lstStyle/>
          <a:p>
            <a:r>
              <a:rPr lang="en-US" altLang="en-US"/>
              <a:t>Oracle Database 11</a:t>
            </a:r>
            <a:r>
              <a:rPr lang="en-US" altLang="en-US" i="1"/>
              <a:t>g</a:t>
            </a:r>
            <a:r>
              <a:rPr lang="en-US" altLang="en-US"/>
              <a:t>: SQL Fundamentals I</a:t>
            </a:r>
            <a:r>
              <a:rPr lang="en-US" altLang="en-US">
                <a:solidFill>
                  <a:schemeClr val="tx1"/>
                </a:solidFill>
              </a:rPr>
              <a:t>   1 - </a:t>
            </a:r>
            <a:fld id="{7238ECC3-2637-4E5A-95FF-31F7BD4FC0FE}" type="slidenum">
              <a:rPr lang="en-US" altLang="en-US">
                <a:solidFill>
                  <a:schemeClr val="tx1"/>
                </a:solidFill>
              </a:rPr>
              <a:pPr/>
              <a:t>30</a:t>
            </a:fld>
            <a:endParaRPr lang="en-US" altLang="en-US">
              <a:solidFill>
                <a:schemeClr val="tx1"/>
              </a:solidFill>
            </a:endParaRPr>
          </a:p>
        </p:txBody>
      </p:sp>
      <p:sp>
        <p:nvSpPr>
          <p:cNvPr id="319492" name="Rectangle 4">
            <a:extLst>
              <a:ext uri="{FF2B5EF4-FFF2-40B4-BE49-F238E27FC236}">
                <a16:creationId xmlns:a16="http://schemas.microsoft.com/office/drawing/2014/main" id="{58907FCE-3D43-4D58-AF6C-30724583FD22}"/>
              </a:ext>
            </a:extLst>
          </p:cNvPr>
          <p:cNvSpPr>
            <a:spLocks noGrp="1" noRot="1" noChangeAspect="1" noChangeArrowheads="1" noTextEdit="1"/>
          </p:cNvSpPr>
          <p:nvPr>
            <p:ph type="sldImg"/>
          </p:nvPr>
        </p:nvSpPr>
        <p:spPr>
          <a:xfrm>
            <a:off x="381000" y="685800"/>
            <a:ext cx="6096000" cy="3429000"/>
          </a:xfrm>
          <a:ln/>
        </p:spPr>
      </p:sp>
      <p:sp>
        <p:nvSpPr>
          <p:cNvPr id="319493" name="Rectangle 5">
            <a:extLst>
              <a:ext uri="{FF2B5EF4-FFF2-40B4-BE49-F238E27FC236}">
                <a16:creationId xmlns:a16="http://schemas.microsoft.com/office/drawing/2014/main" id="{3421C88D-1975-42D2-B065-74C745F409A3}"/>
              </a:ext>
            </a:extLst>
          </p:cNvPr>
          <p:cNvSpPr>
            <a:spLocks noGrp="1" noChangeArrowheads="1"/>
          </p:cNvSpPr>
          <p:nvPr>
            <p:ph type="body" idx="1"/>
          </p:nvPr>
        </p:nvSpPr>
        <p:spPr>
          <a:xfrm>
            <a:off x="477838" y="5391150"/>
            <a:ext cx="6359525" cy="3673475"/>
          </a:xfrm>
        </p:spPr>
        <p:txBody>
          <a:bodyPr/>
          <a:lstStyle/>
          <a:p>
            <a:pPr marL="139700" indent="0">
              <a:buNone/>
            </a:pPr>
            <a:endParaRPr lang="en-US" altLang="en-US" dirty="0">
              <a:solidFill>
                <a:schemeClr val="tx1"/>
              </a:solidFill>
            </a:endParaRPr>
          </a:p>
        </p:txBody>
      </p:sp>
    </p:spTree>
    <p:extLst>
      <p:ext uri="{BB962C8B-B14F-4D97-AF65-F5344CB8AC3E}">
        <p14:creationId xmlns:p14="http://schemas.microsoft.com/office/powerpoint/2010/main" val="938911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
          </p:nvPr>
        </p:nvSpPr>
        <p:spPr>
          <a:xfrm>
            <a:off x="477838" y="9310688"/>
            <a:ext cx="6359525" cy="236537"/>
          </a:xfrm>
          <a:prstGeom prst="rect">
            <a:avLst/>
          </a:prstGeom>
          <a:ln/>
        </p:spPr>
        <p:txBody>
          <a:bodyPr/>
          <a:lstStyle/>
          <a:p>
            <a:r>
              <a:rPr lang="en-US"/>
              <a:t>Oracle Database 11</a:t>
            </a:r>
            <a:r>
              <a:rPr lang="en-US" i="1"/>
              <a:t>g</a:t>
            </a:r>
            <a:r>
              <a:rPr lang="en-US"/>
              <a:t>: SQL Fundamentals I</a:t>
            </a:r>
            <a:r>
              <a:rPr lang="en-US">
                <a:solidFill>
                  <a:schemeClr val="tx1"/>
                </a:solidFill>
              </a:rPr>
              <a:t>   5 - </a:t>
            </a:r>
            <a:fld id="{CBA5A7FC-F01A-4CF9-92CE-065BF3815513}" type="slidenum">
              <a:rPr lang="en-US">
                <a:solidFill>
                  <a:schemeClr val="tx1"/>
                </a:solidFill>
              </a:rPr>
              <a:pPr/>
              <a:t>31</a:t>
            </a:fld>
            <a:endParaRPr lang="en-US">
              <a:solidFill>
                <a:schemeClr val="tx1"/>
              </a:solidFill>
            </a:endParaRPr>
          </a:p>
        </p:txBody>
      </p:sp>
      <p:sp>
        <p:nvSpPr>
          <p:cNvPr id="327684" name="Rectangle 4"/>
          <p:cNvSpPr>
            <a:spLocks noGrp="1" noRot="1" noChangeAspect="1" noChangeArrowheads="1" noTextEdit="1"/>
          </p:cNvSpPr>
          <p:nvPr>
            <p:ph type="sldImg"/>
          </p:nvPr>
        </p:nvSpPr>
        <p:spPr>
          <a:xfrm>
            <a:off x="381000" y="685800"/>
            <a:ext cx="6096000" cy="3429000"/>
          </a:xfrm>
          <a:ln/>
        </p:spPr>
      </p:sp>
      <p:sp>
        <p:nvSpPr>
          <p:cNvPr id="327685" name="Rectangle 5"/>
          <p:cNvSpPr>
            <a:spLocks noGrp="1" noChangeArrowheads="1"/>
          </p:cNvSpPr>
          <p:nvPr>
            <p:ph type="body" idx="1"/>
          </p:nvPr>
        </p:nvSpPr>
        <p:spPr>
          <a:xfrm>
            <a:off x="477838" y="5400675"/>
            <a:ext cx="6359525" cy="3663950"/>
          </a:xfrm>
        </p:spPr>
        <p:txBody>
          <a:bodyPr/>
          <a:lstStyle/>
          <a:p>
            <a:r>
              <a:rPr lang="en-US"/>
              <a:t>Creating Groups of Data</a:t>
            </a:r>
          </a:p>
          <a:p>
            <a:pPr lvl="1"/>
            <a:r>
              <a:rPr lang="en-US">
                <a:solidFill>
                  <a:schemeClr val="tx1"/>
                </a:solidFill>
              </a:rPr>
              <a:t>Until this point in our discussion, all group functions have treated the table as one large group of information. At times, however, you need to divide the table of information into smaller groups. This can be done by using the </a:t>
            </a:r>
            <a:r>
              <a:rPr lang="en-US">
                <a:solidFill>
                  <a:schemeClr val="tx1"/>
                </a:solidFill>
                <a:latin typeface="Courier New" panose="02070309020205020404" pitchFamily="49" charset="0"/>
              </a:rPr>
              <a:t>GROUP</a:t>
            </a:r>
            <a:r>
              <a:rPr lang="en-US">
                <a:solidFill>
                  <a:schemeClr val="tx1"/>
                </a:solidFill>
              </a:rPr>
              <a:t> </a:t>
            </a:r>
            <a:r>
              <a:rPr lang="en-US">
                <a:solidFill>
                  <a:schemeClr val="tx1"/>
                </a:solidFill>
                <a:latin typeface="Courier New" panose="02070309020205020404" pitchFamily="49" charset="0"/>
              </a:rPr>
              <a:t>BY</a:t>
            </a:r>
            <a:r>
              <a:rPr lang="en-US">
                <a:solidFill>
                  <a:schemeClr val="tx1"/>
                </a:solidFill>
              </a:rPr>
              <a:t> clause.</a:t>
            </a:r>
            <a:endParaRPr lang="en-US"/>
          </a:p>
        </p:txBody>
      </p:sp>
    </p:spTree>
    <p:extLst>
      <p:ext uri="{BB962C8B-B14F-4D97-AF65-F5344CB8AC3E}">
        <p14:creationId xmlns:p14="http://schemas.microsoft.com/office/powerpoint/2010/main" val="398443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
          </p:nvPr>
        </p:nvSpPr>
        <p:spPr>
          <a:xfrm>
            <a:off x="477838" y="9310688"/>
            <a:ext cx="6359525" cy="236537"/>
          </a:xfrm>
          <a:prstGeom prst="rect">
            <a:avLst/>
          </a:prstGeom>
          <a:ln/>
        </p:spPr>
        <p:txBody>
          <a:bodyPr/>
          <a:lstStyle/>
          <a:p>
            <a:r>
              <a:rPr lang="en-US"/>
              <a:t>Oracle Database 11</a:t>
            </a:r>
            <a:r>
              <a:rPr lang="en-US" i="1"/>
              <a:t>g</a:t>
            </a:r>
            <a:r>
              <a:rPr lang="en-US"/>
              <a:t>: SQL Fundamentals I</a:t>
            </a:r>
            <a:r>
              <a:rPr lang="en-US">
                <a:solidFill>
                  <a:schemeClr val="tx1"/>
                </a:solidFill>
              </a:rPr>
              <a:t>   5 - </a:t>
            </a:r>
            <a:fld id="{FE8EC33C-E088-49D9-852C-BE34FB930F00}" type="slidenum">
              <a:rPr lang="en-US">
                <a:solidFill>
                  <a:schemeClr val="tx1"/>
                </a:solidFill>
              </a:rPr>
              <a:pPr/>
              <a:t>32</a:t>
            </a:fld>
            <a:endParaRPr lang="en-US">
              <a:solidFill>
                <a:schemeClr val="tx1"/>
              </a:solidFill>
            </a:endParaRPr>
          </a:p>
        </p:txBody>
      </p:sp>
      <p:sp>
        <p:nvSpPr>
          <p:cNvPr id="335874" name="Rectangle 2"/>
          <p:cNvSpPr>
            <a:spLocks noGrp="1" noRot="1" noChangeAspect="1" noChangeArrowheads="1" noTextEdit="1"/>
          </p:cNvSpPr>
          <p:nvPr>
            <p:ph type="sldImg"/>
          </p:nvPr>
        </p:nvSpPr>
        <p:spPr>
          <a:xfrm>
            <a:off x="381000" y="685800"/>
            <a:ext cx="6096000" cy="3429000"/>
          </a:xfrm>
          <a:ln/>
        </p:spPr>
      </p:sp>
      <p:sp>
        <p:nvSpPr>
          <p:cNvPr id="335875" name="Rectangle 3"/>
          <p:cNvSpPr>
            <a:spLocks noGrp="1" noChangeArrowheads="1"/>
          </p:cNvSpPr>
          <p:nvPr>
            <p:ph type="body" idx="1"/>
          </p:nvPr>
        </p:nvSpPr>
        <p:spPr>
          <a:xfrm>
            <a:off x="477838" y="5400675"/>
            <a:ext cx="6359525" cy="3663950"/>
          </a:xfrm>
        </p:spPr>
        <p:txBody>
          <a:bodyPr/>
          <a:lstStyle/>
          <a:p>
            <a:r>
              <a:rPr lang="en-US"/>
              <a:t>Grouping by More than One Column</a:t>
            </a:r>
          </a:p>
          <a:p>
            <a:pPr lvl="1"/>
            <a:r>
              <a:rPr lang="en-US"/>
              <a:t>Sometimes you need to see results for groups within groups. The slide shows a report that displays the total salary that is paid to each job title in each department.</a:t>
            </a:r>
          </a:p>
          <a:p>
            <a:pPr lvl="1"/>
            <a:r>
              <a:rPr lang="en-US"/>
              <a:t>The </a:t>
            </a:r>
            <a:r>
              <a:rPr lang="en-US">
                <a:latin typeface="Courier New" panose="02070309020205020404" pitchFamily="49" charset="0"/>
              </a:rPr>
              <a:t>EMPLOYEES</a:t>
            </a:r>
            <a:r>
              <a:rPr lang="en-US"/>
              <a:t> table is grouped first by the department number and then by the job title within that grouping. For example, the four stock clerks in department 50 are grouped together, and a single result (total salary) is produced for all stock clerks in the group.</a:t>
            </a:r>
          </a:p>
        </p:txBody>
      </p:sp>
    </p:spTree>
    <p:extLst>
      <p:ext uri="{BB962C8B-B14F-4D97-AF65-F5344CB8AC3E}">
        <p14:creationId xmlns:p14="http://schemas.microsoft.com/office/powerpoint/2010/main" val="16160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Creating Groups of Data: </a:t>
            </a:r>
            <a:r>
              <a:rPr lang="en-US" dirty="0">
                <a:latin typeface="Courier New" panose="02070309020205020404" pitchFamily="49" charset="0"/>
              </a:rPr>
              <a:t>GROUP</a:t>
            </a:r>
            <a:r>
              <a:rPr lang="en-US" dirty="0">
                <a:latin typeface="Times New Roman" panose="02020603050405020304" pitchFamily="18" charset="0"/>
              </a:rPr>
              <a:t> </a:t>
            </a:r>
            <a:r>
              <a:rPr lang="en-US" dirty="0">
                <a:latin typeface="Courier New" panose="02070309020205020404" pitchFamily="49" charset="0"/>
              </a:rPr>
              <a:t>BY</a:t>
            </a:r>
            <a:r>
              <a:rPr lang="en-US" dirty="0"/>
              <a:t> Clause Syntax</a:t>
            </a:r>
          </a:p>
          <a:p>
            <a:pPr lvl="1"/>
            <a:r>
              <a:rPr lang="en-US" dirty="0">
                <a:solidFill>
                  <a:schemeClr val="tx1"/>
                </a:solidFill>
              </a:rPr>
              <a:t>You can use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 to divide the rows in a table into groups. You can then use the group functions to return summary information for each group.</a:t>
            </a:r>
          </a:p>
          <a:p>
            <a:pPr lvl="1"/>
            <a:r>
              <a:rPr lang="en-US" dirty="0">
                <a:solidFill>
                  <a:schemeClr val="tx1"/>
                </a:solidFill>
              </a:rPr>
              <a:t>In the syntax:</a:t>
            </a:r>
          </a:p>
          <a:p>
            <a:pPr lvl="2">
              <a:buFont typeface="Times New Roman" panose="02020603050405020304" pitchFamily="18" charset="0"/>
              <a:buNone/>
            </a:pPr>
            <a:r>
              <a:rPr lang="en-US" i="1" dirty="0" err="1">
                <a:solidFill>
                  <a:schemeClr val="tx1"/>
                </a:solidFill>
                <a:latin typeface="Courier New" panose="02070309020205020404" pitchFamily="49" charset="0"/>
              </a:rPr>
              <a:t>group_by_expression</a:t>
            </a:r>
            <a:r>
              <a:rPr lang="en-US" i="1" dirty="0">
                <a:solidFill>
                  <a:schemeClr val="tx1"/>
                </a:solidFill>
                <a:latin typeface="Courier New" panose="02070309020205020404" pitchFamily="49" charset="0"/>
              </a:rPr>
              <a:t> 	</a:t>
            </a:r>
            <a:r>
              <a:rPr lang="en-US" dirty="0">
                <a:solidFill>
                  <a:schemeClr val="tx1"/>
                </a:solidFill>
              </a:rPr>
              <a:t>specifies columns whose values determine the basis for</a:t>
            </a:r>
            <a:br>
              <a:rPr lang="en-US" dirty="0">
                <a:solidFill>
                  <a:schemeClr val="tx1"/>
                </a:solidFill>
              </a:rPr>
            </a:br>
            <a:r>
              <a:rPr lang="en-US" dirty="0">
                <a:solidFill>
                  <a:schemeClr val="tx1"/>
                </a:solidFill>
              </a:rPr>
              <a:t>					grouping rows</a:t>
            </a:r>
          </a:p>
          <a:p>
            <a:pPr lvl="1"/>
            <a:r>
              <a:rPr lang="en-US" b="1" dirty="0">
                <a:solidFill>
                  <a:schemeClr val="tx1"/>
                </a:solidFill>
              </a:rPr>
              <a:t>Guidelines</a:t>
            </a:r>
          </a:p>
          <a:p>
            <a:pPr lvl="2"/>
            <a:r>
              <a:rPr lang="en-US" dirty="0">
                <a:solidFill>
                  <a:schemeClr val="tx1"/>
                </a:solidFill>
              </a:rPr>
              <a:t>If you include a group function in a </a:t>
            </a:r>
            <a:r>
              <a:rPr lang="en-US" dirty="0">
                <a:solidFill>
                  <a:schemeClr val="tx1"/>
                </a:solidFill>
                <a:latin typeface="Courier New" panose="02070309020205020404" pitchFamily="49" charset="0"/>
              </a:rPr>
              <a:t>SELECT</a:t>
            </a:r>
            <a:r>
              <a:rPr lang="en-US" dirty="0">
                <a:solidFill>
                  <a:schemeClr val="tx1"/>
                </a:solidFill>
              </a:rPr>
              <a:t> clause, you cannot select individual results as well, </a:t>
            </a:r>
            <a:r>
              <a:rPr lang="en-US" i="1" dirty="0">
                <a:solidFill>
                  <a:schemeClr val="tx1"/>
                </a:solidFill>
              </a:rPr>
              <a:t>unless</a:t>
            </a:r>
            <a:r>
              <a:rPr lang="en-US" dirty="0">
                <a:solidFill>
                  <a:schemeClr val="tx1"/>
                </a:solidFill>
              </a:rPr>
              <a:t> the individual column appears in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 You receive an error message if you fail to include the column list in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a:t>
            </a:r>
          </a:p>
          <a:p>
            <a:pPr lvl="2"/>
            <a:r>
              <a:rPr lang="en-US" dirty="0">
                <a:solidFill>
                  <a:schemeClr val="tx1"/>
                </a:solidFill>
              </a:rPr>
              <a:t>Using a </a:t>
            </a:r>
            <a:r>
              <a:rPr lang="en-US" dirty="0">
                <a:solidFill>
                  <a:schemeClr val="tx1"/>
                </a:solidFill>
                <a:latin typeface="Courier New" panose="02070309020205020404" pitchFamily="49" charset="0"/>
              </a:rPr>
              <a:t>WHERE</a:t>
            </a:r>
            <a:r>
              <a:rPr lang="en-US" dirty="0">
                <a:solidFill>
                  <a:schemeClr val="tx1"/>
                </a:solidFill>
              </a:rPr>
              <a:t> clause, you can exclude rows before dividing them into groups.</a:t>
            </a:r>
          </a:p>
          <a:p>
            <a:pPr lvl="2"/>
            <a:r>
              <a:rPr lang="en-US" dirty="0">
                <a:solidFill>
                  <a:schemeClr val="tx1"/>
                </a:solidFill>
              </a:rPr>
              <a:t>You must include the </a:t>
            </a:r>
            <a:r>
              <a:rPr lang="en-US" i="1" dirty="0">
                <a:solidFill>
                  <a:schemeClr val="tx1"/>
                </a:solidFill>
              </a:rPr>
              <a:t>columns</a:t>
            </a:r>
            <a:r>
              <a:rPr lang="en-US" dirty="0">
                <a:solidFill>
                  <a:schemeClr val="tx1"/>
                </a:solidFill>
              </a:rPr>
              <a:t> in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a:t>
            </a:r>
          </a:p>
          <a:p>
            <a:pPr lvl="2"/>
            <a:r>
              <a:rPr lang="en-US" dirty="0">
                <a:solidFill>
                  <a:schemeClr val="tx1"/>
                </a:solidFill>
              </a:rPr>
              <a:t>You cannot use a column alias in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a:t>
            </a:r>
            <a:endParaRPr lang="en-US" dirty="0"/>
          </a:p>
          <a:p>
            <a:endParaRPr lang="en-US" dirty="0"/>
          </a:p>
          <a:p>
            <a:endParaRPr lang="en-US" dirty="0"/>
          </a:p>
          <a:p>
            <a:endParaRPr lang="en-US" dirty="0"/>
          </a:p>
          <a:p>
            <a:r>
              <a:rPr lang="en-US" dirty="0"/>
              <a:t>Using the </a:t>
            </a:r>
            <a:r>
              <a:rPr lang="en-US" dirty="0">
                <a:latin typeface="Courier New" panose="02070309020205020404" pitchFamily="49" charset="0"/>
              </a:rPr>
              <a:t>Group</a:t>
            </a:r>
            <a:r>
              <a:rPr lang="en-US" dirty="0">
                <a:latin typeface="Times New Roman" panose="02020603050405020304" pitchFamily="18" charset="0"/>
              </a:rPr>
              <a:t> </a:t>
            </a:r>
            <a:r>
              <a:rPr lang="en-US" dirty="0">
                <a:latin typeface="Courier New" panose="02070309020205020404" pitchFamily="49" charset="0"/>
              </a:rPr>
              <a:t>By</a:t>
            </a:r>
            <a:r>
              <a:rPr lang="en-US" dirty="0"/>
              <a:t> Clause on Multiple Columns</a:t>
            </a:r>
          </a:p>
          <a:p>
            <a:pPr lvl="1"/>
            <a:r>
              <a:rPr lang="en-US" dirty="0">
                <a:solidFill>
                  <a:schemeClr val="tx1"/>
                </a:solidFill>
              </a:rPr>
              <a:t>You can return summary results for groups and subgroups by listing more than one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column. You can determine the default sort order of the results by the order of the columns in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 In the example in the slide, the </a:t>
            </a:r>
            <a:r>
              <a:rPr lang="en-US" dirty="0">
                <a:solidFill>
                  <a:schemeClr val="tx1"/>
                </a:solidFill>
                <a:latin typeface="Courier New" panose="02070309020205020404" pitchFamily="49" charset="0"/>
              </a:rPr>
              <a:t>SELECT</a:t>
            </a:r>
            <a:r>
              <a:rPr lang="en-US" dirty="0">
                <a:solidFill>
                  <a:schemeClr val="tx1"/>
                </a:solidFill>
              </a:rPr>
              <a:t> statement containing a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 is evaluated as follows:</a:t>
            </a:r>
          </a:p>
          <a:p>
            <a:pPr lvl="2"/>
            <a:r>
              <a:rPr lang="en-US" dirty="0">
                <a:solidFill>
                  <a:schemeClr val="tx1"/>
                </a:solidFill>
              </a:rPr>
              <a:t>The </a:t>
            </a:r>
            <a:r>
              <a:rPr lang="en-US" dirty="0">
                <a:solidFill>
                  <a:schemeClr val="tx1"/>
                </a:solidFill>
                <a:latin typeface="Courier New" panose="02070309020205020404" pitchFamily="49" charset="0"/>
              </a:rPr>
              <a:t>SELECT</a:t>
            </a:r>
            <a:r>
              <a:rPr lang="en-US" dirty="0">
                <a:solidFill>
                  <a:schemeClr val="tx1"/>
                </a:solidFill>
              </a:rPr>
              <a:t> clause specifies the column to be retrieved:</a:t>
            </a:r>
          </a:p>
          <a:p>
            <a:pPr lvl="3"/>
            <a:r>
              <a:rPr lang="en-US" dirty="0">
                <a:solidFill>
                  <a:schemeClr val="tx1"/>
                </a:solidFill>
              </a:rPr>
              <a:t>Department number in the </a:t>
            </a:r>
            <a:r>
              <a:rPr lang="en-US" dirty="0">
                <a:solidFill>
                  <a:schemeClr val="tx1"/>
                </a:solidFill>
                <a:latin typeface="Courier New" panose="02070309020205020404" pitchFamily="49" charset="0"/>
              </a:rPr>
              <a:t>EMPLOYEES</a:t>
            </a:r>
            <a:r>
              <a:rPr lang="en-US" dirty="0">
                <a:solidFill>
                  <a:schemeClr val="tx1"/>
                </a:solidFill>
              </a:rPr>
              <a:t> table</a:t>
            </a:r>
          </a:p>
          <a:p>
            <a:pPr lvl="3"/>
            <a:r>
              <a:rPr lang="en-US" dirty="0">
                <a:solidFill>
                  <a:schemeClr val="tx1"/>
                </a:solidFill>
              </a:rPr>
              <a:t>Job ID in the </a:t>
            </a:r>
            <a:r>
              <a:rPr lang="en-US" dirty="0">
                <a:solidFill>
                  <a:schemeClr val="tx1"/>
                </a:solidFill>
                <a:latin typeface="Courier New" panose="02070309020205020404" pitchFamily="49" charset="0"/>
              </a:rPr>
              <a:t>EMPLOYEES</a:t>
            </a:r>
            <a:r>
              <a:rPr lang="en-US" dirty="0">
                <a:solidFill>
                  <a:schemeClr val="tx1"/>
                </a:solidFill>
              </a:rPr>
              <a:t> table</a:t>
            </a:r>
          </a:p>
          <a:p>
            <a:pPr lvl="3"/>
            <a:r>
              <a:rPr lang="en-US" dirty="0">
                <a:solidFill>
                  <a:schemeClr val="tx1"/>
                </a:solidFill>
              </a:rPr>
              <a:t>The sum of all salaries in the group that you specified in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a:t>
            </a:r>
          </a:p>
          <a:p>
            <a:pPr lvl="2"/>
            <a:r>
              <a:rPr lang="en-US" dirty="0">
                <a:solidFill>
                  <a:schemeClr val="tx1"/>
                </a:solidFill>
              </a:rPr>
              <a:t>The </a:t>
            </a:r>
            <a:r>
              <a:rPr lang="en-US" dirty="0">
                <a:solidFill>
                  <a:schemeClr val="tx1"/>
                </a:solidFill>
                <a:latin typeface="Courier New" panose="02070309020205020404" pitchFamily="49" charset="0"/>
              </a:rPr>
              <a:t>FROM</a:t>
            </a:r>
            <a:r>
              <a:rPr lang="en-US" dirty="0">
                <a:solidFill>
                  <a:schemeClr val="tx1"/>
                </a:solidFill>
              </a:rPr>
              <a:t> clause specifies the tables that the database must access: the </a:t>
            </a:r>
            <a:r>
              <a:rPr lang="en-US" dirty="0">
                <a:solidFill>
                  <a:schemeClr val="tx1"/>
                </a:solidFill>
                <a:latin typeface="Courier New" panose="02070309020205020404" pitchFamily="49" charset="0"/>
              </a:rPr>
              <a:t>EMPLOYEES</a:t>
            </a:r>
            <a:r>
              <a:rPr lang="en-US" dirty="0">
                <a:solidFill>
                  <a:schemeClr val="tx1"/>
                </a:solidFill>
              </a:rPr>
              <a:t> table</a:t>
            </a:r>
          </a:p>
          <a:p>
            <a:pPr lvl="2"/>
            <a:r>
              <a:rPr lang="en-US" dirty="0">
                <a:solidFill>
                  <a:schemeClr val="tx1"/>
                </a:solidFill>
              </a:rPr>
              <a:t>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 specifies how you must group the rows:</a:t>
            </a:r>
          </a:p>
          <a:p>
            <a:pPr lvl="3"/>
            <a:r>
              <a:rPr lang="en-US" dirty="0">
                <a:solidFill>
                  <a:schemeClr val="tx1"/>
                </a:solidFill>
              </a:rPr>
              <a:t>First, the rows are grouped by the department number.</a:t>
            </a:r>
          </a:p>
          <a:p>
            <a:pPr lvl="3"/>
            <a:r>
              <a:rPr lang="en-US" dirty="0">
                <a:solidFill>
                  <a:schemeClr val="tx1"/>
                </a:solidFill>
              </a:rPr>
              <a:t>Second, the rows are grouped by job ID in the department number groups.</a:t>
            </a:r>
          </a:p>
          <a:p>
            <a:pPr lvl="1"/>
            <a:r>
              <a:rPr lang="en-US" dirty="0">
                <a:solidFill>
                  <a:schemeClr val="tx1"/>
                </a:solidFill>
              </a:rPr>
              <a:t>So the </a:t>
            </a:r>
            <a:r>
              <a:rPr lang="en-US" dirty="0">
                <a:solidFill>
                  <a:schemeClr val="tx1"/>
                </a:solidFill>
                <a:latin typeface="Courier New" panose="02070309020205020404" pitchFamily="49" charset="0"/>
              </a:rPr>
              <a:t>SUM</a:t>
            </a:r>
            <a:r>
              <a:rPr lang="en-US" dirty="0">
                <a:solidFill>
                  <a:schemeClr val="tx1"/>
                </a:solidFill>
              </a:rPr>
              <a:t> function is applied to the salary column for all job IDs in each department number group.</a:t>
            </a:r>
          </a:p>
          <a:p>
            <a:endParaRPr lang="en-US" dirty="0"/>
          </a:p>
        </p:txBody>
      </p:sp>
    </p:spTree>
    <p:extLst>
      <p:ext uri="{BB962C8B-B14F-4D97-AF65-F5344CB8AC3E}">
        <p14:creationId xmlns:p14="http://schemas.microsoft.com/office/powerpoint/2010/main" val="3714848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Restricting Group Results with the </a:t>
            </a:r>
            <a:r>
              <a:rPr lang="en-US" dirty="0">
                <a:latin typeface="Courier New" panose="02070309020205020404" pitchFamily="49" charset="0"/>
              </a:rPr>
              <a:t>HAVING</a:t>
            </a:r>
            <a:r>
              <a:rPr lang="en-US" dirty="0"/>
              <a:t> Clause</a:t>
            </a:r>
          </a:p>
          <a:p>
            <a:pPr lvl="1"/>
            <a:r>
              <a:rPr lang="en-US" dirty="0">
                <a:solidFill>
                  <a:schemeClr val="tx1"/>
                </a:solidFill>
              </a:rPr>
              <a:t>You use the </a:t>
            </a:r>
            <a:r>
              <a:rPr lang="en-US" dirty="0">
                <a:solidFill>
                  <a:schemeClr val="tx1"/>
                </a:solidFill>
                <a:latin typeface="Courier New" panose="02070309020205020404" pitchFamily="49" charset="0"/>
              </a:rPr>
              <a:t>HAVING</a:t>
            </a:r>
            <a:r>
              <a:rPr lang="en-US" dirty="0">
                <a:solidFill>
                  <a:schemeClr val="tx1"/>
                </a:solidFill>
              </a:rPr>
              <a:t> clause to specify the groups that are to be displayed, thus further restricting the groups on the basis of aggregate information.</a:t>
            </a:r>
          </a:p>
          <a:p>
            <a:pPr lvl="1"/>
            <a:r>
              <a:rPr lang="en-US" dirty="0">
                <a:solidFill>
                  <a:schemeClr val="tx1"/>
                </a:solidFill>
              </a:rPr>
              <a:t>In the syntax, </a:t>
            </a:r>
            <a:r>
              <a:rPr lang="en-US" i="1" dirty="0" err="1">
                <a:solidFill>
                  <a:schemeClr val="tx1"/>
                </a:solidFill>
                <a:latin typeface="Courier New" panose="02070309020205020404" pitchFamily="49" charset="0"/>
              </a:rPr>
              <a:t>group</a:t>
            </a:r>
            <a:r>
              <a:rPr lang="en-US" i="1" dirty="0" err="1">
                <a:solidFill>
                  <a:schemeClr val="tx1"/>
                </a:solidFill>
              </a:rPr>
              <a:t>_</a:t>
            </a:r>
            <a:r>
              <a:rPr lang="en-US" i="1" dirty="0" err="1">
                <a:solidFill>
                  <a:schemeClr val="tx1"/>
                </a:solidFill>
                <a:latin typeface="Courier New" panose="02070309020205020404" pitchFamily="49" charset="0"/>
              </a:rPr>
              <a:t>condition</a:t>
            </a:r>
            <a:r>
              <a:rPr lang="en-US" i="1" dirty="0">
                <a:solidFill>
                  <a:schemeClr val="tx1"/>
                </a:solidFill>
              </a:rPr>
              <a:t> </a:t>
            </a:r>
            <a:r>
              <a:rPr lang="en-US" dirty="0">
                <a:solidFill>
                  <a:schemeClr val="tx1"/>
                </a:solidFill>
              </a:rPr>
              <a:t>restricts the groups of rows returned to those groups for which the specified condition is true.</a:t>
            </a:r>
          </a:p>
          <a:p>
            <a:pPr lvl="1"/>
            <a:r>
              <a:rPr lang="en-US" dirty="0">
                <a:solidFill>
                  <a:schemeClr val="tx1"/>
                </a:solidFill>
              </a:rPr>
              <a:t>The Oracle server performs the following steps when you use the </a:t>
            </a:r>
            <a:r>
              <a:rPr lang="en-US" dirty="0">
                <a:solidFill>
                  <a:schemeClr val="tx1"/>
                </a:solidFill>
                <a:latin typeface="Courier New" panose="02070309020205020404" pitchFamily="49" charset="0"/>
              </a:rPr>
              <a:t>HAVING</a:t>
            </a:r>
            <a:r>
              <a:rPr lang="en-US" dirty="0">
                <a:solidFill>
                  <a:schemeClr val="tx1"/>
                </a:solidFill>
              </a:rPr>
              <a:t> clause:</a:t>
            </a:r>
          </a:p>
          <a:p>
            <a:pPr marL="457200" lvl="2" indent="-228600">
              <a:spcBef>
                <a:spcPct val="15000"/>
              </a:spcBef>
              <a:buFont typeface="Times New Roman" panose="02020603050405020304" pitchFamily="18" charset="0"/>
              <a:buNone/>
            </a:pPr>
            <a:r>
              <a:rPr lang="en-US" dirty="0">
                <a:solidFill>
                  <a:schemeClr val="tx1"/>
                </a:solidFill>
              </a:rPr>
              <a:t>1.	Rows are grouped.</a:t>
            </a:r>
          </a:p>
          <a:p>
            <a:pPr marL="457200" lvl="2" indent="-228600">
              <a:spcBef>
                <a:spcPct val="15000"/>
              </a:spcBef>
              <a:buFont typeface="Times New Roman" panose="02020603050405020304" pitchFamily="18" charset="0"/>
              <a:buNone/>
            </a:pPr>
            <a:r>
              <a:rPr lang="en-US" dirty="0">
                <a:solidFill>
                  <a:schemeClr val="tx1"/>
                </a:solidFill>
              </a:rPr>
              <a:t>2.	The group function is applied to the group.</a:t>
            </a:r>
          </a:p>
          <a:p>
            <a:pPr marL="457200" lvl="2" indent="-228600">
              <a:spcBef>
                <a:spcPct val="15000"/>
              </a:spcBef>
              <a:buFont typeface="Times New Roman" panose="02020603050405020304" pitchFamily="18" charset="0"/>
              <a:buNone/>
            </a:pPr>
            <a:r>
              <a:rPr lang="en-US" dirty="0">
                <a:solidFill>
                  <a:schemeClr val="tx1"/>
                </a:solidFill>
              </a:rPr>
              <a:t>3.	The groups that match the criteria in the </a:t>
            </a:r>
            <a:r>
              <a:rPr lang="en-US" dirty="0">
                <a:solidFill>
                  <a:schemeClr val="tx1"/>
                </a:solidFill>
                <a:latin typeface="Courier New" panose="02070309020205020404" pitchFamily="49" charset="0"/>
              </a:rPr>
              <a:t>HAVING</a:t>
            </a:r>
            <a:r>
              <a:rPr lang="en-US" dirty="0">
                <a:solidFill>
                  <a:schemeClr val="tx1"/>
                </a:solidFill>
              </a:rPr>
              <a:t> clause are displayed.</a:t>
            </a:r>
          </a:p>
          <a:p>
            <a:pPr lvl="1"/>
            <a:r>
              <a:rPr lang="en-US" dirty="0">
                <a:solidFill>
                  <a:schemeClr val="tx1"/>
                </a:solidFill>
              </a:rPr>
              <a:t>The </a:t>
            </a:r>
            <a:r>
              <a:rPr lang="en-US" dirty="0">
                <a:solidFill>
                  <a:schemeClr val="tx1"/>
                </a:solidFill>
                <a:latin typeface="Courier New" panose="02070309020205020404" pitchFamily="49" charset="0"/>
              </a:rPr>
              <a:t>HAVING</a:t>
            </a:r>
            <a:r>
              <a:rPr lang="en-US" dirty="0">
                <a:solidFill>
                  <a:schemeClr val="tx1"/>
                </a:solidFill>
              </a:rPr>
              <a:t> clause can precede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 but it is recommended that you place the </a:t>
            </a:r>
            <a:r>
              <a:rPr lang="en-US" dirty="0">
                <a:solidFill>
                  <a:schemeClr val="tx1"/>
                </a:solidFill>
                <a:latin typeface="Courier New" panose="02070309020205020404" pitchFamily="49" charset="0"/>
              </a:rPr>
              <a:t>GROUP</a:t>
            </a:r>
            <a:r>
              <a:rPr lang="en-US" dirty="0">
                <a:solidFill>
                  <a:schemeClr val="tx1"/>
                </a:solidFill>
              </a:rPr>
              <a:t> </a:t>
            </a:r>
            <a:r>
              <a:rPr lang="en-US" dirty="0">
                <a:solidFill>
                  <a:schemeClr val="tx1"/>
                </a:solidFill>
                <a:latin typeface="Courier New" panose="02070309020205020404" pitchFamily="49" charset="0"/>
              </a:rPr>
              <a:t>BY</a:t>
            </a:r>
            <a:r>
              <a:rPr lang="en-US" dirty="0">
                <a:solidFill>
                  <a:schemeClr val="tx1"/>
                </a:solidFill>
              </a:rPr>
              <a:t> clause first because it is more logical. Groups are formed and group functions are calculated before the </a:t>
            </a:r>
            <a:r>
              <a:rPr lang="en-US" dirty="0">
                <a:solidFill>
                  <a:schemeClr val="tx1"/>
                </a:solidFill>
                <a:latin typeface="Courier New" panose="02070309020205020404" pitchFamily="49" charset="0"/>
              </a:rPr>
              <a:t>HAVING</a:t>
            </a:r>
            <a:r>
              <a:rPr lang="en-US" dirty="0">
                <a:solidFill>
                  <a:schemeClr val="tx1"/>
                </a:solidFill>
              </a:rPr>
              <a:t> clause is applied to the groups in the </a:t>
            </a:r>
            <a:r>
              <a:rPr lang="en-US" dirty="0">
                <a:solidFill>
                  <a:schemeClr val="tx1"/>
                </a:solidFill>
                <a:latin typeface="Courier New" panose="02070309020205020404" pitchFamily="49" charset="0"/>
              </a:rPr>
              <a:t>SELECT</a:t>
            </a:r>
            <a:r>
              <a:rPr lang="en-US" dirty="0">
                <a:solidFill>
                  <a:schemeClr val="tx1"/>
                </a:solidFill>
              </a:rPr>
              <a:t> list.</a:t>
            </a:r>
          </a:p>
        </p:txBody>
      </p:sp>
    </p:spTree>
    <p:extLst>
      <p:ext uri="{BB962C8B-B14F-4D97-AF65-F5344CB8AC3E}">
        <p14:creationId xmlns:p14="http://schemas.microsoft.com/office/powerpoint/2010/main" val="218496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0" name="Google Shape;103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22806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
          </p:nvPr>
        </p:nvSpPr>
        <p:spPr>
          <a:xfrm>
            <a:off x="477838" y="9310688"/>
            <a:ext cx="6359525" cy="236537"/>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Oracle Database 11</a:t>
            </a:r>
            <a:r>
              <a:rPr kumimoji="0" lang="en-US" sz="1400" b="0" i="1" u="none" strike="noStrike" kern="0" cap="none" spc="0" normalizeH="0" baseline="0" noProof="0">
                <a:ln>
                  <a:noFill/>
                </a:ln>
                <a:solidFill>
                  <a:srgbClr val="000000"/>
                </a:solidFill>
                <a:effectLst/>
                <a:uLnTx/>
                <a:uFillTx/>
                <a:latin typeface="Arial"/>
                <a:cs typeface="Arial"/>
                <a:sym typeface="Arial"/>
              </a:rPr>
              <a:t>g</a:t>
            </a:r>
            <a:r>
              <a:rPr kumimoji="0" lang="en-US" sz="1400" b="0" i="0" u="none" strike="noStrike" kern="0" cap="none" spc="0" normalizeH="0" baseline="0" noProof="0">
                <a:ln>
                  <a:noFill/>
                </a:ln>
                <a:solidFill>
                  <a:srgbClr val="000000"/>
                </a:solidFill>
                <a:effectLst/>
                <a:uLnTx/>
                <a:uFillTx/>
                <a:latin typeface="Arial"/>
                <a:cs typeface="Arial"/>
                <a:sym typeface="Arial"/>
              </a:rPr>
              <a:t>: SQL Fundamentals I   6 - </a:t>
            </a:r>
            <a:fld id="{B476239C-31D3-462F-A689-462FE180BE0A}"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11300" name="Rectangle 4"/>
          <p:cNvSpPr>
            <a:spLocks noGrp="1" noRot="1" noChangeAspect="1" noChangeArrowheads="1" noTextEdit="1"/>
          </p:cNvSpPr>
          <p:nvPr>
            <p:ph type="sldImg"/>
          </p:nvPr>
        </p:nvSpPr>
        <p:spPr>
          <a:xfrm>
            <a:off x="381000" y="685800"/>
            <a:ext cx="6096000" cy="3429000"/>
          </a:xfrm>
          <a:ln/>
        </p:spPr>
      </p:sp>
      <p:sp>
        <p:nvSpPr>
          <p:cNvPr id="311301" name="Rectangle 5"/>
          <p:cNvSpPr>
            <a:spLocks noGrp="1" noChangeArrowheads="1"/>
          </p:cNvSpPr>
          <p:nvPr>
            <p:ph type="body" idx="1"/>
          </p:nvPr>
        </p:nvSpPr>
        <p:spPr>
          <a:xfrm>
            <a:off x="477838" y="5400675"/>
            <a:ext cx="6359525" cy="3663950"/>
          </a:xfrm>
        </p:spPr>
        <p:txBody>
          <a:bodyPr/>
          <a:lstStyle/>
          <a:p>
            <a:r>
              <a:rPr lang="en-US"/>
              <a:t>Obtaining Data from Multiple Tables</a:t>
            </a:r>
          </a:p>
          <a:p>
            <a:pPr lvl="1"/>
            <a:r>
              <a:rPr lang="en-US"/>
              <a:t>Sometimes you need to use </a:t>
            </a:r>
            <a:r>
              <a:rPr lang="en-US">
                <a:solidFill>
                  <a:schemeClr val="tx1"/>
                </a:solidFill>
              </a:rPr>
              <a:t>data from more than one table</a:t>
            </a:r>
            <a:r>
              <a:rPr lang="en-US"/>
              <a:t>. In the example in the slide, the report displays data from two separate tables:</a:t>
            </a:r>
          </a:p>
          <a:p>
            <a:pPr lvl="2"/>
            <a:r>
              <a:rPr lang="en-US"/>
              <a:t>Employee IDs exist in the </a:t>
            </a:r>
            <a:r>
              <a:rPr lang="en-US">
                <a:latin typeface="Courier New" panose="02070309020205020404" pitchFamily="49" charset="0"/>
              </a:rPr>
              <a:t>EMPLOYEES</a:t>
            </a:r>
            <a:r>
              <a:rPr lang="en-US"/>
              <a:t> table.</a:t>
            </a:r>
          </a:p>
          <a:p>
            <a:pPr lvl="2"/>
            <a:r>
              <a:rPr lang="en-US"/>
              <a:t>Department IDs exist in both the </a:t>
            </a:r>
            <a:r>
              <a:rPr lang="en-US">
                <a:latin typeface="Courier New" panose="02070309020205020404" pitchFamily="49" charset="0"/>
              </a:rPr>
              <a:t>EMPLOYEES</a:t>
            </a:r>
            <a:r>
              <a:rPr lang="en-US"/>
              <a:t> and </a:t>
            </a:r>
            <a:r>
              <a:rPr lang="en-US">
                <a:latin typeface="Courier New" panose="02070309020205020404" pitchFamily="49" charset="0"/>
              </a:rPr>
              <a:t>DEPARTMENTS</a:t>
            </a:r>
            <a:r>
              <a:rPr lang="en-US"/>
              <a:t> tables.</a:t>
            </a:r>
          </a:p>
          <a:p>
            <a:pPr lvl="2"/>
            <a:r>
              <a:rPr lang="en-US"/>
              <a:t>Department names exist in the </a:t>
            </a:r>
            <a:r>
              <a:rPr lang="en-US">
                <a:latin typeface="Courier New" panose="02070309020205020404" pitchFamily="49" charset="0"/>
              </a:rPr>
              <a:t>DEPARTMENTS</a:t>
            </a:r>
            <a:r>
              <a:rPr lang="en-US"/>
              <a:t> table.</a:t>
            </a:r>
          </a:p>
          <a:p>
            <a:pPr lvl="1"/>
            <a:r>
              <a:rPr lang="en-US"/>
              <a:t>To produce the report, you need to link the </a:t>
            </a:r>
            <a:r>
              <a:rPr lang="en-US">
                <a:latin typeface="Courier New" panose="02070309020205020404" pitchFamily="49" charset="0"/>
              </a:rPr>
              <a:t>EMPLOYEES</a:t>
            </a:r>
            <a:r>
              <a:rPr lang="en-US"/>
              <a:t> and </a:t>
            </a:r>
            <a:r>
              <a:rPr lang="en-US">
                <a:latin typeface="Courier New" panose="02070309020205020404" pitchFamily="49" charset="0"/>
              </a:rPr>
              <a:t>DEPARTMENTS</a:t>
            </a:r>
            <a:r>
              <a:rPr lang="en-US"/>
              <a:t> tables, and access data from both of them.</a:t>
            </a:r>
          </a:p>
        </p:txBody>
      </p:sp>
    </p:spTree>
    <p:extLst>
      <p:ext uri="{BB962C8B-B14F-4D97-AF65-F5344CB8AC3E}">
        <p14:creationId xmlns:p14="http://schemas.microsoft.com/office/powerpoint/2010/main" val="308430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13849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
          </p:nvPr>
        </p:nvSpPr>
        <p:spPr>
          <a:xfrm>
            <a:off x="477838" y="9310688"/>
            <a:ext cx="6359525" cy="236537"/>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Oracle Database 11</a:t>
            </a:r>
            <a:r>
              <a:rPr kumimoji="0" lang="en-US" sz="1400" b="0" i="1" u="none" strike="noStrike" kern="0" cap="none" spc="0" normalizeH="0" baseline="0" noProof="0">
                <a:ln>
                  <a:noFill/>
                </a:ln>
                <a:solidFill>
                  <a:srgbClr val="000000"/>
                </a:solidFill>
                <a:effectLst/>
                <a:uLnTx/>
                <a:uFillTx/>
                <a:latin typeface="Arial"/>
                <a:cs typeface="Arial"/>
                <a:sym typeface="Arial"/>
              </a:rPr>
              <a:t>g</a:t>
            </a:r>
            <a:r>
              <a:rPr kumimoji="0" lang="en-US" sz="1400" b="0" i="0" u="none" strike="noStrike" kern="0" cap="none" spc="0" normalizeH="0" baseline="0" noProof="0">
                <a:ln>
                  <a:noFill/>
                </a:ln>
                <a:solidFill>
                  <a:srgbClr val="000000"/>
                </a:solidFill>
                <a:effectLst/>
                <a:uLnTx/>
                <a:uFillTx/>
                <a:latin typeface="Arial"/>
                <a:cs typeface="Arial"/>
                <a:sym typeface="Arial"/>
              </a:rPr>
              <a:t>: SQL Fundamentals I   6 - </a:t>
            </a:r>
            <a:fld id="{A846765A-EBF8-4986-9744-0C816F0BC5D6}"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23586" name="Rectangle 2"/>
          <p:cNvSpPr>
            <a:spLocks noGrp="1" noRot="1" noChangeAspect="1" noChangeArrowheads="1" noTextEdit="1"/>
          </p:cNvSpPr>
          <p:nvPr>
            <p:ph type="sldImg"/>
          </p:nvPr>
        </p:nvSpPr>
        <p:spPr>
          <a:xfrm>
            <a:off x="381000" y="685800"/>
            <a:ext cx="6096000" cy="3429000"/>
          </a:xfrm>
          <a:ln/>
        </p:spPr>
      </p:sp>
      <p:sp>
        <p:nvSpPr>
          <p:cNvPr id="323587" name="Rectangle 3"/>
          <p:cNvSpPr>
            <a:spLocks noGrp="1" noChangeArrowheads="1"/>
          </p:cNvSpPr>
          <p:nvPr>
            <p:ph type="body" idx="1"/>
          </p:nvPr>
        </p:nvSpPr>
        <p:spPr>
          <a:xfrm>
            <a:off x="477838" y="5400675"/>
            <a:ext cx="6359525" cy="3663950"/>
          </a:xfrm>
        </p:spPr>
        <p:txBody>
          <a:bodyPr/>
          <a:lstStyle/>
          <a:p>
            <a:r>
              <a:rPr lang="en-US" dirty="0"/>
              <a:t>Joining Column Names</a:t>
            </a:r>
          </a:p>
          <a:p>
            <a:pPr lvl="1"/>
            <a:r>
              <a:rPr lang="en-US" dirty="0">
                <a:solidFill>
                  <a:schemeClr val="tx1"/>
                </a:solidFill>
              </a:rPr>
              <a:t>To determine an employee’s department name, you compare the value in the </a:t>
            </a:r>
            <a:r>
              <a:rPr lang="en-US" dirty="0">
                <a:solidFill>
                  <a:schemeClr val="tx1"/>
                </a:solidFill>
                <a:latin typeface="Courier New" panose="02070309020205020404" pitchFamily="49" charset="0"/>
              </a:rPr>
              <a:t>DEPARTMENT_ID</a:t>
            </a:r>
            <a:r>
              <a:rPr lang="en-US" dirty="0">
                <a:solidFill>
                  <a:schemeClr val="tx1"/>
                </a:solidFill>
              </a:rPr>
              <a:t> column in the </a:t>
            </a:r>
            <a:r>
              <a:rPr lang="en-US" dirty="0">
                <a:solidFill>
                  <a:schemeClr val="tx1"/>
                </a:solidFill>
                <a:latin typeface="Courier New" panose="02070309020205020404" pitchFamily="49" charset="0"/>
              </a:rPr>
              <a:t>EMPLOYEES</a:t>
            </a:r>
            <a:r>
              <a:rPr lang="en-US" dirty="0">
                <a:solidFill>
                  <a:schemeClr val="tx1"/>
                </a:solidFill>
              </a:rPr>
              <a:t> table with the </a:t>
            </a:r>
            <a:r>
              <a:rPr lang="en-US" dirty="0">
                <a:solidFill>
                  <a:schemeClr val="tx1"/>
                </a:solidFill>
                <a:latin typeface="Courier New" panose="02070309020205020404" pitchFamily="49" charset="0"/>
              </a:rPr>
              <a:t>DEPARTMENT_ID</a:t>
            </a:r>
            <a:r>
              <a:rPr lang="en-US" dirty="0">
                <a:solidFill>
                  <a:schemeClr val="tx1"/>
                </a:solidFill>
              </a:rPr>
              <a:t> values in the </a:t>
            </a:r>
            <a:r>
              <a:rPr lang="en-US" dirty="0">
                <a:solidFill>
                  <a:schemeClr val="tx1"/>
                </a:solidFill>
                <a:latin typeface="Courier New" panose="02070309020205020404" pitchFamily="49" charset="0"/>
              </a:rPr>
              <a:t>DEPARTMENTS</a:t>
            </a:r>
            <a:r>
              <a:rPr lang="en-US" dirty="0">
                <a:solidFill>
                  <a:schemeClr val="tx1"/>
                </a:solidFill>
              </a:rPr>
              <a:t> table. The relationship between the </a:t>
            </a:r>
            <a:r>
              <a:rPr lang="en-US" dirty="0">
                <a:solidFill>
                  <a:schemeClr val="tx1"/>
                </a:solidFill>
                <a:latin typeface="Courier New" panose="02070309020205020404" pitchFamily="49" charset="0"/>
              </a:rPr>
              <a:t>EMPLOYEES</a:t>
            </a:r>
            <a:r>
              <a:rPr lang="en-US" dirty="0">
                <a:solidFill>
                  <a:schemeClr val="tx1"/>
                </a:solidFill>
              </a:rPr>
              <a:t> and </a:t>
            </a:r>
            <a:r>
              <a:rPr lang="en-US" dirty="0">
                <a:solidFill>
                  <a:schemeClr val="tx1"/>
                </a:solidFill>
                <a:latin typeface="Courier New" panose="02070309020205020404" pitchFamily="49" charset="0"/>
              </a:rPr>
              <a:t>DEPARTMENTS</a:t>
            </a:r>
            <a:r>
              <a:rPr lang="en-US" dirty="0">
                <a:solidFill>
                  <a:schemeClr val="tx1"/>
                </a:solidFill>
              </a:rPr>
              <a:t> tables is an </a:t>
            </a:r>
            <a:r>
              <a:rPr lang="en-US" i="1" dirty="0">
                <a:solidFill>
                  <a:schemeClr val="tx1"/>
                </a:solidFill>
              </a:rPr>
              <a:t>equijoin</a:t>
            </a:r>
            <a:r>
              <a:rPr lang="en-US" dirty="0"/>
              <a:t>;</a:t>
            </a:r>
            <a:r>
              <a:rPr lang="en-US" i="1" dirty="0">
                <a:solidFill>
                  <a:schemeClr val="tx1"/>
                </a:solidFill>
              </a:rPr>
              <a:t> </a:t>
            </a:r>
            <a:r>
              <a:rPr lang="en-US" dirty="0">
                <a:solidFill>
                  <a:schemeClr val="tx1"/>
                </a:solidFill>
              </a:rPr>
              <a:t>that is, values in the </a:t>
            </a:r>
            <a:r>
              <a:rPr lang="en-US" dirty="0">
                <a:solidFill>
                  <a:schemeClr val="tx1"/>
                </a:solidFill>
                <a:latin typeface="Courier New" panose="02070309020205020404" pitchFamily="49" charset="0"/>
              </a:rPr>
              <a:t>DEPARTMENT_ID</a:t>
            </a:r>
            <a:r>
              <a:rPr lang="en-US" dirty="0">
                <a:solidFill>
                  <a:schemeClr val="tx1"/>
                </a:solidFill>
              </a:rPr>
              <a:t> column in both the tables must be equal. Frequently, this type of join involves primary and foreign key complements.</a:t>
            </a:r>
          </a:p>
          <a:p>
            <a:pPr lvl="1"/>
            <a:r>
              <a:rPr lang="en-US" b="1" dirty="0">
                <a:solidFill>
                  <a:schemeClr val="tx1"/>
                </a:solidFill>
              </a:rPr>
              <a:t>Note:</a:t>
            </a:r>
            <a:r>
              <a:rPr lang="en-US" dirty="0">
                <a:solidFill>
                  <a:schemeClr val="tx1"/>
                </a:solidFill>
              </a:rPr>
              <a:t> Equijoins are also called </a:t>
            </a:r>
            <a:r>
              <a:rPr lang="en-US" i="1" dirty="0">
                <a:solidFill>
                  <a:schemeClr val="tx1"/>
                </a:solidFill>
              </a:rPr>
              <a:t>simple joins</a:t>
            </a:r>
            <a:r>
              <a:rPr lang="en-US" dirty="0">
                <a:solidFill>
                  <a:schemeClr val="tx1"/>
                </a:solidFill>
              </a:rPr>
              <a:t> or </a:t>
            </a:r>
            <a:r>
              <a:rPr lang="en-US" i="1" dirty="0">
                <a:solidFill>
                  <a:schemeClr val="tx1"/>
                </a:solidFill>
              </a:rPr>
              <a:t>inner joins</a:t>
            </a:r>
            <a:r>
              <a:rPr lang="en-US" dirty="0">
                <a:solidFill>
                  <a:schemeClr val="tx1"/>
                </a:solidFill>
              </a:rPr>
              <a:t>.</a:t>
            </a:r>
          </a:p>
        </p:txBody>
      </p:sp>
    </p:spTree>
    <p:extLst>
      <p:ext uri="{BB962C8B-B14F-4D97-AF65-F5344CB8AC3E}">
        <p14:creationId xmlns:p14="http://schemas.microsoft.com/office/powerpoint/2010/main" val="488572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
          </p:nvPr>
        </p:nvSpPr>
        <p:spPr>
          <a:xfrm>
            <a:off x="477838" y="9310688"/>
            <a:ext cx="6359525" cy="236537"/>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Oracle Database 11</a:t>
            </a:r>
            <a:r>
              <a:rPr kumimoji="0" lang="en-US" sz="1400" b="0" i="1" u="none" strike="noStrike" kern="0" cap="none" spc="0" normalizeH="0" baseline="0" noProof="0">
                <a:ln>
                  <a:noFill/>
                </a:ln>
                <a:solidFill>
                  <a:srgbClr val="000000"/>
                </a:solidFill>
                <a:effectLst/>
                <a:uLnTx/>
                <a:uFillTx/>
                <a:latin typeface="Arial"/>
                <a:cs typeface="Arial"/>
                <a:sym typeface="Arial"/>
              </a:rPr>
              <a:t>g</a:t>
            </a:r>
            <a:r>
              <a:rPr kumimoji="0" lang="en-US" sz="1400" b="0" i="0" u="none" strike="noStrike" kern="0" cap="none" spc="0" normalizeH="0" baseline="0" noProof="0">
                <a:ln>
                  <a:noFill/>
                </a:ln>
                <a:solidFill>
                  <a:srgbClr val="000000"/>
                </a:solidFill>
                <a:effectLst/>
                <a:uLnTx/>
                <a:uFillTx/>
                <a:latin typeface="Arial"/>
                <a:cs typeface="Arial"/>
                <a:sym typeface="Arial"/>
              </a:rPr>
              <a:t>: SQL Fundamentals I   6 - </a:t>
            </a:r>
            <a:fld id="{4D193CF4-02A2-4CEF-BFD4-F8F56076DD69}"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33826" name="Rectangle 2"/>
          <p:cNvSpPr>
            <a:spLocks noGrp="1" noRot="1" noChangeAspect="1" noChangeArrowheads="1" noTextEdit="1"/>
          </p:cNvSpPr>
          <p:nvPr>
            <p:ph type="sldImg"/>
          </p:nvPr>
        </p:nvSpPr>
        <p:spPr>
          <a:xfrm>
            <a:off x="381000" y="685800"/>
            <a:ext cx="6096000" cy="3429000"/>
          </a:xfrm>
          <a:ln/>
        </p:spPr>
      </p:sp>
      <p:sp>
        <p:nvSpPr>
          <p:cNvPr id="333827" name="Rectangle 3"/>
          <p:cNvSpPr>
            <a:spLocks noGrp="1" noChangeArrowheads="1"/>
          </p:cNvSpPr>
          <p:nvPr>
            <p:ph type="body" idx="1"/>
          </p:nvPr>
        </p:nvSpPr>
        <p:spPr>
          <a:xfrm>
            <a:off x="477838" y="5400675"/>
            <a:ext cx="6359525" cy="3663950"/>
          </a:xfrm>
        </p:spPr>
        <p:txBody>
          <a:bodyPr/>
          <a:lstStyle/>
          <a:p>
            <a:r>
              <a:rPr lang="en-US"/>
              <a:t>Retrieving Records with the </a:t>
            </a:r>
            <a:r>
              <a:rPr lang="en-US">
                <a:latin typeface="Courier New" panose="02070309020205020404" pitchFamily="49" charset="0"/>
              </a:rPr>
              <a:t>ON</a:t>
            </a:r>
            <a:r>
              <a:rPr lang="en-US"/>
              <a:t> Clause</a:t>
            </a:r>
          </a:p>
          <a:p>
            <a:pPr lvl="1"/>
            <a:r>
              <a:rPr lang="en-US"/>
              <a:t>In this example, the </a:t>
            </a:r>
            <a:r>
              <a:rPr lang="en-US">
                <a:latin typeface="Courier New" panose="02070309020205020404" pitchFamily="49" charset="0"/>
              </a:rPr>
              <a:t>DEPARTMENT_ID</a:t>
            </a:r>
            <a:r>
              <a:rPr lang="en-US"/>
              <a:t> columns in the </a:t>
            </a:r>
            <a:r>
              <a:rPr lang="en-US">
                <a:latin typeface="Courier New" panose="02070309020205020404" pitchFamily="49" charset="0"/>
              </a:rPr>
              <a:t>EMPLOYEES</a:t>
            </a:r>
            <a:r>
              <a:rPr lang="en-US"/>
              <a:t> and </a:t>
            </a:r>
            <a:r>
              <a:rPr lang="en-US">
                <a:latin typeface="Courier New" panose="02070309020205020404" pitchFamily="49" charset="0"/>
              </a:rPr>
              <a:t>DEPARTMENTS</a:t>
            </a:r>
            <a:r>
              <a:rPr lang="en-US"/>
              <a:t> table are joined using the </a:t>
            </a:r>
            <a:r>
              <a:rPr lang="en-US">
                <a:latin typeface="Courier New" panose="02070309020205020404" pitchFamily="49" charset="0"/>
              </a:rPr>
              <a:t>ON</a:t>
            </a:r>
            <a:r>
              <a:rPr lang="en-US"/>
              <a:t> clause. Wherever a department ID in the </a:t>
            </a:r>
            <a:r>
              <a:rPr lang="en-US">
                <a:latin typeface="Courier New" panose="02070309020205020404" pitchFamily="49" charset="0"/>
              </a:rPr>
              <a:t>EMPLOYEES</a:t>
            </a:r>
            <a:r>
              <a:rPr lang="en-US"/>
              <a:t> table equals a department ID in the </a:t>
            </a:r>
            <a:r>
              <a:rPr lang="en-US">
                <a:latin typeface="Courier New" panose="02070309020205020404" pitchFamily="49" charset="0"/>
              </a:rPr>
              <a:t>DEPARTMENTS</a:t>
            </a:r>
            <a:r>
              <a:rPr lang="en-US"/>
              <a:t> table, the row is returned. The table alias is necessary to qualify the matching </a:t>
            </a:r>
            <a:r>
              <a:rPr lang="en-US">
                <a:latin typeface="Courier New" panose="02070309020205020404" pitchFamily="49" charset="0"/>
              </a:rPr>
              <a:t>column_names</a:t>
            </a:r>
            <a:r>
              <a:rPr lang="en-US"/>
              <a:t>.</a:t>
            </a:r>
          </a:p>
          <a:p>
            <a:pPr lvl="1"/>
            <a:r>
              <a:rPr lang="en-US"/>
              <a:t>You can also use the ON clause to join columns that have different names. The parenthesis around the joined columns as in the slide example, </a:t>
            </a:r>
            <a:r>
              <a:rPr lang="en-US">
                <a:latin typeface="Courier New" panose="02070309020205020404" pitchFamily="49" charset="0"/>
              </a:rPr>
              <a:t>(e.department_id = d.department_id)</a:t>
            </a:r>
            <a:r>
              <a:rPr lang="en-US"/>
              <a:t> is optional. So, even </a:t>
            </a:r>
            <a:r>
              <a:rPr lang="en-US">
                <a:latin typeface="Courier New" panose="02070309020205020404" pitchFamily="49" charset="0"/>
              </a:rPr>
              <a:t>ON</a:t>
            </a:r>
            <a:r>
              <a:rPr lang="en-US"/>
              <a:t> </a:t>
            </a:r>
            <a:r>
              <a:rPr lang="en-US">
                <a:latin typeface="Courier New" panose="02070309020205020404" pitchFamily="49" charset="0"/>
              </a:rPr>
              <a:t>e.department_id = d.department_id</a:t>
            </a:r>
            <a:r>
              <a:rPr lang="en-US"/>
              <a:t> will work.</a:t>
            </a:r>
          </a:p>
          <a:p>
            <a:pPr lvl="1"/>
            <a:r>
              <a:rPr lang="en-US" b="1"/>
              <a:t>Note:</a:t>
            </a:r>
            <a:r>
              <a:rPr lang="en-US"/>
              <a:t> SQL Developer suffixes a ‘_1’ to differentiate between the two </a:t>
            </a:r>
            <a:r>
              <a:rPr lang="en-US">
                <a:latin typeface="Courier New" panose="02070309020205020404" pitchFamily="49" charset="0"/>
              </a:rPr>
              <a:t>department_ids</a:t>
            </a:r>
            <a:r>
              <a:rPr lang="en-US"/>
              <a:t>. </a:t>
            </a:r>
          </a:p>
        </p:txBody>
      </p:sp>
    </p:spTree>
    <p:extLst>
      <p:ext uri="{BB962C8B-B14F-4D97-AF65-F5344CB8AC3E}">
        <p14:creationId xmlns:p14="http://schemas.microsoft.com/office/powerpoint/2010/main" val="115396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Courier New" panose="02070309020205020404" pitchFamily="49" charset="0"/>
              </a:rPr>
              <a:t>INNER</a:t>
            </a:r>
            <a:r>
              <a:rPr lang="en-US" dirty="0"/>
              <a:t> Versus </a:t>
            </a:r>
            <a:r>
              <a:rPr lang="en-US" dirty="0">
                <a:latin typeface="Courier New" panose="02070309020205020404" pitchFamily="49" charset="0"/>
              </a:rPr>
              <a:t>OUTER</a:t>
            </a:r>
            <a:r>
              <a:rPr lang="en-US" dirty="0"/>
              <a:t> Joins</a:t>
            </a:r>
          </a:p>
          <a:p>
            <a:pPr lvl="1"/>
            <a:r>
              <a:rPr lang="en-US" dirty="0"/>
              <a:t>Joining tables with the </a:t>
            </a:r>
            <a:r>
              <a:rPr lang="en-US" dirty="0">
                <a:latin typeface="Courier New" panose="02070309020205020404" pitchFamily="49" charset="0"/>
              </a:rPr>
              <a:t>NATURAL</a:t>
            </a:r>
            <a:r>
              <a:rPr lang="en-US" dirty="0"/>
              <a:t> </a:t>
            </a:r>
            <a:r>
              <a:rPr lang="en-US" dirty="0">
                <a:latin typeface="Courier New" panose="02070309020205020404" pitchFamily="49" charset="0"/>
              </a:rPr>
              <a:t>JOIN</a:t>
            </a:r>
            <a:r>
              <a:rPr lang="en-US" dirty="0"/>
              <a:t>, </a:t>
            </a:r>
            <a:r>
              <a:rPr lang="en-US" dirty="0">
                <a:latin typeface="Courier New" panose="02070309020205020404" pitchFamily="49" charset="0"/>
              </a:rPr>
              <a:t>USING</a:t>
            </a:r>
            <a:r>
              <a:rPr lang="en-US" dirty="0"/>
              <a:t>, or </a:t>
            </a:r>
            <a:r>
              <a:rPr lang="en-US" dirty="0">
                <a:latin typeface="Courier New" panose="02070309020205020404" pitchFamily="49" charset="0"/>
              </a:rPr>
              <a:t>ON</a:t>
            </a:r>
            <a:r>
              <a:rPr lang="en-US" dirty="0"/>
              <a:t> clauses results in an inner join. Any unmatched rows are not displayed in the output. To return the unmatched rows, you can use an outer join. An outer join returns all rows that satisfy the join condition and also returns some or all of those rows from one table for which no rows from the other table satisfy the join condition. </a:t>
            </a:r>
          </a:p>
          <a:p>
            <a:pPr lvl="1"/>
            <a:r>
              <a:rPr lang="en-US" dirty="0"/>
              <a:t>There are three types of outer joins:</a:t>
            </a:r>
          </a:p>
          <a:p>
            <a:pPr lvl="2">
              <a:buSzPct val="70000"/>
              <a:buFont typeface="Courier New" panose="02070309020205020404" pitchFamily="49" charset="0"/>
              <a:buChar char="•"/>
            </a:pPr>
            <a:r>
              <a:rPr lang="en-US" dirty="0">
                <a:latin typeface="Courier New" panose="02070309020205020404" pitchFamily="49" charset="0"/>
              </a:rPr>
              <a:t>LEFT</a:t>
            </a:r>
            <a:r>
              <a:rPr lang="en-US" dirty="0"/>
              <a:t> </a:t>
            </a:r>
            <a:r>
              <a:rPr lang="en-US" dirty="0">
                <a:latin typeface="Courier New" panose="02070309020205020404" pitchFamily="49" charset="0"/>
              </a:rPr>
              <a:t>OUTER</a:t>
            </a:r>
          </a:p>
          <a:p>
            <a:pPr lvl="2">
              <a:buSzPct val="70000"/>
              <a:buFont typeface="Courier New" panose="02070309020205020404" pitchFamily="49" charset="0"/>
              <a:buChar char="•"/>
            </a:pPr>
            <a:r>
              <a:rPr lang="en-US" dirty="0">
                <a:latin typeface="Courier New" panose="02070309020205020404" pitchFamily="49" charset="0"/>
              </a:rPr>
              <a:t>RIGHT</a:t>
            </a:r>
            <a:r>
              <a:rPr lang="en-US" dirty="0"/>
              <a:t> </a:t>
            </a:r>
            <a:r>
              <a:rPr lang="en-US" dirty="0">
                <a:latin typeface="Courier New" panose="02070309020205020404" pitchFamily="49" charset="0"/>
              </a:rPr>
              <a:t>OUTER</a:t>
            </a:r>
          </a:p>
          <a:p>
            <a:pPr lvl="2">
              <a:buSzPct val="70000"/>
              <a:buFont typeface="Courier New" panose="02070309020205020404" pitchFamily="49" charset="0"/>
              <a:buChar char="•"/>
            </a:pPr>
            <a:r>
              <a:rPr lang="en-US" dirty="0">
                <a:latin typeface="Courier New" panose="02070309020205020404" pitchFamily="49" charset="0"/>
              </a:rPr>
              <a:t>FULL</a:t>
            </a:r>
            <a:r>
              <a:rPr lang="en-US" dirty="0"/>
              <a:t> </a:t>
            </a:r>
            <a:r>
              <a:rPr lang="en-US" dirty="0">
                <a:latin typeface="Courier New" panose="02070309020205020404" pitchFamily="49" charset="0"/>
              </a:rPr>
              <a:t>OUTER</a:t>
            </a:r>
            <a:endParaRPr lang="en-US" dirty="0"/>
          </a:p>
          <a:p>
            <a:endParaRPr lang="en-US" dirty="0"/>
          </a:p>
        </p:txBody>
      </p:sp>
    </p:spTree>
    <p:extLst>
      <p:ext uri="{BB962C8B-B14F-4D97-AF65-F5344CB8AC3E}">
        <p14:creationId xmlns:p14="http://schemas.microsoft.com/office/powerpoint/2010/main" val="37238730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Grp="1" noChangeArrowheads="1"/>
          </p:cNvSpPr>
          <p:nvPr>
            <p:ph type="ftr" sz="quarter" idx="4"/>
          </p:nvPr>
        </p:nvSpPr>
        <p:spPr>
          <a:xfrm>
            <a:off x="477838" y="9310688"/>
            <a:ext cx="6359525" cy="236537"/>
          </a:xfrm>
          <a:prstGeom prst="rect">
            <a:avLst/>
          </a:prstGeom>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Oracle Database 11</a:t>
            </a:r>
            <a:r>
              <a:rPr kumimoji="0" lang="en-US" sz="1400" b="0" i="1" u="none" strike="noStrike" kern="0" cap="none" spc="0" normalizeH="0" baseline="0" noProof="0">
                <a:ln>
                  <a:noFill/>
                </a:ln>
                <a:solidFill>
                  <a:srgbClr val="000000"/>
                </a:solidFill>
                <a:effectLst/>
                <a:uLnTx/>
                <a:uFillTx/>
                <a:latin typeface="Arial"/>
                <a:cs typeface="Arial"/>
                <a:sym typeface="Arial"/>
              </a:rPr>
              <a:t>g</a:t>
            </a:r>
            <a:r>
              <a:rPr kumimoji="0" lang="en-US" sz="1400" b="0" i="0" u="none" strike="noStrike" kern="0" cap="none" spc="0" normalizeH="0" baseline="0" noProof="0">
                <a:ln>
                  <a:noFill/>
                </a:ln>
                <a:solidFill>
                  <a:srgbClr val="000000"/>
                </a:solidFill>
                <a:effectLst/>
                <a:uLnTx/>
                <a:uFillTx/>
                <a:latin typeface="Arial"/>
                <a:cs typeface="Arial"/>
                <a:sym typeface="Arial"/>
              </a:rPr>
              <a:t>: SQL Fundamentals I   6 - </a:t>
            </a:r>
            <a:fld id="{94DB43AE-0CE3-45A5-A9E9-6E8AD58A10CA}"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342018" name="Rectangle 2"/>
          <p:cNvSpPr>
            <a:spLocks noGrp="1" noRot="1" noChangeAspect="1" noChangeArrowheads="1" noTextEdit="1"/>
          </p:cNvSpPr>
          <p:nvPr>
            <p:ph type="sldImg"/>
          </p:nvPr>
        </p:nvSpPr>
        <p:spPr>
          <a:xfrm>
            <a:off x="381000" y="685800"/>
            <a:ext cx="6096000" cy="3429000"/>
          </a:xfrm>
          <a:ln/>
        </p:spPr>
      </p:sp>
      <p:sp>
        <p:nvSpPr>
          <p:cNvPr id="342019" name="Rectangle 3"/>
          <p:cNvSpPr>
            <a:spLocks noGrp="1" noChangeArrowheads="1"/>
          </p:cNvSpPr>
          <p:nvPr>
            <p:ph type="body" idx="1"/>
          </p:nvPr>
        </p:nvSpPr>
        <p:spPr>
          <a:xfrm>
            <a:off x="477838" y="5400675"/>
            <a:ext cx="6359525" cy="3663950"/>
          </a:xfrm>
        </p:spPr>
        <p:txBody>
          <a:bodyPr/>
          <a:lstStyle/>
          <a:p>
            <a:pPr>
              <a:lnSpc>
                <a:spcPct val="95000"/>
              </a:lnSpc>
            </a:pPr>
            <a:r>
              <a:rPr lang="en-US"/>
              <a:t>Creating Three-Way Joins with the </a:t>
            </a:r>
            <a:r>
              <a:rPr lang="en-US">
                <a:latin typeface="Courier New" panose="02070309020205020404" pitchFamily="49" charset="0"/>
              </a:rPr>
              <a:t>ON</a:t>
            </a:r>
            <a:r>
              <a:rPr lang="en-US"/>
              <a:t> Clause</a:t>
            </a:r>
          </a:p>
          <a:p>
            <a:pPr lvl="1"/>
            <a:r>
              <a:rPr lang="en-US"/>
              <a:t>A </a:t>
            </a:r>
            <a:r>
              <a:rPr lang="en-US">
                <a:solidFill>
                  <a:schemeClr val="tx1"/>
                </a:solidFill>
              </a:rPr>
              <a:t>three-way join</a:t>
            </a:r>
            <a:r>
              <a:rPr lang="en-US"/>
              <a:t> is a join of three tables. In SQL:1999</a:t>
            </a:r>
            <a:r>
              <a:rPr lang="en-US">
                <a:solidFill>
                  <a:schemeClr val="tx1"/>
                </a:solidFill>
                <a:cs typeface="Times New Roman" panose="02020603050405020304" pitchFamily="18" charset="0"/>
              </a:rPr>
              <a:t>–</a:t>
            </a:r>
            <a:r>
              <a:rPr lang="en-US">
                <a:solidFill>
                  <a:schemeClr val="tx1"/>
                </a:solidFill>
              </a:rPr>
              <a:t>compliant syntax</a:t>
            </a:r>
            <a:r>
              <a:rPr lang="en-US"/>
              <a:t>, joins are performed from left to right. So, the first join to be performed is </a:t>
            </a:r>
            <a:r>
              <a:rPr lang="en-US">
                <a:latin typeface="Courier New" panose="02070309020205020404" pitchFamily="49" charset="0"/>
              </a:rPr>
              <a:t>EMPLOYEES</a:t>
            </a:r>
            <a:r>
              <a:rPr lang="en-US"/>
              <a:t> </a:t>
            </a:r>
            <a:r>
              <a:rPr lang="en-US">
                <a:latin typeface="Courier New" panose="02070309020205020404" pitchFamily="49" charset="0"/>
              </a:rPr>
              <a:t>JOIN</a:t>
            </a:r>
            <a:r>
              <a:rPr lang="en-US"/>
              <a:t> </a:t>
            </a:r>
            <a:r>
              <a:rPr lang="en-US">
                <a:latin typeface="Courier New" panose="02070309020205020404" pitchFamily="49" charset="0"/>
              </a:rPr>
              <a:t>DEPARTMENTS</a:t>
            </a:r>
            <a:r>
              <a:rPr lang="en-US"/>
              <a:t>. The first join condition can reference columns in </a:t>
            </a:r>
            <a:r>
              <a:rPr lang="en-US">
                <a:latin typeface="Courier New" panose="02070309020205020404" pitchFamily="49" charset="0"/>
              </a:rPr>
              <a:t>EMPLOYEES</a:t>
            </a:r>
            <a:r>
              <a:rPr lang="en-US"/>
              <a:t> and </a:t>
            </a:r>
            <a:r>
              <a:rPr lang="en-US">
                <a:latin typeface="Courier New" panose="02070309020205020404" pitchFamily="49" charset="0"/>
              </a:rPr>
              <a:t>DEPARTMENTS</a:t>
            </a:r>
            <a:r>
              <a:rPr lang="en-US"/>
              <a:t> but cannot reference columns in </a:t>
            </a:r>
            <a:r>
              <a:rPr lang="en-US">
                <a:latin typeface="Courier New" panose="02070309020205020404" pitchFamily="49" charset="0"/>
              </a:rPr>
              <a:t>LOCATIONS</a:t>
            </a:r>
            <a:r>
              <a:rPr lang="en-US"/>
              <a:t>. The second join condition can reference columns from all three tables.</a:t>
            </a:r>
          </a:p>
          <a:p>
            <a:pPr lvl="1"/>
            <a:r>
              <a:rPr lang="en-US" b="1"/>
              <a:t>Note:</a:t>
            </a:r>
            <a:r>
              <a:rPr lang="en-US"/>
              <a:t> The code example in the slide can also be accomplished with the </a:t>
            </a:r>
            <a:r>
              <a:rPr lang="en-US">
                <a:latin typeface="Courier New" panose="02070309020205020404" pitchFamily="49" charset="0"/>
              </a:rPr>
              <a:t>USING</a:t>
            </a:r>
            <a:r>
              <a:rPr lang="en-US"/>
              <a:t> clause:</a:t>
            </a:r>
          </a:p>
          <a:p>
            <a:pPr lvl="4">
              <a:spcBef>
                <a:spcPct val="25000"/>
              </a:spcBef>
            </a:pPr>
            <a:r>
              <a:rPr lang="en-US"/>
              <a:t>SELECT e.employee_id, l.city, d.department_name</a:t>
            </a:r>
          </a:p>
          <a:p>
            <a:pPr lvl="4"/>
            <a:r>
              <a:rPr lang="en-US"/>
              <a:t>FROM employees e</a:t>
            </a:r>
          </a:p>
          <a:p>
            <a:pPr lvl="4"/>
            <a:r>
              <a:rPr lang="en-US"/>
              <a:t>JOIN departments d</a:t>
            </a:r>
          </a:p>
          <a:p>
            <a:pPr lvl="4"/>
            <a:r>
              <a:rPr lang="en-US"/>
              <a:t>USING (department_id)</a:t>
            </a:r>
          </a:p>
          <a:p>
            <a:pPr lvl="4"/>
            <a:r>
              <a:rPr lang="en-US"/>
              <a:t>JOIN locations l</a:t>
            </a:r>
          </a:p>
          <a:p>
            <a:pPr lvl="4"/>
            <a:r>
              <a:rPr lang="en-US"/>
              <a:t>USING (location_id)</a:t>
            </a:r>
          </a:p>
        </p:txBody>
      </p:sp>
    </p:spTree>
    <p:extLst>
      <p:ext uri="{BB962C8B-B14F-4D97-AF65-F5344CB8AC3E}">
        <p14:creationId xmlns:p14="http://schemas.microsoft.com/office/powerpoint/2010/main" val="1862337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3253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7483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chemeClr val="tx1"/>
                </a:solidFill>
              </a:rPr>
              <a:t>Database </a:t>
            </a:r>
            <a:r>
              <a:rPr lang="en-US" dirty="0" err="1">
                <a:solidFill>
                  <a:schemeClr val="tx1"/>
                </a:solidFill>
              </a:rPr>
              <a:t>adalah</a:t>
            </a:r>
            <a:r>
              <a:rPr lang="en-US" dirty="0">
                <a:solidFill>
                  <a:schemeClr val="tx1"/>
                </a:solidFill>
              </a:rPr>
              <a:t> </a:t>
            </a:r>
            <a:r>
              <a:rPr lang="en-US" b="1" dirty="0" err="1">
                <a:solidFill>
                  <a:schemeClr val="tx1"/>
                </a:solidFill>
              </a:rPr>
              <a:t>sekumpulan</a:t>
            </a:r>
            <a:r>
              <a:rPr lang="en-US" b="1" dirty="0">
                <a:solidFill>
                  <a:schemeClr val="tx1"/>
                </a:solidFill>
              </a:rPr>
              <a:t> data</a:t>
            </a:r>
            <a:r>
              <a:rPr lang="en-US" dirty="0">
                <a:solidFill>
                  <a:schemeClr val="tx1"/>
                </a:solidFill>
              </a:rPr>
              <a:t> yang </a:t>
            </a:r>
            <a:r>
              <a:rPr lang="en-US" b="1" dirty="0" err="1">
                <a:solidFill>
                  <a:schemeClr val="tx1"/>
                </a:solidFill>
              </a:rPr>
              <a:t>terorganisasi</a:t>
            </a:r>
            <a:r>
              <a:rPr lang="en-US" dirty="0">
                <a:solidFill>
                  <a:schemeClr val="tx1"/>
                </a:solidFill>
              </a:rPr>
              <a:t>. </a:t>
            </a:r>
            <a:r>
              <a:rPr lang="en-US" dirty="0" err="1">
                <a:solidFill>
                  <a:schemeClr val="tx1"/>
                </a:solidFill>
              </a:rPr>
              <a:t>Secara</a:t>
            </a:r>
            <a:r>
              <a:rPr lang="en-US" dirty="0">
                <a:solidFill>
                  <a:schemeClr val="tx1"/>
                </a:solidFill>
              </a:rPr>
              <a:t> </a:t>
            </a:r>
            <a:r>
              <a:rPr lang="en-US" dirty="0" err="1">
                <a:solidFill>
                  <a:schemeClr val="tx1"/>
                </a:solidFill>
              </a:rPr>
              <a:t>bahasa</a:t>
            </a:r>
            <a:r>
              <a:rPr lang="en-US" dirty="0">
                <a:solidFill>
                  <a:schemeClr val="tx1"/>
                </a:solidFill>
              </a:rPr>
              <a:t> database </a:t>
            </a:r>
            <a:r>
              <a:rPr lang="en-US" dirty="0" err="1">
                <a:solidFill>
                  <a:schemeClr val="tx1"/>
                </a:solidFill>
              </a:rPr>
              <a:t>adalah</a:t>
            </a:r>
            <a:r>
              <a:rPr lang="en-US" dirty="0">
                <a:solidFill>
                  <a:schemeClr val="tx1"/>
                </a:solidFill>
              </a:rPr>
              <a:t> “</a:t>
            </a:r>
            <a:r>
              <a:rPr lang="en-US" dirty="0" err="1">
                <a:solidFill>
                  <a:schemeClr val="tx1"/>
                </a:solidFill>
              </a:rPr>
              <a:t>markasnya</a:t>
            </a:r>
            <a:r>
              <a:rPr lang="en-US" dirty="0">
                <a:solidFill>
                  <a:schemeClr val="tx1"/>
                </a:solidFill>
              </a:rPr>
              <a:t> data”.</a:t>
            </a:r>
            <a:br>
              <a:rPr lang="en-US" dirty="0">
                <a:solidFill>
                  <a:schemeClr val="tx1"/>
                </a:solidFill>
              </a:rPr>
            </a:br>
            <a:br>
              <a:rPr lang="en-US" dirty="0">
                <a:solidFill>
                  <a:schemeClr val="tx1"/>
                </a:solidFill>
              </a:rPr>
            </a:br>
            <a:r>
              <a:rPr lang="en-US" dirty="0">
                <a:solidFill>
                  <a:schemeClr val="tx1"/>
                </a:solidFill>
              </a:rPr>
              <a:t>Di </a:t>
            </a:r>
            <a:r>
              <a:rPr lang="en-US" dirty="0" err="1">
                <a:solidFill>
                  <a:schemeClr val="tx1"/>
                </a:solidFill>
              </a:rPr>
              <a:t>dalam</a:t>
            </a:r>
            <a:r>
              <a:rPr lang="en-US" dirty="0">
                <a:solidFill>
                  <a:schemeClr val="tx1"/>
                </a:solidFill>
              </a:rPr>
              <a:t> database </a:t>
            </a:r>
            <a:r>
              <a:rPr lang="en-US" dirty="0" err="1">
                <a:solidFill>
                  <a:schemeClr val="tx1"/>
                </a:solidFill>
              </a:rPr>
              <a:t>ada</a:t>
            </a:r>
            <a:r>
              <a:rPr lang="en-US" dirty="0">
                <a:solidFill>
                  <a:schemeClr val="tx1"/>
                </a:solidFill>
              </a:rPr>
              <a:t> </a:t>
            </a:r>
            <a:r>
              <a:rPr lang="en-US" dirty="0" err="1">
                <a:solidFill>
                  <a:schemeClr val="tx1"/>
                </a:solidFill>
              </a:rPr>
              <a:t>banyak</a:t>
            </a:r>
            <a:r>
              <a:rPr lang="en-US" dirty="0">
                <a:solidFill>
                  <a:schemeClr val="tx1"/>
                </a:solidFill>
              </a:rPr>
              <a:t> </a:t>
            </a:r>
            <a:r>
              <a:rPr lang="en-US" dirty="0" err="1">
                <a:solidFill>
                  <a:schemeClr val="tx1"/>
                </a:solidFill>
              </a:rPr>
              <a:t>tabel</a:t>
            </a:r>
            <a:r>
              <a:rPr lang="en-US" dirty="0">
                <a:solidFill>
                  <a:schemeClr val="tx1"/>
                </a:solidFill>
              </a:rPr>
              <a:t>. Dan </a:t>
            </a:r>
            <a:r>
              <a:rPr lang="en-US" dirty="0" err="1">
                <a:solidFill>
                  <a:schemeClr val="tx1"/>
                </a:solidFill>
              </a:rPr>
              <a:t>tabel-tabel</a:t>
            </a:r>
            <a:r>
              <a:rPr lang="en-US" dirty="0">
                <a:solidFill>
                  <a:schemeClr val="tx1"/>
                </a:solidFill>
              </a:rPr>
              <a:t> </a:t>
            </a:r>
            <a:r>
              <a:rPr lang="en-US" dirty="0" err="1">
                <a:solidFill>
                  <a:schemeClr val="tx1"/>
                </a:solidFill>
              </a:rPr>
              <a:t>tersebut</a:t>
            </a:r>
            <a:r>
              <a:rPr lang="en-US" dirty="0">
                <a:solidFill>
                  <a:schemeClr val="tx1"/>
                </a:solidFill>
              </a:rPr>
              <a:t> </a:t>
            </a:r>
            <a:r>
              <a:rPr lang="en-US" dirty="0" err="1">
                <a:solidFill>
                  <a:schemeClr val="tx1"/>
                </a:solidFill>
              </a:rPr>
              <a:t>saling</a:t>
            </a:r>
            <a:r>
              <a:rPr lang="en-US" dirty="0">
                <a:solidFill>
                  <a:schemeClr val="tx1"/>
                </a:solidFill>
              </a:rPr>
              <a:t> </a:t>
            </a:r>
            <a:r>
              <a:rPr lang="en-US" dirty="0" err="1">
                <a:solidFill>
                  <a:schemeClr val="tx1"/>
                </a:solidFill>
              </a:rPr>
              <a:t>berhubungan</a:t>
            </a:r>
            <a:r>
              <a:rPr lang="en-US" dirty="0">
                <a:solidFill>
                  <a:schemeClr val="tx1"/>
                </a:solidFill>
              </a:rPr>
              <a:t>.</a:t>
            </a:r>
            <a:endParaRPr lang="en-ID" dirty="0">
              <a:solidFill>
                <a:schemeClr val="tx1"/>
              </a:solidFil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solidFill>
                <a:schemeClr val="tx1"/>
              </a:solidFill>
            </a:endParaRPr>
          </a:p>
        </p:txBody>
      </p:sp>
    </p:spTree>
    <p:extLst>
      <p:ext uri="{BB962C8B-B14F-4D97-AF65-F5344CB8AC3E}">
        <p14:creationId xmlns:p14="http://schemas.microsoft.com/office/powerpoint/2010/main" val="362708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Database </a:t>
            </a:r>
            <a:r>
              <a:rPr lang="en-US" b="1" dirty="0" err="1"/>
              <a:t>Relasional</a:t>
            </a:r>
            <a:endParaRPr lang="en-US" b="1" dirty="0"/>
          </a:p>
          <a:p>
            <a:pPr marL="285750" indent="-285750">
              <a:buFont typeface="Arial" panose="020B0604020202020204" pitchFamily="34" charset="0"/>
              <a:buChar char="•"/>
            </a:pPr>
            <a:r>
              <a:rPr lang="en-US" dirty="0" err="1"/>
              <a:t>Dalam</a:t>
            </a:r>
            <a:r>
              <a:rPr lang="en-US" dirty="0"/>
              <a:t> </a:t>
            </a:r>
            <a:r>
              <a:rPr lang="en-US" dirty="0" err="1"/>
              <a:t>rangka</a:t>
            </a:r>
            <a:r>
              <a:rPr lang="en-US" dirty="0"/>
              <a:t> </a:t>
            </a:r>
            <a:r>
              <a:rPr lang="en-US" b="1" dirty="0" err="1"/>
              <a:t>efisiensi</a:t>
            </a:r>
            <a:r>
              <a:rPr lang="en-US" b="1" dirty="0"/>
              <a:t> </a:t>
            </a:r>
            <a:r>
              <a:rPr lang="en-US" b="1" dirty="0" err="1"/>
              <a:t>sumber</a:t>
            </a:r>
            <a:r>
              <a:rPr lang="en-US" b="1" dirty="0"/>
              <a:t> </a:t>
            </a:r>
            <a:r>
              <a:rPr lang="en-US" b="1" dirty="0" err="1"/>
              <a:t>daya</a:t>
            </a:r>
            <a:r>
              <a:rPr lang="en-US" b="1" dirty="0"/>
              <a:t> </a:t>
            </a:r>
            <a:r>
              <a:rPr lang="en-US" b="1" dirty="0" err="1"/>
              <a:t>komputasi</a:t>
            </a:r>
            <a:r>
              <a:rPr lang="en-US" dirty="0"/>
              <a:t> dan </a:t>
            </a:r>
            <a:r>
              <a:rPr lang="en-US" b="1" dirty="0" err="1"/>
              <a:t>menjaga</a:t>
            </a:r>
            <a:r>
              <a:rPr lang="en-US" b="1" dirty="0"/>
              <a:t> </a:t>
            </a:r>
            <a:r>
              <a:rPr lang="en-US" b="1" dirty="0" err="1"/>
              <a:t>integritas</a:t>
            </a:r>
            <a:r>
              <a:rPr lang="en-US" b="1" dirty="0"/>
              <a:t> data, </a:t>
            </a:r>
            <a:r>
              <a:rPr lang="en-US" dirty="0" err="1"/>
              <a:t>umumnya</a:t>
            </a:r>
            <a:r>
              <a:rPr lang="en-US" dirty="0"/>
              <a:t> database </a:t>
            </a:r>
            <a:r>
              <a:rPr lang="en-US" dirty="0" err="1"/>
              <a:t>dirancang</a:t>
            </a:r>
            <a:r>
              <a:rPr lang="en-US" dirty="0"/>
              <a:t> </a:t>
            </a:r>
            <a:r>
              <a:rPr lang="en-US" dirty="0" err="1"/>
              <a:t>dalam</a:t>
            </a:r>
            <a:r>
              <a:rPr lang="en-US" dirty="0"/>
              <a:t> </a:t>
            </a:r>
            <a:r>
              <a:rPr lang="en-US" dirty="0" err="1"/>
              <a:t>bentuk</a:t>
            </a:r>
            <a:r>
              <a:rPr lang="en-US" dirty="0"/>
              <a:t> </a:t>
            </a:r>
            <a:r>
              <a:rPr lang="en-US" b="1" dirty="0"/>
              <a:t>relational database</a:t>
            </a:r>
            <a:r>
              <a:rPr lang="en-US" dirty="0"/>
              <a:t>, </a:t>
            </a:r>
            <a:r>
              <a:rPr lang="en-US" dirty="0" err="1"/>
              <a:t>yakni</a:t>
            </a:r>
            <a:r>
              <a:rPr lang="en-US" dirty="0"/>
              <a:t> data yang </a:t>
            </a:r>
            <a:r>
              <a:rPr lang="en-US" dirty="0" err="1"/>
              <a:t>sama</a:t>
            </a:r>
            <a:r>
              <a:rPr lang="en-US" dirty="0"/>
              <a:t> yang </a:t>
            </a:r>
            <a:r>
              <a:rPr lang="en-US" dirty="0" err="1"/>
              <a:t>ada</a:t>
            </a:r>
            <a:r>
              <a:rPr lang="en-US" dirty="0"/>
              <a:t> </a:t>
            </a:r>
            <a:r>
              <a:rPr lang="en-US" dirty="0" err="1"/>
              <a:t>dalam</a:t>
            </a:r>
            <a:r>
              <a:rPr lang="en-US" dirty="0"/>
              <a:t> </a:t>
            </a:r>
            <a:r>
              <a:rPr lang="en-US" dirty="0" err="1"/>
              <a:t>berbagai</a:t>
            </a:r>
            <a:r>
              <a:rPr lang="en-US" dirty="0"/>
              <a:t> </a:t>
            </a:r>
            <a:r>
              <a:rPr lang="en-US" dirty="0" err="1"/>
              <a:t>tabel</a:t>
            </a:r>
            <a:r>
              <a:rPr lang="en-US" dirty="0"/>
              <a:t> </a:t>
            </a:r>
            <a:r>
              <a:rPr lang="en-US" dirty="0" err="1"/>
              <a:t>dipisahkan</a:t>
            </a:r>
            <a:r>
              <a:rPr lang="en-US" dirty="0"/>
              <a:t> </a:t>
            </a:r>
            <a:r>
              <a:rPr lang="en-US" dirty="0" err="1"/>
              <a:t>ke</a:t>
            </a:r>
            <a:r>
              <a:rPr lang="en-US" dirty="0"/>
              <a:t> </a:t>
            </a:r>
            <a:r>
              <a:rPr lang="en-US" dirty="0" err="1"/>
              <a:t>dalam</a:t>
            </a:r>
            <a:r>
              <a:rPr lang="en-US" dirty="0"/>
              <a:t> </a:t>
            </a:r>
            <a:r>
              <a:rPr lang="en-US" dirty="0" err="1"/>
              <a:t>tabel</a:t>
            </a:r>
            <a:r>
              <a:rPr lang="en-US" dirty="0"/>
              <a:t> </a:t>
            </a:r>
            <a:r>
              <a:rPr lang="en-US" dirty="0" err="1"/>
              <a:t>tersendiri</a:t>
            </a:r>
            <a:r>
              <a:rPr lang="en-US" dirty="0"/>
              <a:t> dan </a:t>
            </a:r>
            <a:r>
              <a:rPr lang="en-US" dirty="0" err="1"/>
              <a:t>digunakan</a:t>
            </a:r>
            <a:r>
              <a:rPr lang="en-US" dirty="0"/>
              <a:t> </a:t>
            </a:r>
            <a:r>
              <a:rPr lang="en-US" dirty="0" err="1"/>
              <a:t>bersama</a:t>
            </a:r>
            <a:r>
              <a:rPr lang="en-US" dirty="0"/>
              <a:t>.</a:t>
            </a:r>
            <a:endParaRPr lang="sv-SE" dirty="0"/>
          </a:p>
          <a:p>
            <a:pPr marL="285750" indent="-285750">
              <a:buFont typeface="Arial" panose="020B0604020202020204" pitchFamily="34" charset="0"/>
              <a:buChar char="•"/>
            </a:pPr>
            <a:r>
              <a:rPr lang="sv-SE" dirty="0"/>
              <a:t>Sebuah database, terdiri atas </a:t>
            </a:r>
            <a:r>
              <a:rPr lang="sv-SE" b="1" dirty="0"/>
              <a:t>lebih dari satu table yang saling memiliki keterkaitan</a:t>
            </a:r>
            <a:r>
              <a:rPr lang="sv-SE" dirty="0"/>
              <a:t> satu dengan lainnya. Seperti hubungan </a:t>
            </a:r>
            <a:r>
              <a:rPr lang="sv-SE" b="1" dirty="0"/>
              <a:t>induk dan anak</a:t>
            </a:r>
            <a:r>
              <a:rPr lang="sv-SE" dirty="0"/>
              <a:t>.</a:t>
            </a:r>
            <a:endParaRPr lang="en-US" dirty="0"/>
          </a:p>
          <a:p>
            <a:pPr marL="285750" indent="-285750">
              <a:buFont typeface="Arial" panose="020B0604020202020204" pitchFamily="34" charset="0"/>
              <a:buChar char="•"/>
            </a:pPr>
            <a:r>
              <a:rPr lang="en-US" dirty="0" err="1"/>
              <a:t>Sebuah</a:t>
            </a:r>
            <a:r>
              <a:rPr lang="en-US" dirty="0"/>
              <a:t> </a:t>
            </a:r>
            <a:r>
              <a:rPr lang="en-US" dirty="0" err="1"/>
              <a:t>tabel</a:t>
            </a:r>
            <a:r>
              <a:rPr lang="en-US" dirty="0"/>
              <a:t>/data </a:t>
            </a:r>
            <a:r>
              <a:rPr lang="en-US" dirty="0" err="1"/>
              <a:t>terhubung</a:t>
            </a:r>
            <a:r>
              <a:rPr lang="en-US" dirty="0"/>
              <a:t> </a:t>
            </a:r>
            <a:r>
              <a:rPr lang="en-US" dirty="0" err="1"/>
              <a:t>dengan</a:t>
            </a:r>
            <a:r>
              <a:rPr lang="en-US" dirty="0"/>
              <a:t> </a:t>
            </a:r>
            <a:r>
              <a:rPr lang="en-US" dirty="0" err="1"/>
              <a:t>tabel</a:t>
            </a:r>
            <a:r>
              <a:rPr lang="en-US" dirty="0"/>
              <a:t>/data lain </a:t>
            </a:r>
            <a:r>
              <a:rPr lang="en-US" dirty="0" err="1"/>
              <a:t>melalui</a:t>
            </a:r>
            <a:r>
              <a:rPr lang="en-US" dirty="0"/>
              <a:t> </a:t>
            </a:r>
            <a:r>
              <a:rPr lang="en-US" dirty="0" err="1"/>
              <a:t>satu</a:t>
            </a:r>
            <a:r>
              <a:rPr lang="en-US" dirty="0"/>
              <a:t>/</a:t>
            </a:r>
            <a:r>
              <a:rPr lang="en-US" dirty="0" err="1"/>
              <a:t>beberapa</a:t>
            </a:r>
            <a:r>
              <a:rPr lang="en-US" dirty="0"/>
              <a:t> </a:t>
            </a:r>
            <a:r>
              <a:rPr lang="en-US" b="1" dirty="0" err="1"/>
              <a:t>kolom</a:t>
            </a:r>
            <a:r>
              <a:rPr lang="en-US" b="1" dirty="0"/>
              <a:t> </a:t>
            </a:r>
            <a:r>
              <a:rPr lang="en-US" b="1" dirty="0" err="1"/>
              <a:t>penghubung</a:t>
            </a:r>
            <a:r>
              <a:rPr lang="en-US" dirty="0"/>
              <a:t> yang </a:t>
            </a:r>
            <a:r>
              <a:rPr lang="en-US" dirty="0" err="1"/>
              <a:t>disebut</a:t>
            </a:r>
            <a:r>
              <a:rPr lang="en-US" dirty="0"/>
              <a:t> </a:t>
            </a:r>
            <a:r>
              <a:rPr lang="en-US" dirty="0" err="1"/>
              <a:t>sebagai</a:t>
            </a:r>
            <a:r>
              <a:rPr lang="en-US" dirty="0"/>
              <a:t> </a:t>
            </a:r>
            <a:r>
              <a:rPr lang="en-US" b="1" dirty="0"/>
              <a:t>key fields</a:t>
            </a:r>
            <a:r>
              <a:rPr lang="en-US" dirty="0"/>
              <a:t>. Ketika </a:t>
            </a:r>
            <a:r>
              <a:rPr lang="en-US" dirty="0" err="1"/>
              <a:t>akan</a:t>
            </a:r>
            <a:r>
              <a:rPr lang="en-US" dirty="0"/>
              <a:t> </a:t>
            </a:r>
            <a:r>
              <a:rPr lang="en-US" dirty="0" err="1"/>
              <a:t>menginduk</a:t>
            </a:r>
            <a:r>
              <a:rPr lang="en-US" dirty="0"/>
              <a:t> </a:t>
            </a:r>
            <a:r>
              <a:rPr lang="en-US" dirty="0" err="1"/>
              <a:t>ke</a:t>
            </a:r>
            <a:r>
              <a:rPr lang="en-US" dirty="0"/>
              <a:t> </a:t>
            </a:r>
            <a:r>
              <a:rPr lang="en-US" dirty="0" err="1"/>
              <a:t>tabel</a:t>
            </a:r>
            <a:r>
              <a:rPr lang="en-US" dirty="0"/>
              <a:t> lain, </a:t>
            </a:r>
            <a:r>
              <a:rPr lang="en-US" dirty="0" err="1"/>
              <a:t>sebuah</a:t>
            </a:r>
            <a:r>
              <a:rPr lang="en-US" dirty="0"/>
              <a:t> </a:t>
            </a:r>
            <a:r>
              <a:rPr lang="en-US" dirty="0" err="1"/>
              <a:t>tabel</a:t>
            </a:r>
            <a:r>
              <a:rPr lang="en-US" dirty="0"/>
              <a:t> </a:t>
            </a:r>
            <a:r>
              <a:rPr lang="en-US" dirty="0" err="1"/>
              <a:t>akan</a:t>
            </a:r>
            <a:r>
              <a:rPr lang="en-US" dirty="0"/>
              <a:t> </a:t>
            </a:r>
            <a:r>
              <a:rPr lang="en-US" dirty="0" err="1"/>
              <a:t>memiliki</a:t>
            </a:r>
            <a:r>
              <a:rPr lang="en-US" dirty="0"/>
              <a:t> </a:t>
            </a:r>
            <a:r>
              <a:rPr lang="en-US" b="1" dirty="0"/>
              <a:t>Foreign Key. </a:t>
            </a:r>
            <a:r>
              <a:rPr lang="en-US" dirty="0"/>
              <a:t>Foreign key </a:t>
            </a:r>
            <a:r>
              <a:rPr lang="en-US" dirty="0" err="1"/>
              <a:t>tersebut</a:t>
            </a:r>
            <a:r>
              <a:rPr lang="en-US" dirty="0"/>
              <a:t>, </a:t>
            </a:r>
            <a:r>
              <a:rPr lang="en-US" dirty="0" err="1"/>
              <a:t>mengacu</a:t>
            </a:r>
            <a:r>
              <a:rPr lang="en-US" dirty="0"/>
              <a:t> pada primary key di </a:t>
            </a:r>
            <a:r>
              <a:rPr lang="en-US" dirty="0" err="1"/>
              <a:t>tabel</a:t>
            </a:r>
            <a:r>
              <a:rPr lang="en-US" dirty="0"/>
              <a:t> lain yang </a:t>
            </a:r>
            <a:r>
              <a:rPr lang="en-US" dirty="0" err="1"/>
              <a:t>menjadi</a:t>
            </a:r>
            <a:r>
              <a:rPr lang="en-US" dirty="0"/>
              <a:t> </a:t>
            </a:r>
            <a:r>
              <a:rPr lang="en-US" dirty="0" err="1"/>
              <a:t>induknya</a:t>
            </a:r>
            <a:r>
              <a:rPr lang="en-US" dirty="0"/>
              <a:t>.</a:t>
            </a:r>
          </a:p>
          <a:p>
            <a:endParaRPr lang="en-US" b="1" dirty="0"/>
          </a:p>
          <a:p>
            <a:r>
              <a:rPr lang="en-US" b="1" dirty="0" err="1"/>
              <a:t>Jenis</a:t>
            </a:r>
            <a:r>
              <a:rPr lang="en-US" b="1" dirty="0"/>
              <a:t> </a:t>
            </a:r>
            <a:r>
              <a:rPr lang="en-US" b="1" dirty="0" err="1"/>
              <a:t>Relasi</a:t>
            </a:r>
            <a:r>
              <a:rPr lang="en-US" b="1" dirty="0"/>
              <a:t> </a:t>
            </a:r>
            <a:r>
              <a:rPr lang="en-US" b="1" dirty="0" err="1"/>
              <a:t>antar</a:t>
            </a:r>
            <a:r>
              <a:rPr lang="en-US" b="1" dirty="0"/>
              <a:t> </a:t>
            </a:r>
            <a:r>
              <a:rPr lang="en-US" b="1" dirty="0" err="1"/>
              <a:t>tabel</a:t>
            </a:r>
            <a:r>
              <a:rPr lang="en-US" b="1" dirty="0"/>
              <a:t>/data</a:t>
            </a:r>
          </a:p>
          <a:p>
            <a:pPr marL="285750" indent="-285750">
              <a:buFont typeface="Arial" panose="020B0604020202020204" pitchFamily="34" charset="0"/>
              <a:buChar char="•"/>
            </a:pPr>
            <a:r>
              <a:rPr lang="en-US" b="1" dirty="0"/>
              <a:t>One to One </a:t>
            </a:r>
            <a:r>
              <a:rPr lang="en-US" dirty="0" err="1"/>
              <a:t>satu</a:t>
            </a:r>
            <a:r>
              <a:rPr lang="en-US" dirty="0"/>
              <a:t> data </a:t>
            </a:r>
            <a:r>
              <a:rPr lang="en-US" dirty="0" err="1"/>
              <a:t>dalam</a:t>
            </a:r>
            <a:r>
              <a:rPr lang="en-US" dirty="0"/>
              <a:t> </a:t>
            </a:r>
            <a:r>
              <a:rPr lang="en-US" dirty="0" err="1"/>
              <a:t>satu</a:t>
            </a:r>
            <a:r>
              <a:rPr lang="en-US" dirty="0"/>
              <a:t> </a:t>
            </a:r>
            <a:r>
              <a:rPr lang="en-US" dirty="0" err="1"/>
              <a:t>tabel</a:t>
            </a:r>
            <a:r>
              <a:rPr lang="en-US" dirty="0"/>
              <a:t> </a:t>
            </a:r>
            <a:r>
              <a:rPr lang="en-US" dirty="0" err="1"/>
              <a:t>terhubung</a:t>
            </a:r>
            <a:r>
              <a:rPr lang="en-US" dirty="0"/>
              <a:t> </a:t>
            </a:r>
            <a:r>
              <a:rPr lang="en-US" dirty="0" err="1"/>
              <a:t>ke</a:t>
            </a:r>
            <a:r>
              <a:rPr lang="en-US" dirty="0"/>
              <a:t> </a:t>
            </a:r>
            <a:r>
              <a:rPr lang="en-US" dirty="0" err="1"/>
              <a:t>satu</a:t>
            </a:r>
            <a:r>
              <a:rPr lang="en-US" dirty="0"/>
              <a:t> data di </a:t>
            </a:r>
            <a:r>
              <a:rPr lang="en-US" dirty="0" err="1"/>
              <a:t>tabel</a:t>
            </a:r>
            <a:r>
              <a:rPr lang="en-US" dirty="0"/>
              <a:t> lain.</a:t>
            </a:r>
          </a:p>
          <a:p>
            <a:pPr marL="285750" indent="-285750">
              <a:buFont typeface="Arial" panose="020B0604020202020204" pitchFamily="34" charset="0"/>
              <a:buChar char="•"/>
            </a:pPr>
            <a:r>
              <a:rPr lang="en-US" b="1" dirty="0"/>
              <a:t>One to Many </a:t>
            </a:r>
            <a:r>
              <a:rPr lang="en-US" dirty="0" err="1"/>
              <a:t>satu</a:t>
            </a:r>
            <a:r>
              <a:rPr lang="en-US" dirty="0"/>
              <a:t> data </a:t>
            </a:r>
            <a:r>
              <a:rPr lang="en-US" dirty="0" err="1"/>
              <a:t>dalam</a:t>
            </a:r>
            <a:r>
              <a:rPr lang="en-US" dirty="0"/>
              <a:t> </a:t>
            </a:r>
            <a:r>
              <a:rPr lang="en-US" dirty="0" err="1"/>
              <a:t>satu</a:t>
            </a:r>
            <a:r>
              <a:rPr lang="en-US" dirty="0"/>
              <a:t> </a:t>
            </a:r>
            <a:r>
              <a:rPr lang="en-US" dirty="0" err="1"/>
              <a:t>tabel</a:t>
            </a:r>
            <a:r>
              <a:rPr lang="en-US" dirty="0"/>
              <a:t> </a:t>
            </a:r>
            <a:r>
              <a:rPr lang="en-US" dirty="0" err="1"/>
              <a:t>terhubung</a:t>
            </a:r>
            <a:r>
              <a:rPr lang="en-US" dirty="0"/>
              <a:t> </a:t>
            </a:r>
            <a:r>
              <a:rPr lang="en-US" dirty="0" err="1"/>
              <a:t>ke</a:t>
            </a:r>
            <a:r>
              <a:rPr lang="en-US" dirty="0"/>
              <a:t> </a:t>
            </a:r>
            <a:r>
              <a:rPr lang="en-US" dirty="0" err="1"/>
              <a:t>banyak</a:t>
            </a:r>
            <a:r>
              <a:rPr lang="en-US" dirty="0"/>
              <a:t> data di </a:t>
            </a:r>
            <a:r>
              <a:rPr lang="en-US" dirty="0" err="1"/>
              <a:t>tabel</a:t>
            </a:r>
            <a:r>
              <a:rPr lang="en-US" dirty="0"/>
              <a:t> lain.</a:t>
            </a:r>
            <a:endParaRPr lang="en-US" b="1" dirty="0"/>
          </a:p>
          <a:p>
            <a:pPr marL="285750" indent="-285750">
              <a:buFont typeface="Arial" panose="020B0604020202020204" pitchFamily="34" charset="0"/>
              <a:buChar char="•"/>
            </a:pPr>
            <a:r>
              <a:rPr lang="en-US" b="1" dirty="0"/>
              <a:t>Many to Many </a:t>
            </a:r>
            <a:r>
              <a:rPr lang="en-US" dirty="0" err="1"/>
              <a:t>banyak</a:t>
            </a:r>
            <a:r>
              <a:rPr lang="en-US" dirty="0"/>
              <a:t> data </a:t>
            </a:r>
            <a:r>
              <a:rPr lang="en-US" dirty="0" err="1"/>
              <a:t>dalam</a:t>
            </a:r>
            <a:r>
              <a:rPr lang="en-US" dirty="0"/>
              <a:t> </a:t>
            </a:r>
            <a:r>
              <a:rPr lang="en-US" dirty="0" err="1"/>
              <a:t>satu</a:t>
            </a:r>
            <a:r>
              <a:rPr lang="en-US" dirty="0"/>
              <a:t> </a:t>
            </a:r>
            <a:r>
              <a:rPr lang="en-US" dirty="0" err="1"/>
              <a:t>tabel</a:t>
            </a:r>
            <a:r>
              <a:rPr lang="en-US" dirty="0"/>
              <a:t> </a:t>
            </a:r>
            <a:r>
              <a:rPr lang="en-US" dirty="0" err="1"/>
              <a:t>terhubung</a:t>
            </a:r>
            <a:r>
              <a:rPr lang="en-US" dirty="0"/>
              <a:t> </a:t>
            </a:r>
            <a:r>
              <a:rPr lang="en-US" dirty="0" err="1"/>
              <a:t>ke</a:t>
            </a:r>
            <a:r>
              <a:rPr lang="en-US" dirty="0"/>
              <a:t> </a:t>
            </a:r>
            <a:r>
              <a:rPr lang="en-US" dirty="0" err="1"/>
              <a:t>banyak</a:t>
            </a:r>
            <a:r>
              <a:rPr lang="en-US" dirty="0"/>
              <a:t> data di </a:t>
            </a:r>
            <a:r>
              <a:rPr lang="en-US" dirty="0" err="1"/>
              <a:t>tabel</a:t>
            </a:r>
            <a:r>
              <a:rPr lang="en-US" dirty="0"/>
              <a:t> lain (</a:t>
            </a:r>
            <a:r>
              <a:rPr lang="en-US" dirty="0" err="1"/>
              <a:t>biasanya</a:t>
            </a:r>
            <a:r>
              <a:rPr lang="en-US" dirty="0"/>
              <a:t> </a:t>
            </a:r>
            <a:r>
              <a:rPr lang="en-US" dirty="0" err="1"/>
              <a:t>menggunakan</a:t>
            </a:r>
            <a:r>
              <a:rPr lang="en-US" dirty="0"/>
              <a:t> </a:t>
            </a:r>
            <a:r>
              <a:rPr lang="en-US" dirty="0" err="1"/>
              <a:t>tabel</a:t>
            </a:r>
            <a:r>
              <a:rPr lang="en-US" dirty="0"/>
              <a:t> </a:t>
            </a:r>
            <a:r>
              <a:rPr lang="en-US" dirty="0" err="1"/>
              <a:t>bantuan</a:t>
            </a:r>
            <a:r>
              <a:rPr lang="en-US" dirty="0"/>
              <a:t>)</a:t>
            </a:r>
            <a:r>
              <a:rPr lang="en-US" b="1" dirty="0"/>
              <a:t>.</a:t>
            </a:r>
          </a:p>
          <a:p>
            <a:pPr marL="139700" indent="0">
              <a:buNone/>
            </a:pPr>
            <a:endParaRPr lang="en-US" dirty="0"/>
          </a:p>
        </p:txBody>
      </p:sp>
    </p:spTree>
    <p:extLst>
      <p:ext uri="{BB962C8B-B14F-4D97-AF65-F5344CB8AC3E}">
        <p14:creationId xmlns:p14="http://schemas.microsoft.com/office/powerpoint/2010/main" val="2459631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In a relational database, you do not specify the access route to the tables, and you do not need to </a:t>
            </a:r>
            <a:endParaRPr/>
          </a:p>
          <a:p>
            <a:pPr marL="139700" lvl="0" indent="0" algn="l" rtl="0">
              <a:lnSpc>
                <a:spcPct val="100000"/>
              </a:lnSpc>
              <a:spcBef>
                <a:spcPts val="0"/>
              </a:spcBef>
              <a:spcAft>
                <a:spcPts val="0"/>
              </a:spcAft>
              <a:buSzPts val="1400"/>
              <a:buNone/>
            </a:pPr>
            <a:r>
              <a:rPr lang="en-US"/>
              <a:t>know how the data is arranged physically.</a:t>
            </a:r>
            <a:endParaRPr/>
          </a:p>
          <a:p>
            <a:pPr marL="139700" lvl="0" indent="0" algn="l" rtl="0">
              <a:lnSpc>
                <a:spcPct val="100000"/>
              </a:lnSpc>
              <a:spcBef>
                <a:spcPts val="0"/>
              </a:spcBef>
              <a:spcAft>
                <a:spcPts val="0"/>
              </a:spcAft>
              <a:buSzPts val="1400"/>
              <a:buNone/>
            </a:pPr>
            <a:r>
              <a:rPr lang="en-US"/>
              <a:t>To access the database, you execute a structured query language (SQL) statement, which is the </a:t>
            </a:r>
            <a:endParaRPr/>
          </a:p>
          <a:p>
            <a:pPr marL="139700" lvl="0" indent="0" algn="l" rtl="0">
              <a:lnSpc>
                <a:spcPct val="100000"/>
              </a:lnSpc>
              <a:spcBef>
                <a:spcPts val="0"/>
              </a:spcBef>
              <a:spcAft>
                <a:spcPts val="0"/>
              </a:spcAft>
              <a:buSzPts val="1400"/>
              <a:buNone/>
            </a:pPr>
            <a:r>
              <a:rPr lang="en-US"/>
              <a:t>American National Standards Institute (ANSI) standard language for operating relational</a:t>
            </a:r>
            <a:endParaRPr/>
          </a:p>
          <a:p>
            <a:pPr marL="139700" lvl="0" indent="0" algn="l" rtl="0">
              <a:lnSpc>
                <a:spcPct val="100000"/>
              </a:lnSpc>
              <a:spcBef>
                <a:spcPts val="0"/>
              </a:spcBef>
              <a:spcAft>
                <a:spcPts val="0"/>
              </a:spcAft>
              <a:buSzPts val="1400"/>
              <a:buNone/>
            </a:pPr>
            <a:r>
              <a:rPr lang="en-US"/>
              <a:t>databases. SQL is a set of statements with which all programs and users access data in an Relational</a:t>
            </a:r>
            <a:endParaRPr/>
          </a:p>
          <a:p>
            <a:pPr marL="139700" lvl="0" indent="0" algn="l" rtl="0">
              <a:lnSpc>
                <a:spcPct val="100000"/>
              </a:lnSpc>
              <a:spcBef>
                <a:spcPts val="0"/>
              </a:spcBef>
              <a:spcAft>
                <a:spcPts val="0"/>
              </a:spcAft>
              <a:buSzPts val="1400"/>
              <a:buNone/>
            </a:pPr>
            <a:r>
              <a:rPr lang="en-US"/>
              <a:t>Database.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Application programs often allow users access to the database</a:t>
            </a:r>
            <a:endParaRPr/>
          </a:p>
          <a:p>
            <a:pPr marL="139700" lvl="0" indent="0" algn="l" rtl="0">
              <a:lnSpc>
                <a:spcPct val="100000"/>
              </a:lnSpc>
              <a:spcBef>
                <a:spcPts val="0"/>
              </a:spcBef>
              <a:spcAft>
                <a:spcPts val="0"/>
              </a:spcAft>
              <a:buSzPts val="1400"/>
              <a:buNone/>
            </a:pPr>
            <a:r>
              <a:rPr lang="en-US"/>
              <a:t>without using SQL directly, but these applications, in turn, must use SQL when executing the</a:t>
            </a:r>
            <a:endParaRPr/>
          </a:p>
          <a:p>
            <a:pPr marL="139700" lvl="0" indent="0" algn="l" rtl="0">
              <a:lnSpc>
                <a:spcPct val="100000"/>
              </a:lnSpc>
              <a:spcBef>
                <a:spcPts val="0"/>
              </a:spcBef>
              <a:spcAft>
                <a:spcPts val="0"/>
              </a:spcAft>
              <a:buSzPts val="1400"/>
              <a:buNone/>
            </a:pPr>
            <a:r>
              <a:rPr lang="en-US"/>
              <a:t>user’s request. </a:t>
            </a: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Application programs often allow users access to the database</a:t>
            </a:r>
            <a:endParaRPr/>
          </a:p>
          <a:p>
            <a:pPr marL="139700" lvl="0" indent="0" algn="l" rtl="0">
              <a:lnSpc>
                <a:spcPct val="100000"/>
              </a:lnSpc>
              <a:spcBef>
                <a:spcPts val="0"/>
              </a:spcBef>
              <a:spcAft>
                <a:spcPts val="0"/>
              </a:spcAft>
              <a:buSzPts val="1400"/>
              <a:buNone/>
            </a:pPr>
            <a:r>
              <a:rPr lang="en-US"/>
              <a:t>without using SQL directly, but these applications, in turn, must use SQL when executing the</a:t>
            </a:r>
            <a:endParaRPr/>
          </a:p>
          <a:p>
            <a:pPr marL="139700" lvl="0" indent="0" algn="l" rtl="0">
              <a:lnSpc>
                <a:spcPct val="100000"/>
              </a:lnSpc>
              <a:spcBef>
                <a:spcPts val="0"/>
              </a:spcBef>
              <a:spcAft>
                <a:spcPts val="0"/>
              </a:spcAft>
              <a:buSzPts val="1400"/>
              <a:buNone/>
            </a:pPr>
            <a:r>
              <a:rPr lang="en-US"/>
              <a:t>user’s request. </a:t>
            </a: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0"/>
              </a:spcBef>
              <a:spcAft>
                <a:spcPts val="0"/>
              </a:spcAft>
              <a:buSzPts val="1400"/>
              <a:buNone/>
            </a:pPr>
            <a:r>
              <a:rPr lang="en-US"/>
              <a:t>Beberapa RDBMS client tools dapat digunakan pada multi RDBMS</a:t>
            </a:r>
            <a:endParaRPr/>
          </a:p>
          <a:p>
            <a:pPr marL="457200" lvl="0" indent="-22860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1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12A631-1449-458D-8F7A-DD74ACB1BF08}"/>
              </a:ext>
            </a:extLst>
          </p:cNvPr>
          <p:cNvSpPr/>
          <p:nvPr userDrawn="1"/>
        </p:nvSpPr>
        <p:spPr>
          <a:xfrm>
            <a:off x="1" y="2144105"/>
            <a:ext cx="9143999" cy="1653101"/>
          </a:xfrm>
          <a:prstGeom prst="rect">
            <a:avLst/>
          </a:prstGeom>
          <a:gradFill flip="none" rotWithShape="1">
            <a:gsLst>
              <a:gs pos="74000">
                <a:schemeClr val="accent6">
                  <a:alpha val="70000"/>
                </a:schemeClr>
              </a:gs>
              <a:gs pos="45000">
                <a:schemeClr val="accent6">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nvGrpSpPr>
          <p:cNvPr id="2" name="Graphic 14">
            <a:extLst>
              <a:ext uri="{FF2B5EF4-FFF2-40B4-BE49-F238E27FC236}">
                <a16:creationId xmlns:a16="http://schemas.microsoft.com/office/drawing/2014/main" id="{EB6248EF-B06C-43D0-91E9-33C54CEB5B7B}"/>
              </a:ext>
            </a:extLst>
          </p:cNvPr>
          <p:cNvGrpSpPr/>
          <p:nvPr userDrawn="1"/>
        </p:nvGrpSpPr>
        <p:grpSpPr>
          <a:xfrm>
            <a:off x="565084" y="1979478"/>
            <a:ext cx="3196295" cy="2513941"/>
            <a:chOff x="2444748" y="555045"/>
            <a:chExt cx="7282048" cy="5727454"/>
          </a:xfrm>
        </p:grpSpPr>
        <p:sp>
          <p:nvSpPr>
            <p:cNvPr id="3" name="Freeform: Shape 2">
              <a:extLst>
                <a:ext uri="{FF2B5EF4-FFF2-40B4-BE49-F238E27FC236}">
                  <a16:creationId xmlns:a16="http://schemas.microsoft.com/office/drawing/2014/main" id="{F4296F62-9662-4403-9A1B-140DFC6CEF67}"/>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sz="1050"/>
            </a:p>
          </p:txBody>
        </p:sp>
        <p:sp>
          <p:nvSpPr>
            <p:cNvPr id="4" name="Freeform: Shape 3">
              <a:extLst>
                <a:ext uri="{FF2B5EF4-FFF2-40B4-BE49-F238E27FC236}">
                  <a16:creationId xmlns:a16="http://schemas.microsoft.com/office/drawing/2014/main" id="{EC151A04-4E35-4F1C-99AA-68E3920CDF5B}"/>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sz="1050" dirty="0"/>
            </a:p>
          </p:txBody>
        </p:sp>
        <p:sp>
          <p:nvSpPr>
            <p:cNvPr id="5" name="Freeform: Shape 4">
              <a:extLst>
                <a:ext uri="{FF2B5EF4-FFF2-40B4-BE49-F238E27FC236}">
                  <a16:creationId xmlns:a16="http://schemas.microsoft.com/office/drawing/2014/main" id="{6924EC27-EA8E-48AC-B3BA-B86C7B650247}"/>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sz="1050"/>
            </a:p>
          </p:txBody>
        </p:sp>
        <p:sp>
          <p:nvSpPr>
            <p:cNvPr id="6" name="Freeform: Shape 5">
              <a:extLst>
                <a:ext uri="{FF2B5EF4-FFF2-40B4-BE49-F238E27FC236}">
                  <a16:creationId xmlns:a16="http://schemas.microsoft.com/office/drawing/2014/main" id="{AF88730B-3EDA-490F-8B6F-5357A5EF0EC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sz="1050" dirty="0"/>
            </a:p>
          </p:txBody>
        </p:sp>
        <p:sp>
          <p:nvSpPr>
            <p:cNvPr id="7" name="Freeform: Shape 6">
              <a:extLst>
                <a:ext uri="{FF2B5EF4-FFF2-40B4-BE49-F238E27FC236}">
                  <a16:creationId xmlns:a16="http://schemas.microsoft.com/office/drawing/2014/main" id="{8AAC3D30-A9EC-437B-BAEC-5158F5227067}"/>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sz="1050" dirty="0"/>
            </a:p>
          </p:txBody>
        </p:sp>
        <p:sp>
          <p:nvSpPr>
            <p:cNvPr id="8" name="Freeform: Shape 7">
              <a:extLst>
                <a:ext uri="{FF2B5EF4-FFF2-40B4-BE49-F238E27FC236}">
                  <a16:creationId xmlns:a16="http://schemas.microsoft.com/office/drawing/2014/main" id="{1460114B-7023-4F6E-B074-79932670ADDE}"/>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sz="1050"/>
            </a:p>
          </p:txBody>
        </p:sp>
        <p:sp>
          <p:nvSpPr>
            <p:cNvPr id="9" name="Freeform: Shape 8">
              <a:extLst>
                <a:ext uri="{FF2B5EF4-FFF2-40B4-BE49-F238E27FC236}">
                  <a16:creationId xmlns:a16="http://schemas.microsoft.com/office/drawing/2014/main" id="{3AC2F032-DFD7-46FF-8CCA-E33896C690DE}"/>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sz="1050"/>
            </a:p>
          </p:txBody>
        </p:sp>
        <p:sp>
          <p:nvSpPr>
            <p:cNvPr id="10" name="Freeform: Shape 9">
              <a:extLst>
                <a:ext uri="{FF2B5EF4-FFF2-40B4-BE49-F238E27FC236}">
                  <a16:creationId xmlns:a16="http://schemas.microsoft.com/office/drawing/2014/main" id="{EDDB5B76-DE90-4CC7-A371-1C02A86AF779}"/>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050" dirty="0"/>
            </a:p>
          </p:txBody>
        </p:sp>
      </p:grpSp>
      <p:sp>
        <p:nvSpPr>
          <p:cNvPr id="11" name="Picture Placeholder 2">
            <a:extLst>
              <a:ext uri="{FF2B5EF4-FFF2-40B4-BE49-F238E27FC236}">
                <a16:creationId xmlns:a16="http://schemas.microsoft.com/office/drawing/2014/main" id="{D01CFF7D-B6F4-4B1B-9C6A-AB93A7AA88C1}"/>
              </a:ext>
            </a:extLst>
          </p:cNvPr>
          <p:cNvSpPr>
            <a:spLocks noGrp="1"/>
          </p:cNvSpPr>
          <p:nvPr>
            <p:ph type="pic" idx="10" hasCustomPrompt="1"/>
          </p:nvPr>
        </p:nvSpPr>
        <p:spPr>
          <a:xfrm>
            <a:off x="698064" y="2144105"/>
            <a:ext cx="2930334" cy="1639986"/>
          </a:xfrm>
          <a:prstGeom prst="rect">
            <a:avLst/>
          </a:prstGeom>
          <a:solidFill>
            <a:schemeClr val="bg1">
              <a:lumMod val="95000"/>
            </a:schemeClr>
          </a:solidFill>
          <a:ln w="12700">
            <a:noFill/>
          </a:ln>
        </p:spPr>
        <p:txBody>
          <a:bodyPr anchor="ctr"/>
          <a:lstStyle>
            <a:lvl1pPr marL="0" indent="0" algn="ctr">
              <a:buNone/>
              <a:defRPr sz="135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t>
            </a:r>
            <a:endParaRPr lang="ko-KR" altLang="en-US" dirty="0"/>
          </a:p>
        </p:txBody>
      </p:sp>
    </p:spTree>
    <p:extLst>
      <p:ext uri="{BB962C8B-B14F-4D97-AF65-F5344CB8AC3E}">
        <p14:creationId xmlns:p14="http://schemas.microsoft.com/office/powerpoint/2010/main" val="354503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2C54D7FD-BDA4-445B-8877-80F2FB48F04C}"/>
              </a:ext>
            </a:extLst>
          </p:cNvPr>
          <p:cNvSpPr/>
          <p:nvPr userDrawn="1"/>
        </p:nvSpPr>
        <p:spPr>
          <a:xfrm>
            <a:off x="219577" y="234616"/>
            <a:ext cx="5627771" cy="4728410"/>
          </a:xfrm>
          <a:custGeom>
            <a:avLst/>
            <a:gdLst>
              <a:gd name="connsiteX0" fmla="*/ 0 w 8066763"/>
              <a:gd name="connsiteY0" fmla="*/ 0 h 6304547"/>
              <a:gd name="connsiteX1" fmla="*/ 8066763 w 8066763"/>
              <a:gd name="connsiteY1" fmla="*/ 0 h 6304547"/>
              <a:gd name="connsiteX2" fmla="*/ 5597407 w 8066763"/>
              <a:gd name="connsiteY2" fmla="*/ 6304547 h 6304547"/>
              <a:gd name="connsiteX3" fmla="*/ 0 w 8066763"/>
              <a:gd name="connsiteY3" fmla="*/ 6304547 h 6304547"/>
            </a:gdLst>
            <a:ahLst/>
            <a:cxnLst>
              <a:cxn ang="0">
                <a:pos x="connsiteX0" y="connsiteY0"/>
              </a:cxn>
              <a:cxn ang="0">
                <a:pos x="connsiteX1" y="connsiteY1"/>
              </a:cxn>
              <a:cxn ang="0">
                <a:pos x="connsiteX2" y="connsiteY2"/>
              </a:cxn>
              <a:cxn ang="0">
                <a:pos x="connsiteX3" y="connsiteY3"/>
              </a:cxn>
            </a:cxnLst>
            <a:rect l="l" t="t" r="r" b="b"/>
            <a:pathLst>
              <a:path w="8066763" h="6304547">
                <a:moveTo>
                  <a:pt x="0" y="0"/>
                </a:moveTo>
                <a:lnTo>
                  <a:pt x="8066763" y="0"/>
                </a:lnTo>
                <a:lnTo>
                  <a:pt x="5597407" y="6304547"/>
                </a:lnTo>
                <a:lnTo>
                  <a:pt x="0" y="6304547"/>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a:p>
        </p:txBody>
      </p:sp>
    </p:spTree>
    <p:extLst>
      <p:ext uri="{BB962C8B-B14F-4D97-AF65-F5344CB8AC3E}">
        <p14:creationId xmlns:p14="http://schemas.microsoft.com/office/powerpoint/2010/main" val="2309917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CB7E376F-0253-46E6-902C-2CA1892242CD}"/>
              </a:ext>
            </a:extLst>
          </p:cNvPr>
          <p:cNvSpPr>
            <a:spLocks noGrp="1"/>
          </p:cNvSpPr>
          <p:nvPr>
            <p:ph type="pic" sz="quarter" idx="11" hasCustomPrompt="1"/>
          </p:nvPr>
        </p:nvSpPr>
        <p:spPr>
          <a:xfrm>
            <a:off x="0" y="2"/>
            <a:ext cx="9144002" cy="2820255"/>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54779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8B8CAF3-9328-4AEF-8C03-A4E21A15B3DF}"/>
              </a:ext>
            </a:extLst>
          </p:cNvPr>
          <p:cNvSpPr>
            <a:spLocks noGrp="1"/>
          </p:cNvSpPr>
          <p:nvPr>
            <p:ph type="pic" sz="quarter" idx="14" hasCustomPrompt="1"/>
          </p:nvPr>
        </p:nvSpPr>
        <p:spPr>
          <a:xfrm>
            <a:off x="611255" y="423035"/>
            <a:ext cx="4968014" cy="4297432"/>
          </a:xfrm>
          <a:custGeom>
            <a:avLst/>
            <a:gdLst>
              <a:gd name="connsiteX0" fmla="*/ 1832943 w 6624018"/>
              <a:gd name="connsiteY0" fmla="*/ 4748834 h 5729909"/>
              <a:gd name="connsiteX1" fmla="*/ 6624018 w 6624018"/>
              <a:gd name="connsiteY1" fmla="*/ 4748834 h 5729909"/>
              <a:gd name="connsiteX2" fmla="*/ 6624018 w 6624018"/>
              <a:gd name="connsiteY2" fmla="*/ 5729909 h 5729909"/>
              <a:gd name="connsiteX3" fmla="*/ 1832943 w 6624018"/>
              <a:gd name="connsiteY3" fmla="*/ 5729909 h 5729909"/>
              <a:gd name="connsiteX4" fmla="*/ 1841224 w 6624018"/>
              <a:gd name="connsiteY4" fmla="*/ 2822714 h 5729909"/>
              <a:gd name="connsiteX5" fmla="*/ 3091438 w 6624018"/>
              <a:gd name="connsiteY5" fmla="*/ 2822714 h 5729909"/>
              <a:gd name="connsiteX6" fmla="*/ 3091438 w 6624018"/>
              <a:gd name="connsiteY6" fmla="*/ 4611758 h 5729909"/>
              <a:gd name="connsiteX7" fmla="*/ 1841224 w 6624018"/>
              <a:gd name="connsiteY7" fmla="*/ 4611758 h 5729909"/>
              <a:gd name="connsiteX8" fmla="*/ 0 w 6624018"/>
              <a:gd name="connsiteY8" fmla="*/ 2822714 h 5729909"/>
              <a:gd name="connsiteX9" fmla="*/ 1690847 w 6624018"/>
              <a:gd name="connsiteY9" fmla="*/ 2822714 h 5729909"/>
              <a:gd name="connsiteX10" fmla="*/ 1690847 w 6624018"/>
              <a:gd name="connsiteY10" fmla="*/ 4949686 h 5729909"/>
              <a:gd name="connsiteX11" fmla="*/ 0 w 6624018"/>
              <a:gd name="connsiteY11" fmla="*/ 4949686 h 5729909"/>
              <a:gd name="connsiteX12" fmla="*/ 3241814 w 6624018"/>
              <a:gd name="connsiteY12" fmla="*/ 1928192 h 5729909"/>
              <a:gd name="connsiteX13" fmla="*/ 6042992 w 6624018"/>
              <a:gd name="connsiteY13" fmla="*/ 1928192 h 5729909"/>
              <a:gd name="connsiteX14" fmla="*/ 6042992 w 6624018"/>
              <a:gd name="connsiteY14" fmla="*/ 4611758 h 5729909"/>
              <a:gd name="connsiteX15" fmla="*/ 3241814 w 6624018"/>
              <a:gd name="connsiteY15" fmla="*/ 4611758 h 5729909"/>
              <a:gd name="connsiteX16" fmla="*/ 290259 w 6624018"/>
              <a:gd name="connsiteY16" fmla="*/ 894522 h 5729909"/>
              <a:gd name="connsiteX17" fmla="*/ 3091436 w 6624018"/>
              <a:gd name="connsiteY17" fmla="*/ 894522 h 5729909"/>
              <a:gd name="connsiteX18" fmla="*/ 3091436 w 6624018"/>
              <a:gd name="connsiteY18" fmla="*/ 2683566 h 5729909"/>
              <a:gd name="connsiteX19" fmla="*/ 290259 w 6624018"/>
              <a:gd name="connsiteY19" fmla="*/ 2683566 h 5729909"/>
              <a:gd name="connsiteX20" fmla="*/ 3241813 w 6624018"/>
              <a:gd name="connsiteY20" fmla="*/ 0 h 5729909"/>
              <a:gd name="connsiteX21" fmla="*/ 4979872 w 6624018"/>
              <a:gd name="connsiteY21" fmla="*/ 0 h 5729909"/>
              <a:gd name="connsiteX22" fmla="*/ 4979872 w 6624018"/>
              <a:gd name="connsiteY22" fmla="*/ 1789044 h 5729909"/>
              <a:gd name="connsiteX23" fmla="*/ 3241813 w 6624018"/>
              <a:gd name="connsiteY23" fmla="*/ 1789044 h 57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24018" h="5729909">
                <a:moveTo>
                  <a:pt x="1832943" y="4748834"/>
                </a:moveTo>
                <a:lnTo>
                  <a:pt x="6624018" y="4748834"/>
                </a:lnTo>
                <a:lnTo>
                  <a:pt x="6624018" y="5729909"/>
                </a:lnTo>
                <a:lnTo>
                  <a:pt x="1832943" y="5729909"/>
                </a:lnTo>
                <a:close/>
                <a:moveTo>
                  <a:pt x="1841224" y="2822714"/>
                </a:moveTo>
                <a:lnTo>
                  <a:pt x="3091438" y="2822714"/>
                </a:lnTo>
                <a:lnTo>
                  <a:pt x="3091438" y="4611758"/>
                </a:lnTo>
                <a:lnTo>
                  <a:pt x="1841224" y="4611758"/>
                </a:lnTo>
                <a:close/>
                <a:moveTo>
                  <a:pt x="0" y="2822714"/>
                </a:moveTo>
                <a:lnTo>
                  <a:pt x="1690847" y="2822714"/>
                </a:lnTo>
                <a:lnTo>
                  <a:pt x="1690847" y="4949686"/>
                </a:lnTo>
                <a:lnTo>
                  <a:pt x="0" y="4949686"/>
                </a:lnTo>
                <a:close/>
                <a:moveTo>
                  <a:pt x="3241814" y="1928192"/>
                </a:moveTo>
                <a:lnTo>
                  <a:pt x="6042992" y="1928192"/>
                </a:lnTo>
                <a:lnTo>
                  <a:pt x="6042992" y="4611758"/>
                </a:lnTo>
                <a:lnTo>
                  <a:pt x="3241814" y="4611758"/>
                </a:lnTo>
                <a:close/>
                <a:moveTo>
                  <a:pt x="290259" y="894522"/>
                </a:moveTo>
                <a:lnTo>
                  <a:pt x="3091436" y="894522"/>
                </a:lnTo>
                <a:lnTo>
                  <a:pt x="3091436" y="2683566"/>
                </a:lnTo>
                <a:lnTo>
                  <a:pt x="290259" y="2683566"/>
                </a:lnTo>
                <a:close/>
                <a:moveTo>
                  <a:pt x="3241813" y="0"/>
                </a:moveTo>
                <a:lnTo>
                  <a:pt x="4979872" y="0"/>
                </a:lnTo>
                <a:lnTo>
                  <a:pt x="4979872" y="1789044"/>
                </a:lnTo>
                <a:lnTo>
                  <a:pt x="3241813" y="1789044"/>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1350">
                <a:solidFill>
                  <a:schemeClr val="tx1">
                    <a:lumMod val="75000"/>
                    <a:lumOff val="25000"/>
                  </a:schemeClr>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4225415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45DE9-E3D5-4878-87F8-0F789D212B69}"/>
              </a:ext>
            </a:extLst>
          </p:cNvPr>
          <p:cNvSpPr/>
          <p:nvPr userDrawn="1"/>
        </p:nvSpPr>
        <p:spPr>
          <a:xfrm>
            <a:off x="1" y="1926557"/>
            <a:ext cx="9143999" cy="1290387"/>
          </a:xfrm>
          <a:prstGeom prst="rect">
            <a:avLst/>
          </a:prstGeom>
          <a:gradFill flip="none" rotWithShape="1">
            <a:gsLst>
              <a:gs pos="65000">
                <a:schemeClr val="bg1">
                  <a:alpha val="75000"/>
                </a:schemeClr>
              </a:gs>
              <a:gs pos="39000">
                <a:schemeClr val="bg1">
                  <a:alpha val="75000"/>
                </a:schemeClr>
              </a:gs>
              <a:gs pos="8000">
                <a:schemeClr val="accent1">
                  <a:alpha val="0"/>
                </a:schemeClr>
              </a:gs>
              <a:gs pos="96000">
                <a:schemeClr val="accent5">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Tree>
    <p:extLst>
      <p:ext uri="{BB962C8B-B14F-4D97-AF65-F5344CB8AC3E}">
        <p14:creationId xmlns:p14="http://schemas.microsoft.com/office/powerpoint/2010/main" val="291390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38FFD-B4B7-45AA-A00A-B209EF8BBBA9}"/>
              </a:ext>
            </a:extLst>
          </p:cNvPr>
          <p:cNvSpPr>
            <a:spLocks noGrp="1"/>
          </p:cNvSpPr>
          <p:nvPr>
            <p:ph type="title"/>
          </p:nvPr>
        </p:nvSpPr>
        <p:spPr>
          <a:xfrm>
            <a:off x="629841" y="273844"/>
            <a:ext cx="7886700" cy="994172"/>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CA93E138-C7FB-46B7-B945-EDDBF174B69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FC37C-653E-480E-A8C4-63EB1CE3E24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4D7859DC-2AE1-4A7D-956A-EEEBC001832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09762C-7705-4BB0-8404-43D85CABA5D3}"/>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4BDE820-8786-4D00-BFF3-40ABC5FA042C}"/>
              </a:ext>
            </a:extLst>
          </p:cNvPr>
          <p:cNvSpPr>
            <a:spLocks noGrp="1"/>
          </p:cNvSpPr>
          <p:nvPr>
            <p:ph type="dt" sz="half" idx="10"/>
          </p:nvPr>
        </p:nvSpPr>
        <p:spPr/>
        <p:txBody>
          <a:bodyPr/>
          <a:lstStyle/>
          <a:p>
            <a:fld id="{C4C8C5D7-C1D1-4BF0-BB7E-1D8091E0D658}" type="datetimeFigureOut">
              <a:rPr lang="en-ID" smtClean="0"/>
              <a:t>22/01/2025</a:t>
            </a:fld>
            <a:endParaRPr lang="en-ID"/>
          </a:p>
        </p:txBody>
      </p:sp>
      <p:sp>
        <p:nvSpPr>
          <p:cNvPr id="8" name="Footer Placeholder 7">
            <a:extLst>
              <a:ext uri="{FF2B5EF4-FFF2-40B4-BE49-F238E27FC236}">
                <a16:creationId xmlns:a16="http://schemas.microsoft.com/office/drawing/2014/main" id="{06F4D76D-03FB-4E30-BEDC-E09497A9933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ED0B74E3-E922-4844-9BB5-DF67DBBC4014}"/>
              </a:ext>
            </a:extLst>
          </p:cNvPr>
          <p:cNvSpPr>
            <a:spLocks noGrp="1"/>
          </p:cNvSpPr>
          <p:nvPr>
            <p:ph type="sldNum" sz="quarter" idx="12"/>
          </p:nvPr>
        </p:nvSpPr>
        <p:spPr/>
        <p:txBody>
          <a:bodyPr/>
          <a:lstStyle/>
          <a:p>
            <a:fld id="{ACE2FE33-D676-4AC7-8E68-3FBD7E32F012}" type="slidenum">
              <a:rPr lang="en-ID" smtClean="0"/>
              <a:t>‹#›</a:t>
            </a:fld>
            <a:endParaRPr lang="en-ID"/>
          </a:p>
        </p:txBody>
      </p:sp>
    </p:spTree>
    <p:extLst>
      <p:ext uri="{BB962C8B-B14F-4D97-AF65-F5344CB8AC3E}">
        <p14:creationId xmlns:p14="http://schemas.microsoft.com/office/powerpoint/2010/main" val="398148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AEB6-96CE-4C12-AF65-C890500FCB3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FDB57608-BA4F-4273-A9A7-F068BD8FB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91C919D-0E8D-40D5-AA55-DA2FDF5772E5}"/>
              </a:ext>
            </a:extLst>
          </p:cNvPr>
          <p:cNvSpPr>
            <a:spLocks noGrp="1"/>
          </p:cNvSpPr>
          <p:nvPr>
            <p:ph type="dt" sz="half" idx="10"/>
          </p:nvPr>
        </p:nvSpPr>
        <p:spPr/>
        <p:txBody>
          <a:bodyPr/>
          <a:lstStyle/>
          <a:p>
            <a:fld id="{C4C8C5D7-C1D1-4BF0-BB7E-1D8091E0D658}" type="datetimeFigureOut">
              <a:rPr lang="en-ID" smtClean="0"/>
              <a:t>22/01/2025</a:t>
            </a:fld>
            <a:endParaRPr lang="en-ID"/>
          </a:p>
        </p:txBody>
      </p:sp>
      <p:sp>
        <p:nvSpPr>
          <p:cNvPr id="5" name="Footer Placeholder 4">
            <a:extLst>
              <a:ext uri="{FF2B5EF4-FFF2-40B4-BE49-F238E27FC236}">
                <a16:creationId xmlns:a16="http://schemas.microsoft.com/office/drawing/2014/main" id="{D4A82387-62FE-4070-ACDA-A8453B445B9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DC38B1D-C328-43A0-864D-A0E2D28023F3}"/>
              </a:ext>
            </a:extLst>
          </p:cNvPr>
          <p:cNvSpPr>
            <a:spLocks noGrp="1"/>
          </p:cNvSpPr>
          <p:nvPr>
            <p:ph type="sldNum" sz="quarter" idx="12"/>
          </p:nvPr>
        </p:nvSpPr>
        <p:spPr/>
        <p:txBody>
          <a:bodyPr/>
          <a:lstStyle/>
          <a:p>
            <a:fld id="{ACE2FE33-D676-4AC7-8E68-3FBD7E32F012}" type="slidenum">
              <a:rPr lang="en-ID" smtClean="0"/>
              <a:t>‹#›</a:t>
            </a:fld>
            <a:endParaRPr lang="en-ID"/>
          </a:p>
        </p:txBody>
      </p:sp>
    </p:spTree>
    <p:extLst>
      <p:ext uri="{BB962C8B-B14F-4D97-AF65-F5344CB8AC3E}">
        <p14:creationId xmlns:p14="http://schemas.microsoft.com/office/powerpoint/2010/main" val="65993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5972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545189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4" name="Group 3">
            <a:extLst>
              <a:ext uri="{FF2B5EF4-FFF2-40B4-BE49-F238E27FC236}">
                <a16:creationId xmlns:a16="http://schemas.microsoft.com/office/drawing/2014/main" id="{E3C46DD9-9A8F-411D-B597-946818B71DE8}"/>
              </a:ext>
            </a:extLst>
          </p:cNvPr>
          <p:cNvGrpSpPr/>
          <p:nvPr userDrawn="1"/>
        </p:nvGrpSpPr>
        <p:grpSpPr>
          <a:xfrm>
            <a:off x="0" y="4948390"/>
            <a:ext cx="9144000" cy="195110"/>
            <a:chOff x="4379494" y="697832"/>
            <a:chExt cx="2586787" cy="168442"/>
          </a:xfrm>
        </p:grpSpPr>
        <p:sp>
          <p:nvSpPr>
            <p:cNvPr id="6" name="Rectangle 5">
              <a:extLst>
                <a:ext uri="{FF2B5EF4-FFF2-40B4-BE49-F238E27FC236}">
                  <a16:creationId xmlns:a16="http://schemas.microsoft.com/office/drawing/2014/main" id="{E6E330ED-CBD0-49D6-96D9-8A0C1C4518A4}"/>
                </a:ext>
              </a:extLst>
            </p:cNvPr>
            <p:cNvSpPr/>
            <p:nvPr/>
          </p:nvSpPr>
          <p:spPr>
            <a:xfrm>
              <a:off x="4379494" y="697832"/>
              <a:ext cx="517358" cy="1684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7" name="Rectangle 6">
              <a:extLst>
                <a:ext uri="{FF2B5EF4-FFF2-40B4-BE49-F238E27FC236}">
                  <a16:creationId xmlns:a16="http://schemas.microsoft.com/office/drawing/2014/main" id="{7D028152-6864-487D-B9D6-395800F0CC7C}"/>
                </a:ext>
              </a:extLst>
            </p:cNvPr>
            <p:cNvSpPr/>
            <p:nvPr/>
          </p:nvSpPr>
          <p:spPr>
            <a:xfrm>
              <a:off x="4896852" y="697832"/>
              <a:ext cx="517358" cy="168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8" name="Rectangle 7">
              <a:extLst>
                <a:ext uri="{FF2B5EF4-FFF2-40B4-BE49-F238E27FC236}">
                  <a16:creationId xmlns:a16="http://schemas.microsoft.com/office/drawing/2014/main" id="{57E5C8F6-620C-4584-AE0A-5E4F2E6565C5}"/>
                </a:ext>
              </a:extLst>
            </p:cNvPr>
            <p:cNvSpPr/>
            <p:nvPr/>
          </p:nvSpPr>
          <p:spPr>
            <a:xfrm>
              <a:off x="5414209" y="697832"/>
              <a:ext cx="517358" cy="16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 name="Rectangle 8">
              <a:extLst>
                <a:ext uri="{FF2B5EF4-FFF2-40B4-BE49-F238E27FC236}">
                  <a16:creationId xmlns:a16="http://schemas.microsoft.com/office/drawing/2014/main" id="{B5925AB1-BE47-453E-8EF4-924465289B54}"/>
                </a:ext>
              </a:extLst>
            </p:cNvPr>
            <p:cNvSpPr/>
            <p:nvPr/>
          </p:nvSpPr>
          <p:spPr>
            <a:xfrm>
              <a:off x="5931566" y="697832"/>
              <a:ext cx="517358" cy="1684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10" name="Rectangle 9">
              <a:extLst>
                <a:ext uri="{FF2B5EF4-FFF2-40B4-BE49-F238E27FC236}">
                  <a16:creationId xmlns:a16="http://schemas.microsoft.com/office/drawing/2014/main" id="{68FC2FC1-F83A-44D6-9D9A-A61E40D3B973}"/>
                </a:ext>
              </a:extLst>
            </p:cNvPr>
            <p:cNvSpPr/>
            <p:nvPr/>
          </p:nvSpPr>
          <p:spPr>
            <a:xfrm>
              <a:off x="6448923" y="697832"/>
              <a:ext cx="517358" cy="1684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sp>
        <p:nvSpPr>
          <p:cNvPr id="3" name="Rectangle 2">
            <a:extLst>
              <a:ext uri="{FF2B5EF4-FFF2-40B4-BE49-F238E27FC236}">
                <a16:creationId xmlns:a16="http://schemas.microsoft.com/office/drawing/2014/main" id="{BC8EC325-CE62-415E-834A-7F70F7855117}"/>
              </a:ext>
            </a:extLst>
          </p:cNvPr>
          <p:cNvSpPr/>
          <p:nvPr userDrawn="1"/>
        </p:nvSpPr>
        <p:spPr>
          <a:xfrm flipV="1">
            <a:off x="0" y="2795036"/>
            <a:ext cx="1321594" cy="342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74506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02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535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9" r:id="rId5"/>
    <p:sldLayoutId id="2147483660"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630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1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4" indent="-171454" algn="l" defTabSz="68581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4" indent="-171454" algn="l" defTabSz="68581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71" indent="-171454" algn="l" defTabSz="68581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80"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9"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97"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06"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1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24" indent="-171454" algn="l" defTabSz="68581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7" rtl="0" eaLnBrk="1" latinLnBrk="0" hangingPunct="1">
        <a:defRPr sz="1350" kern="1200">
          <a:solidFill>
            <a:schemeClr val="tx1"/>
          </a:solidFill>
          <a:latin typeface="+mn-lt"/>
          <a:ea typeface="+mn-ea"/>
          <a:cs typeface="+mn-cs"/>
        </a:defRPr>
      </a:lvl1pPr>
      <a:lvl2pPr marL="342909" algn="l" defTabSz="685817" rtl="0" eaLnBrk="1" latinLnBrk="0" hangingPunct="1">
        <a:defRPr sz="1350" kern="1200">
          <a:solidFill>
            <a:schemeClr val="tx1"/>
          </a:solidFill>
          <a:latin typeface="+mn-lt"/>
          <a:ea typeface="+mn-ea"/>
          <a:cs typeface="+mn-cs"/>
        </a:defRPr>
      </a:lvl2pPr>
      <a:lvl3pPr marL="685817" algn="l" defTabSz="685817" rtl="0" eaLnBrk="1" latinLnBrk="0" hangingPunct="1">
        <a:defRPr sz="1350" kern="1200">
          <a:solidFill>
            <a:schemeClr val="tx1"/>
          </a:solidFill>
          <a:latin typeface="+mn-lt"/>
          <a:ea typeface="+mn-ea"/>
          <a:cs typeface="+mn-cs"/>
        </a:defRPr>
      </a:lvl3pPr>
      <a:lvl4pPr marL="1028726" algn="l" defTabSz="685817" rtl="0" eaLnBrk="1" latinLnBrk="0" hangingPunct="1">
        <a:defRPr sz="1350" kern="1200">
          <a:solidFill>
            <a:schemeClr val="tx1"/>
          </a:solidFill>
          <a:latin typeface="+mn-lt"/>
          <a:ea typeface="+mn-ea"/>
          <a:cs typeface="+mn-cs"/>
        </a:defRPr>
      </a:lvl4pPr>
      <a:lvl5pPr marL="1371634" algn="l" defTabSz="685817" rtl="0" eaLnBrk="1" latinLnBrk="0" hangingPunct="1">
        <a:defRPr sz="1350" kern="1200">
          <a:solidFill>
            <a:schemeClr val="tx1"/>
          </a:solidFill>
          <a:latin typeface="+mn-lt"/>
          <a:ea typeface="+mn-ea"/>
          <a:cs typeface="+mn-cs"/>
        </a:defRPr>
      </a:lvl5pPr>
      <a:lvl6pPr marL="1714544" algn="l" defTabSz="685817" rtl="0" eaLnBrk="1" latinLnBrk="0" hangingPunct="1">
        <a:defRPr sz="1350" kern="1200">
          <a:solidFill>
            <a:schemeClr val="tx1"/>
          </a:solidFill>
          <a:latin typeface="+mn-lt"/>
          <a:ea typeface="+mn-ea"/>
          <a:cs typeface="+mn-cs"/>
        </a:defRPr>
      </a:lvl6pPr>
      <a:lvl7pPr marL="2057451" algn="l" defTabSz="685817" rtl="0" eaLnBrk="1" latinLnBrk="0" hangingPunct="1">
        <a:defRPr sz="1350" kern="1200">
          <a:solidFill>
            <a:schemeClr val="tx1"/>
          </a:solidFill>
          <a:latin typeface="+mn-lt"/>
          <a:ea typeface="+mn-ea"/>
          <a:cs typeface="+mn-cs"/>
        </a:defRPr>
      </a:lvl7pPr>
      <a:lvl8pPr marL="2400360" algn="l" defTabSz="685817" rtl="0" eaLnBrk="1" latinLnBrk="0" hangingPunct="1">
        <a:defRPr sz="1350" kern="1200">
          <a:solidFill>
            <a:schemeClr val="tx1"/>
          </a:solidFill>
          <a:latin typeface="+mn-lt"/>
          <a:ea typeface="+mn-ea"/>
          <a:cs typeface="+mn-cs"/>
        </a:defRPr>
      </a:lvl8pPr>
      <a:lvl9pPr marL="2743269" algn="l" defTabSz="68581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QL" TargetMode="External"/><Relationship Id="rId3" Type="http://schemas.openxmlformats.org/officeDocument/2006/relationships/hyperlink" Target="https://en.wikipedia.org/wiki/Database" TargetMode="External"/><Relationship Id="rId7" Type="http://schemas.openxmlformats.org/officeDocument/2006/relationships/hyperlink" Target="https://en.wikipedia.org/wiki/Relational_database_management_syste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wikipedia.org/wiki/Relational_database#cite_note-codd-1" TargetMode="External"/><Relationship Id="rId11" Type="http://schemas.openxmlformats.org/officeDocument/2006/relationships/image" Target="../media/image7.png"/><Relationship Id="rId5" Type="http://schemas.openxmlformats.org/officeDocument/2006/relationships/hyperlink" Target="https://en.wikipedia.org/wiki/E._F._Codd" TargetMode="External"/><Relationship Id="rId10" Type="http://schemas.openxmlformats.org/officeDocument/2006/relationships/image" Target="../media/image6.png"/><Relationship Id="rId4" Type="http://schemas.openxmlformats.org/officeDocument/2006/relationships/hyperlink" Target="https://en.wikipedia.org/wiki/Relational_model" TargetMode="External"/><Relationship Id="rId9" Type="http://schemas.openxmlformats.org/officeDocument/2006/relationships/hyperlink" Target="https://en.wikipedia.org/wiki/Relational_database#cite_note-2"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image" Target="../media/image56.tmp"/><Relationship Id="rId1" Type="http://schemas.openxmlformats.org/officeDocument/2006/relationships/slideLayout" Target="../slideLayouts/slideLayout6.xml"/><Relationship Id="rId4" Type="http://schemas.openxmlformats.org/officeDocument/2006/relationships/image" Target="../media/image58.tmp"/></Relationships>
</file>

<file path=ppt/slides/_rels/slide54.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63.tmp"/><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62.tmp"/><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65.tmp"/><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64.tmp"/></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67.pn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69.png"/><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71.pn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image" Target="../media/image74.tmp"/><Relationship Id="rId1" Type="http://schemas.openxmlformats.org/officeDocument/2006/relationships/slideLayout" Target="../slideLayouts/slideLayout6.xml"/><Relationship Id="rId4" Type="http://schemas.openxmlformats.org/officeDocument/2006/relationships/image" Target="../media/image76.tmp"/></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en.wikipedia.org/wiki/Relational_database" TargetMode="External"/><Relationship Id="rId2" Type="http://schemas.openxmlformats.org/officeDocument/2006/relationships/hyperlink" Target="https://www.w3schools.com/sql/" TargetMode="External"/><Relationship Id="rId1" Type="http://schemas.openxmlformats.org/officeDocument/2006/relationships/slideLayout" Target="../slideLayouts/slideLayout3.xml"/><Relationship Id="rId4" Type="http://schemas.openxmlformats.org/officeDocument/2006/relationships/hyperlink" Target="https://www.sqltutorial.org/sql-sample-databas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122427" y="668001"/>
            <a:ext cx="3841143" cy="3893303"/>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861107" y="1903442"/>
            <a:ext cx="6010187" cy="141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3600"/>
              <a:t>Introduction to SQL</a:t>
            </a:r>
            <a:endParaRPr sz="3600" dirty="0"/>
          </a:p>
        </p:txBody>
      </p:sp>
      <p:sp>
        <p:nvSpPr>
          <p:cNvPr id="341" name="Google Shape;338;p12">
            <a:extLst>
              <a:ext uri="{FF2B5EF4-FFF2-40B4-BE49-F238E27FC236}">
                <a16:creationId xmlns:a16="http://schemas.microsoft.com/office/drawing/2014/main" id="{1D198190-5345-4D57-807C-A1C8539AAC08}"/>
              </a:ext>
            </a:extLst>
          </p:cNvPr>
          <p:cNvSpPr txBox="1">
            <a:spLocks/>
          </p:cNvSpPr>
          <p:nvPr/>
        </p:nvSpPr>
        <p:spPr>
          <a:xfrm>
            <a:off x="891662" y="2011542"/>
            <a:ext cx="6010187" cy="3090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2000" dirty="0">
                <a:solidFill>
                  <a:schemeClr val="tx1"/>
                </a:solidFill>
              </a:rPr>
              <a:t>PENGANTAR TIK PERTEMUAN 8-9</a:t>
            </a:r>
          </a:p>
        </p:txBody>
      </p:sp>
      <p:sp>
        <p:nvSpPr>
          <p:cNvPr id="342" name="Google Shape;338;p12">
            <a:extLst>
              <a:ext uri="{FF2B5EF4-FFF2-40B4-BE49-F238E27FC236}">
                <a16:creationId xmlns:a16="http://schemas.microsoft.com/office/drawing/2014/main" id="{CE755861-5599-4622-824F-9728E3E8608A}"/>
              </a:ext>
            </a:extLst>
          </p:cNvPr>
          <p:cNvSpPr txBox="1">
            <a:spLocks/>
          </p:cNvSpPr>
          <p:nvPr/>
        </p:nvSpPr>
        <p:spPr>
          <a:xfrm>
            <a:off x="875859" y="2827835"/>
            <a:ext cx="4325864" cy="3090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2000" b="1" i="1" dirty="0">
                <a:solidFill>
                  <a:schemeClr val="accent4">
                    <a:lumMod val="50000"/>
                  </a:schemeClr>
                </a:solidFill>
              </a:rPr>
              <a:t>(</a:t>
            </a:r>
            <a:r>
              <a:rPr lang="id-ID" sz="2000" b="1" i="1" dirty="0">
                <a:solidFill>
                  <a:schemeClr val="accent4">
                    <a:lumMod val="50000"/>
                  </a:schemeClr>
                </a:solidFill>
              </a:rPr>
              <a:t>Structured Query Language</a:t>
            </a:r>
            <a:r>
              <a:rPr lang="en-US" sz="2000" b="1" i="1" dirty="0">
                <a:solidFill>
                  <a:schemeClr val="accent4">
                    <a:lumMod val="50000"/>
                  </a:schemeClr>
                </a:solidFill>
              </a:rPr>
              <a:t>)</a:t>
            </a:r>
            <a:endParaRPr lang="en-US" sz="2000" dirty="0">
              <a:solidFill>
                <a:schemeClr val="accent4">
                  <a:lumMod val="50000"/>
                </a:schemeClr>
              </a:solidFill>
            </a:endParaRPr>
          </a:p>
        </p:txBody>
      </p:sp>
      <p:sp>
        <p:nvSpPr>
          <p:cNvPr id="343" name="Google Shape;338;p12">
            <a:extLst>
              <a:ext uri="{FF2B5EF4-FFF2-40B4-BE49-F238E27FC236}">
                <a16:creationId xmlns:a16="http://schemas.microsoft.com/office/drawing/2014/main" id="{E133D788-2CCB-4A84-9489-AAB619A25EE1}"/>
              </a:ext>
            </a:extLst>
          </p:cNvPr>
          <p:cNvSpPr txBox="1">
            <a:spLocks/>
          </p:cNvSpPr>
          <p:nvPr/>
        </p:nvSpPr>
        <p:spPr>
          <a:xfrm>
            <a:off x="5809327" y="4756024"/>
            <a:ext cx="3167455" cy="30903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9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gn="r"/>
            <a:r>
              <a:rPr lang="en-US" sz="1400" dirty="0">
                <a:solidFill>
                  <a:schemeClr val="tx1"/>
                </a:solidFill>
              </a:rPr>
              <a:t>@rezarzky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32"/>
          <p:cNvSpPr txBox="1">
            <a:spLocks noGrp="1"/>
          </p:cNvSpPr>
          <p:nvPr>
            <p:ph type="title"/>
          </p:nvPr>
        </p:nvSpPr>
        <p:spPr>
          <a:xfrm>
            <a:off x="457200" y="496544"/>
            <a:ext cx="5640900" cy="613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SzPts val="4800"/>
              <a:buNone/>
            </a:pPr>
            <a:r>
              <a:rPr lang="en-US" sz="3200"/>
              <a:t>Tipe Data</a:t>
            </a:r>
            <a:endParaRPr sz="3200"/>
          </a:p>
        </p:txBody>
      </p:sp>
      <p:sp>
        <p:nvSpPr>
          <p:cNvPr id="1011" name="Google Shape;1011;p32"/>
          <p:cNvSpPr txBox="1"/>
          <p:nvPr/>
        </p:nvSpPr>
        <p:spPr>
          <a:xfrm>
            <a:off x="0" y="1356432"/>
            <a:ext cx="4367893" cy="3467029"/>
          </a:xfrm>
          <a:prstGeom prst="rect">
            <a:avLst/>
          </a:prstGeom>
          <a:noFill/>
          <a:ln>
            <a:noFill/>
          </a:ln>
        </p:spPr>
        <p:txBody>
          <a:bodyPr spcFirstLastPara="1" wrap="square" lIns="0" tIns="0" rIns="0" bIns="0" anchor="t" anchorCtr="0">
            <a:noAutofit/>
          </a:bodyPr>
          <a:lstStyle/>
          <a:p>
            <a:pPr marL="914400" marR="0" lvl="1" indent="-342900" algn="l" rtl="0">
              <a:lnSpc>
                <a:spcPct val="110000"/>
              </a:lnSpc>
              <a:spcBef>
                <a:spcPts val="600"/>
              </a:spcBef>
              <a:spcAft>
                <a:spcPts val="0"/>
              </a:spcAft>
              <a:buClr>
                <a:schemeClr val="accent1"/>
              </a:buClr>
              <a:buSzPts val="1800"/>
              <a:buFont typeface="Barlow Light"/>
              <a:buChar char="▹"/>
            </a:pPr>
            <a:r>
              <a:rPr lang="en-US" sz="2000" b="0" i="0" u="none" strike="noStrike" cap="none">
                <a:solidFill>
                  <a:schemeClr val="dk1"/>
                </a:solidFill>
                <a:latin typeface="Barlow Light"/>
                <a:ea typeface="Barlow Light"/>
                <a:cs typeface="Barlow Light"/>
                <a:sym typeface="Barlow Light"/>
              </a:rPr>
              <a:t>String</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char(n)</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varchar(n)</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nvarchar(max)</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blob</a:t>
            </a:r>
            <a:endParaRPr/>
          </a:p>
          <a:p>
            <a:pPr marL="914400" marR="0" lvl="1" indent="-342900" algn="l" rtl="0">
              <a:lnSpc>
                <a:spcPct val="110000"/>
              </a:lnSpc>
              <a:spcBef>
                <a:spcPts val="600"/>
              </a:spcBef>
              <a:spcAft>
                <a:spcPts val="0"/>
              </a:spcAft>
              <a:buClr>
                <a:schemeClr val="accent1"/>
              </a:buClr>
              <a:buSzPts val="1800"/>
              <a:buFont typeface="Barlow Light"/>
              <a:buChar char="▹"/>
            </a:pPr>
            <a:r>
              <a:rPr lang="en-US" sz="2000" b="0" i="0" u="none" strike="noStrike" cap="none">
                <a:solidFill>
                  <a:schemeClr val="dk1"/>
                </a:solidFill>
                <a:latin typeface="Barlow Light"/>
                <a:ea typeface="Barlow Light"/>
                <a:cs typeface="Barlow Light"/>
                <a:sym typeface="Barlow Light"/>
              </a:rPr>
              <a:t>Numeric</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800" b="0" i="0" u="none" strike="noStrike" cap="none">
                <a:solidFill>
                  <a:schemeClr val="dk1"/>
                </a:solidFill>
                <a:latin typeface="Barlow Light"/>
                <a:ea typeface="Barlow Light"/>
                <a:cs typeface="Barlow Light"/>
                <a:sym typeface="Barlow Light"/>
              </a:rPr>
              <a:t>boolean</a:t>
            </a:r>
            <a:endParaRPr sz="1800" b="0" i="0" u="none" strike="noStrike" cap="none">
              <a:solidFill>
                <a:schemeClr val="dk1"/>
              </a:solidFill>
              <a:latin typeface="Barlow Light"/>
              <a:ea typeface="Barlow Light"/>
              <a:cs typeface="Barlow Light"/>
              <a:sym typeface="Barlow Light"/>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800" b="0" i="0" u="none" strike="noStrike" cap="none">
                <a:solidFill>
                  <a:schemeClr val="dk1"/>
                </a:solidFill>
                <a:latin typeface="Barlow Light"/>
                <a:ea typeface="Barlow Light"/>
                <a:cs typeface="Barlow Light"/>
                <a:sym typeface="Barlow Light"/>
              </a:rPr>
              <a:t>Int, bigint</a:t>
            </a:r>
            <a:endParaRPr sz="1800" b="0" i="0" u="none" strike="noStrike" cap="none">
              <a:solidFill>
                <a:schemeClr val="dk1"/>
              </a:solidFill>
              <a:latin typeface="Barlow Light"/>
              <a:ea typeface="Barlow Light"/>
              <a:cs typeface="Barlow Light"/>
              <a:sym typeface="Barlow Light"/>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800" b="0" i="0" u="none" strike="noStrike" cap="none">
                <a:solidFill>
                  <a:schemeClr val="dk1"/>
                </a:solidFill>
                <a:latin typeface="Barlow Light"/>
                <a:ea typeface="Barlow Light"/>
                <a:cs typeface="Barlow Light"/>
                <a:sym typeface="Barlow Light"/>
              </a:rPr>
              <a:t>bit</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800" b="0" i="0" u="none" strike="noStrike" cap="none">
                <a:solidFill>
                  <a:schemeClr val="dk1"/>
                </a:solidFill>
                <a:latin typeface="Barlow Light"/>
                <a:ea typeface="Barlow Light"/>
                <a:cs typeface="Barlow Light"/>
                <a:sym typeface="Barlow Light"/>
              </a:rPr>
              <a:t>float(n)</a:t>
            </a:r>
            <a:endParaRPr/>
          </a:p>
          <a:p>
            <a:pPr marL="571500" marR="0" lvl="1" indent="0" algn="l" rtl="0">
              <a:lnSpc>
                <a:spcPct val="110000"/>
              </a:lnSpc>
              <a:spcBef>
                <a:spcPts val="600"/>
              </a:spcBef>
              <a:spcAft>
                <a:spcPts val="0"/>
              </a:spcAft>
              <a:buClr>
                <a:schemeClr val="accent1"/>
              </a:buClr>
              <a:buSzPts val="1800"/>
              <a:buFont typeface="Barlow Light"/>
              <a:buNone/>
            </a:pPr>
            <a:endParaRPr sz="2000" b="0" i="0" u="none" strike="noStrike" cap="none">
              <a:solidFill>
                <a:schemeClr val="dk1"/>
              </a:solidFill>
              <a:latin typeface="Barlow Light"/>
              <a:ea typeface="Barlow Light"/>
              <a:cs typeface="Barlow Light"/>
              <a:sym typeface="Barlow Light"/>
            </a:endParaRPr>
          </a:p>
        </p:txBody>
      </p:sp>
      <p:sp>
        <p:nvSpPr>
          <p:cNvPr id="1012" name="Google Shape;1012;p32"/>
          <p:cNvSpPr txBox="1"/>
          <p:nvPr/>
        </p:nvSpPr>
        <p:spPr>
          <a:xfrm>
            <a:off x="383722" y="837258"/>
            <a:ext cx="457608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https://www.w3schools.com/sql/sql_datatypes.asp</a:t>
            </a:r>
            <a:endParaRPr/>
          </a:p>
        </p:txBody>
      </p:sp>
      <p:sp>
        <p:nvSpPr>
          <p:cNvPr id="1013" name="Google Shape;1013;p32"/>
          <p:cNvSpPr txBox="1"/>
          <p:nvPr/>
        </p:nvSpPr>
        <p:spPr>
          <a:xfrm>
            <a:off x="3842657" y="1321541"/>
            <a:ext cx="4367893" cy="3467029"/>
          </a:xfrm>
          <a:prstGeom prst="rect">
            <a:avLst/>
          </a:prstGeom>
          <a:noFill/>
          <a:ln>
            <a:noFill/>
          </a:ln>
        </p:spPr>
        <p:txBody>
          <a:bodyPr spcFirstLastPara="1" wrap="square" lIns="0" tIns="0" rIns="0" bIns="0" anchor="t" anchorCtr="0">
            <a:noAutofit/>
          </a:bodyPr>
          <a:lstStyle/>
          <a:p>
            <a:pPr marL="914400" marR="0" lvl="1" indent="-342900" algn="l" rtl="0">
              <a:lnSpc>
                <a:spcPct val="110000"/>
              </a:lnSpc>
              <a:spcBef>
                <a:spcPts val="600"/>
              </a:spcBef>
              <a:spcAft>
                <a:spcPts val="0"/>
              </a:spcAft>
              <a:buClr>
                <a:schemeClr val="accent1"/>
              </a:buClr>
              <a:buSzPts val="1800"/>
              <a:buFont typeface="Barlow Light"/>
              <a:buChar char="▹"/>
            </a:pPr>
            <a:r>
              <a:rPr lang="en-US" sz="2000" b="0" i="0" u="none" strike="noStrike" cap="none">
                <a:solidFill>
                  <a:schemeClr val="dk1"/>
                </a:solidFill>
                <a:latin typeface="Barlow Light"/>
                <a:ea typeface="Barlow Light"/>
                <a:cs typeface="Barlow Light"/>
                <a:sym typeface="Barlow Light"/>
              </a:rPr>
              <a:t>Date and Time Data Types</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Datetime</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Timestamp</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Date</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600" b="0" i="0" u="none" strike="noStrike" cap="none">
                <a:solidFill>
                  <a:schemeClr val="dk1"/>
                </a:solidFill>
                <a:latin typeface="Barlow Light"/>
                <a:ea typeface="Barlow Light"/>
                <a:cs typeface="Barlow Light"/>
                <a:sym typeface="Barlow Light"/>
              </a:rPr>
              <a:t>time</a:t>
            </a:r>
            <a:endParaRPr/>
          </a:p>
          <a:p>
            <a:pPr marL="1028700" marR="0" lvl="2" indent="0" algn="l" rtl="0">
              <a:lnSpc>
                <a:spcPct val="110000"/>
              </a:lnSpc>
              <a:spcBef>
                <a:spcPts val="0"/>
              </a:spcBef>
              <a:spcAft>
                <a:spcPts val="0"/>
              </a:spcAft>
              <a:buClr>
                <a:schemeClr val="accent1"/>
              </a:buClr>
              <a:buSzPts val="1800"/>
              <a:buFont typeface="Barlow Light"/>
              <a:buNone/>
            </a:pPr>
            <a:endParaRPr sz="1600" b="0" i="0" u="none" strike="noStrike" cap="none">
              <a:solidFill>
                <a:schemeClr val="dk1"/>
              </a:solidFill>
              <a:latin typeface="Barlow Light"/>
              <a:ea typeface="Barlow Light"/>
              <a:cs typeface="Barlow Light"/>
              <a:sym typeface="Barlow Light"/>
            </a:endParaRPr>
          </a:p>
          <a:p>
            <a:pPr marL="914400" marR="0" lvl="1" indent="-342900" algn="l" rtl="0">
              <a:lnSpc>
                <a:spcPct val="110000"/>
              </a:lnSpc>
              <a:spcBef>
                <a:spcPts val="600"/>
              </a:spcBef>
              <a:spcAft>
                <a:spcPts val="0"/>
              </a:spcAft>
              <a:buClr>
                <a:schemeClr val="accent1"/>
              </a:buClr>
              <a:buSzPts val="1800"/>
              <a:buFont typeface="Barlow Light"/>
              <a:buChar char="▹"/>
            </a:pPr>
            <a:r>
              <a:rPr lang="en-US" sz="2000" b="0" i="0" u="none" strike="noStrike" cap="none">
                <a:solidFill>
                  <a:schemeClr val="dk1"/>
                </a:solidFill>
                <a:latin typeface="Barlow Light"/>
                <a:ea typeface="Barlow Light"/>
                <a:cs typeface="Barlow Light"/>
                <a:sym typeface="Barlow Light"/>
              </a:rPr>
              <a:t>Other Data Types</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800" b="0" i="0" u="none" strike="noStrike" cap="none">
                <a:solidFill>
                  <a:schemeClr val="dk1"/>
                </a:solidFill>
                <a:latin typeface="Barlow Light"/>
                <a:ea typeface="Barlow Light"/>
                <a:cs typeface="Barlow Light"/>
                <a:sym typeface="Barlow Light"/>
              </a:rPr>
              <a:t>sql_variant</a:t>
            </a:r>
            <a:endParaRPr sz="1800" b="0" i="0" u="none" strike="noStrike" cap="none">
              <a:solidFill>
                <a:schemeClr val="dk1"/>
              </a:solidFill>
              <a:latin typeface="Barlow Light"/>
              <a:ea typeface="Barlow Light"/>
              <a:cs typeface="Barlow Light"/>
              <a:sym typeface="Barlow Light"/>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800" b="0" i="0" u="none" strike="noStrike" cap="none">
                <a:solidFill>
                  <a:schemeClr val="dk1"/>
                </a:solidFill>
                <a:latin typeface="Barlow Light"/>
                <a:ea typeface="Barlow Light"/>
                <a:cs typeface="Barlow Light"/>
                <a:sym typeface="Barlow Light"/>
              </a:rPr>
              <a:t>xml</a:t>
            </a:r>
            <a:endParaRPr/>
          </a:p>
          <a:p>
            <a:pPr marL="1371600" marR="0" lvl="2" indent="-342900" algn="l" rtl="0">
              <a:lnSpc>
                <a:spcPct val="110000"/>
              </a:lnSpc>
              <a:spcBef>
                <a:spcPts val="0"/>
              </a:spcBef>
              <a:spcAft>
                <a:spcPts val="0"/>
              </a:spcAft>
              <a:buClr>
                <a:schemeClr val="accent1"/>
              </a:buClr>
              <a:buSzPts val="1800"/>
              <a:buFont typeface="Barlow Light"/>
              <a:buChar char="▹"/>
            </a:pPr>
            <a:r>
              <a:rPr lang="en-US" sz="1800" b="0" i="0" u="none" strike="noStrike" cap="none">
                <a:solidFill>
                  <a:schemeClr val="dk1"/>
                </a:solidFill>
                <a:latin typeface="Barlow Light"/>
                <a:ea typeface="Barlow Light"/>
                <a:cs typeface="Barlow Light"/>
                <a:sym typeface="Barlow Light"/>
              </a:rPr>
              <a:t>uniqueidentifier</a:t>
            </a:r>
            <a:endParaRPr sz="1800" b="0" i="0" u="none" strike="noStrike" cap="none">
              <a:solidFill>
                <a:schemeClr val="dk1"/>
              </a:solidFill>
              <a:latin typeface="Barlow Light"/>
              <a:ea typeface="Barlow Light"/>
              <a:cs typeface="Barlow Light"/>
              <a:sym typeface="Barlow Light"/>
            </a:endParaRPr>
          </a:p>
          <a:p>
            <a:pPr marL="571500" marR="0" lvl="1" indent="0" algn="l" rtl="0">
              <a:lnSpc>
                <a:spcPct val="110000"/>
              </a:lnSpc>
              <a:spcBef>
                <a:spcPts val="600"/>
              </a:spcBef>
              <a:spcAft>
                <a:spcPts val="0"/>
              </a:spcAft>
              <a:buClr>
                <a:schemeClr val="accent1"/>
              </a:buClr>
              <a:buSzPts val="1800"/>
              <a:buFont typeface="Barlow Light"/>
              <a:buNone/>
            </a:pPr>
            <a:endParaRPr sz="2000" b="0" i="0" u="none" strike="noStrike" cap="none">
              <a:solidFill>
                <a:schemeClr val="dk1"/>
              </a:solidFill>
              <a:latin typeface="Barlow Light"/>
              <a:ea typeface="Barlow Light"/>
              <a:cs typeface="Barlow Light"/>
              <a:sym typeface="Barlow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5"/>
          <p:cNvSpPr txBox="1">
            <a:spLocks noGrp="1"/>
          </p:cNvSpPr>
          <p:nvPr>
            <p:ph type="ctrTitle"/>
          </p:nvPr>
        </p:nvSpPr>
        <p:spPr>
          <a:xfrm>
            <a:off x="845467" y="1516582"/>
            <a:ext cx="4676700" cy="11598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800"/>
              <a:buNone/>
            </a:pPr>
            <a:r>
              <a:rPr lang="en-US" dirty="0"/>
              <a:t>SQL Statement</a:t>
            </a:r>
            <a:endParaRPr dirty="0"/>
          </a:p>
        </p:txBody>
      </p:sp>
      <p:sp>
        <p:nvSpPr>
          <p:cNvPr id="1033" name="Google Shape;1033;p35"/>
          <p:cNvSpPr txBox="1">
            <a:spLocks noGrp="1"/>
          </p:cNvSpPr>
          <p:nvPr>
            <p:ph type="subTitle" idx="1"/>
          </p:nvPr>
        </p:nvSpPr>
        <p:spPr>
          <a:xfrm>
            <a:off x="860947" y="2605205"/>
            <a:ext cx="4676700" cy="383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800"/>
              <a:buNone/>
            </a:pPr>
            <a:r>
              <a:rPr lang="en-US" dirty="0"/>
              <a:t>Introduction</a:t>
            </a:r>
            <a:endParaRPr sz="1400" b="1" dirty="0">
              <a:solidFill>
                <a:schemeClr val="accent4">
                  <a:lumMod val="50000"/>
                </a:schemeClr>
              </a:solidFill>
            </a:endParaRPr>
          </a:p>
        </p:txBody>
      </p:sp>
      <p:grpSp>
        <p:nvGrpSpPr>
          <p:cNvPr id="1034" name="Google Shape;1034;p35"/>
          <p:cNvGrpSpPr/>
          <p:nvPr/>
        </p:nvGrpSpPr>
        <p:grpSpPr>
          <a:xfrm>
            <a:off x="5435079" y="912423"/>
            <a:ext cx="3239723" cy="3318665"/>
            <a:chOff x="2270525" y="117216"/>
            <a:chExt cx="4650765" cy="4762722"/>
          </a:xfrm>
        </p:grpSpPr>
        <p:sp>
          <p:nvSpPr>
            <p:cNvPr id="1035" name="Google Shape;1035;p3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3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7" name="Google Shape;1037;p3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8" name="Google Shape;1038;p3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9" name="Google Shape;1039;p3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3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3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3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3" name="Google Shape;1043;p3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4" name="Google Shape;1044;p3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5" name="Google Shape;1045;p3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6" name="Google Shape;1046;p3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7" name="Google Shape;1047;p3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8" name="Google Shape;1048;p3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3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0" name="Google Shape;1050;p3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1" name="Google Shape;1051;p3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2" name="Google Shape;1052;p3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3" name="Google Shape;1053;p3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3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5" name="Google Shape;1055;p3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56" name="Google Shape;1056;p35"/>
            <p:cNvGrpSpPr/>
            <p:nvPr/>
          </p:nvGrpSpPr>
          <p:grpSpPr>
            <a:xfrm>
              <a:off x="4031993" y="117216"/>
              <a:ext cx="2889297" cy="3901793"/>
              <a:chOff x="5533368" y="1047716"/>
              <a:chExt cx="2889297" cy="3901793"/>
            </a:xfrm>
          </p:grpSpPr>
          <p:sp>
            <p:nvSpPr>
              <p:cNvPr id="1057" name="Google Shape;1057;p3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8" name="Google Shape;1058;p3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9" name="Google Shape;1059;p3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3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1" name="Google Shape;1061;p3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3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3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3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3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3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3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3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3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0" name="Google Shape;1070;p3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1" name="Google Shape;1071;p3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3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3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4" name="Google Shape;1074;p3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5" name="Google Shape;1075;p3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6" name="Google Shape;1076;p3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7" name="Google Shape;1077;p3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3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9" name="Google Shape;1079;p3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3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3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2" name="Google Shape;1082;p3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3" name="Google Shape;1083;p3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4" name="Google Shape;1084;p3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5" name="Google Shape;1085;p3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6" name="Google Shape;1086;p3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3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8" name="Google Shape;1088;p3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9" name="Google Shape;1089;p3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p3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3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2" name="Google Shape;1092;p3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3" name="Google Shape;1093;p3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4" name="Google Shape;1094;p3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5" name="Google Shape;1095;p3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3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97" name="Google Shape;1097;p3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3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3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3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3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3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3" name="Google Shape;1103;p3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4" name="Google Shape;1104;p3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5" name="Google Shape;1105;p3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3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3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3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3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0" name="Google Shape;1110;p3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1" name="Google Shape;1111;p3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2" name="Google Shape;1112;p3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3" name="Google Shape;1113;p3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4" name="Google Shape;1114;p3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5" name="Google Shape;1115;p3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3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7" name="Google Shape;1117;p3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8" name="Google Shape;1118;p3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3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0" name="Google Shape;1120;p3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1" name="Google Shape;1121;p3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2" name="Google Shape;1122;p3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3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4" name="Google Shape;1124;p3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5" name="Google Shape;1125;p3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26" name="Google Shape;1126;p35"/>
            <p:cNvGrpSpPr/>
            <p:nvPr/>
          </p:nvGrpSpPr>
          <p:grpSpPr>
            <a:xfrm flipH="1">
              <a:off x="2865273" y="3434801"/>
              <a:ext cx="598186" cy="1340314"/>
              <a:chOff x="4210728" y="4525714"/>
              <a:chExt cx="546438" cy="1224366"/>
            </a:xfrm>
          </p:grpSpPr>
          <p:sp>
            <p:nvSpPr>
              <p:cNvPr id="1127" name="Google Shape;1127;p3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8" name="Google Shape;1128;p3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9" name="Google Shape;1129;p3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0" name="Google Shape;1130;p3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1" name="Google Shape;1131;p3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2" name="Google Shape;1132;p3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3" name="Google Shape;1133;p3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4" name="Google Shape;1134;p3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5" name="Google Shape;1135;p3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6" name="Google Shape;1136;p3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7" name="Google Shape;1137;p3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8" name="Google Shape;1138;p3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9" name="Google Shape;1139;p3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511818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5600"/>
            <a:ext cx="8191825" cy="1082700"/>
          </a:xfrm>
        </p:spPr>
        <p:txBody>
          <a:bodyPr/>
          <a:lstStyle/>
          <a:p>
            <a:r>
              <a:rPr lang="en-US"/>
              <a:t>SQL statement</a:t>
            </a:r>
            <a:endParaRPr lang="en-ID"/>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a:p>
        </p:txBody>
      </p:sp>
      <p:pic>
        <p:nvPicPr>
          <p:cNvPr id="5" name="Picture 4">
            <a:extLst>
              <a:ext uri="{FF2B5EF4-FFF2-40B4-BE49-F238E27FC236}">
                <a16:creationId xmlns:a16="http://schemas.microsoft.com/office/drawing/2014/main" id="{547324EC-1030-0D14-FD8A-7C43DBB24DAC}"/>
              </a:ext>
            </a:extLst>
          </p:cNvPr>
          <p:cNvPicPr>
            <a:picLocks noChangeAspect="1"/>
          </p:cNvPicPr>
          <p:nvPr/>
        </p:nvPicPr>
        <p:blipFill>
          <a:blip r:embed="rId3"/>
          <a:stretch>
            <a:fillRect/>
          </a:stretch>
        </p:blipFill>
        <p:spPr>
          <a:xfrm>
            <a:off x="2153585" y="1220356"/>
            <a:ext cx="4836829" cy="3681184"/>
          </a:xfrm>
          <a:prstGeom prst="rect">
            <a:avLst/>
          </a:prstGeom>
        </p:spPr>
      </p:pic>
    </p:spTree>
    <p:extLst>
      <p:ext uri="{BB962C8B-B14F-4D97-AF65-F5344CB8AC3E}">
        <p14:creationId xmlns:p14="http://schemas.microsoft.com/office/powerpoint/2010/main" val="3562066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a:extLst>
              <a:ext uri="{FF2B5EF4-FFF2-40B4-BE49-F238E27FC236}">
                <a16:creationId xmlns:a16="http://schemas.microsoft.com/office/drawing/2014/main" id="{6F61C679-87CE-4A93-A96B-1A9D9A08E518}"/>
              </a:ext>
            </a:extLst>
          </p:cNvPr>
          <p:cNvSpPr>
            <a:spLocks noGrp="1" noChangeArrowheads="1"/>
          </p:cNvSpPr>
          <p:nvPr>
            <p:ph type="title"/>
          </p:nvPr>
        </p:nvSpPr>
        <p:spPr>
          <a:xfrm>
            <a:off x="457200" y="379458"/>
            <a:ext cx="5640900" cy="1082700"/>
          </a:xfrm>
        </p:spPr>
        <p:txBody>
          <a:bodyPr/>
          <a:lstStyle/>
          <a:p>
            <a:r>
              <a:rPr lang="en-US" altLang="en-US" b="1" dirty="0">
                <a:solidFill>
                  <a:schemeClr val="accent4">
                    <a:lumMod val="50000"/>
                  </a:schemeClr>
                </a:solidFill>
              </a:rPr>
              <a:t>SQL Statements</a:t>
            </a:r>
          </a:p>
        </p:txBody>
      </p:sp>
      <p:sp>
        <p:nvSpPr>
          <p:cNvPr id="318469" name="Rectangle 5">
            <a:extLst>
              <a:ext uri="{FF2B5EF4-FFF2-40B4-BE49-F238E27FC236}">
                <a16:creationId xmlns:a16="http://schemas.microsoft.com/office/drawing/2014/main" id="{5D672768-D230-4DAA-9AC5-808357EB50B6}"/>
              </a:ext>
            </a:extLst>
          </p:cNvPr>
          <p:cNvSpPr>
            <a:spLocks noGrp="1" noChangeArrowheads="1"/>
          </p:cNvSpPr>
          <p:nvPr>
            <p:ph idx="1"/>
          </p:nvPr>
        </p:nvSpPr>
        <p:spPr>
          <a:xfrm>
            <a:off x="457200" y="920808"/>
            <a:ext cx="8328212" cy="3467029"/>
          </a:xfrm>
        </p:spPr>
        <p:txBody>
          <a:bodyPr/>
          <a:lstStyle/>
          <a:p>
            <a:pPr marL="114300" indent="0" algn="l">
              <a:buNone/>
            </a:pPr>
            <a:r>
              <a:rPr lang="en-US" sz="1800" b="1" i="0" u="sng" strike="noStrike" baseline="0" dirty="0">
                <a:solidFill>
                  <a:srgbClr val="007BB9"/>
                </a:solidFill>
                <a:latin typeface="ArialMT"/>
              </a:rPr>
              <a:t>Data Definition Language (DDL)</a:t>
            </a:r>
          </a:p>
          <a:p>
            <a:pPr algn="l"/>
            <a:r>
              <a:rPr lang="en-US" sz="1800" b="1" i="0" u="none" strike="noStrike" baseline="0" dirty="0">
                <a:latin typeface="ArialMT"/>
              </a:rPr>
              <a:t>Creating database structure.</a:t>
            </a:r>
          </a:p>
          <a:p>
            <a:pPr lvl="1"/>
            <a:r>
              <a:rPr lang="en-US" sz="1800" b="0" i="0" u="none" strike="noStrike" baseline="0" dirty="0">
                <a:latin typeface="ArialMT"/>
              </a:rPr>
              <a:t>CREATE TABLE, ALTER TABLE, DROP TABLE</a:t>
            </a:r>
          </a:p>
          <a:p>
            <a:pPr marL="114300" indent="0" algn="l">
              <a:buNone/>
            </a:pPr>
            <a:r>
              <a:rPr lang="en-US" sz="1800" b="1" i="0" u="sng" strike="noStrike" baseline="0" dirty="0">
                <a:solidFill>
                  <a:srgbClr val="007BB9"/>
                </a:solidFill>
                <a:latin typeface="ArialMT"/>
              </a:rPr>
              <a:t>Data Manipulation Language (DML)</a:t>
            </a:r>
          </a:p>
          <a:p>
            <a:pPr algn="l"/>
            <a:r>
              <a:rPr lang="en-US" sz="1800" b="1" i="0" u="none" strike="noStrike" baseline="0" dirty="0">
                <a:latin typeface="ArialMT"/>
              </a:rPr>
              <a:t>Adding and Manipulating database contents (rows).</a:t>
            </a:r>
          </a:p>
          <a:p>
            <a:pPr lvl="1"/>
            <a:r>
              <a:rPr lang="en-US" sz="1800" b="0" i="0" u="none" strike="noStrike" baseline="0" dirty="0">
                <a:latin typeface="ArialMT"/>
              </a:rPr>
              <a:t>INSERT, UPDATE, DELETE</a:t>
            </a:r>
          </a:p>
          <a:p>
            <a:pPr algn="l"/>
            <a:r>
              <a:rPr lang="en-US" sz="1800" b="1" i="0" u="sng" strike="noStrike" baseline="0" dirty="0">
                <a:solidFill>
                  <a:schemeClr val="accent4">
                    <a:lumMod val="50000"/>
                  </a:schemeClr>
                </a:solidFill>
                <a:latin typeface="ArialMT"/>
              </a:rPr>
              <a:t>Retrieving data from database</a:t>
            </a:r>
          </a:p>
          <a:p>
            <a:pPr lvl="1"/>
            <a:r>
              <a:rPr lang="en-US" sz="1800" b="0" i="0" u="none" strike="noStrike" baseline="0" dirty="0">
                <a:latin typeface="ArialMT"/>
              </a:rPr>
              <a:t>SELECT</a:t>
            </a:r>
          </a:p>
          <a:p>
            <a:pPr marL="114300" indent="0" algn="l">
              <a:buNone/>
            </a:pPr>
            <a:r>
              <a:rPr lang="en-US" b="1" i="0" u="none" strike="noStrike" baseline="0" dirty="0">
                <a:latin typeface="NotoSansSymbols"/>
              </a:rPr>
              <a:t> </a:t>
            </a:r>
            <a:r>
              <a:rPr lang="en-US" sz="1800" b="1" i="0" u="sng" strike="noStrike" baseline="0" dirty="0">
                <a:solidFill>
                  <a:srgbClr val="007BB9"/>
                </a:solidFill>
                <a:latin typeface="ArialMT"/>
              </a:rPr>
              <a:t>Data Control Language (DCL)</a:t>
            </a:r>
          </a:p>
          <a:p>
            <a:pPr lvl="1"/>
            <a:r>
              <a:rPr lang="en-US" sz="1800" b="0" i="0" u="none" strike="noStrike" baseline="0" dirty="0">
                <a:latin typeface="ArialMT"/>
              </a:rPr>
              <a:t>GRANT, REVOKE</a:t>
            </a:r>
            <a:endParaRPr lang="en-US" altLang="en-US" dirty="0"/>
          </a:p>
        </p:txBody>
      </p:sp>
    </p:spTree>
    <p:extLst>
      <p:ext uri="{BB962C8B-B14F-4D97-AF65-F5344CB8AC3E}">
        <p14:creationId xmlns:p14="http://schemas.microsoft.com/office/powerpoint/2010/main" val="5882453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5"/>
          <p:cNvSpPr txBox="1">
            <a:spLocks noGrp="1"/>
          </p:cNvSpPr>
          <p:nvPr>
            <p:ph type="ctrTitle" idx="4294967295"/>
          </p:nvPr>
        </p:nvSpPr>
        <p:spPr>
          <a:xfrm>
            <a:off x="5441092" y="156819"/>
            <a:ext cx="3389871" cy="1160462"/>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800"/>
              <a:buNone/>
            </a:pPr>
            <a:r>
              <a:rPr lang="en-US" sz="2000" dirty="0" err="1"/>
              <a:t>Untuk</a:t>
            </a:r>
            <a:r>
              <a:rPr lang="en-US" sz="2000" dirty="0"/>
              <a:t> Latihan </a:t>
            </a:r>
            <a:r>
              <a:rPr lang="en-US" sz="2000" dirty="0" err="1"/>
              <a:t>Tanpa</a:t>
            </a:r>
            <a:r>
              <a:rPr lang="en-US" sz="2000" dirty="0"/>
              <a:t> Install Database</a:t>
            </a:r>
            <a:endParaRPr sz="2000" dirty="0"/>
          </a:p>
        </p:txBody>
      </p:sp>
      <p:sp>
        <p:nvSpPr>
          <p:cNvPr id="111" name="TextBox 110">
            <a:extLst>
              <a:ext uri="{FF2B5EF4-FFF2-40B4-BE49-F238E27FC236}">
                <a16:creationId xmlns:a16="http://schemas.microsoft.com/office/drawing/2014/main" id="{6C9D4739-3F93-42DA-8B53-35E2BD5373E6}"/>
              </a:ext>
            </a:extLst>
          </p:cNvPr>
          <p:cNvSpPr txBox="1"/>
          <p:nvPr/>
        </p:nvSpPr>
        <p:spPr>
          <a:xfrm>
            <a:off x="5355533" y="1317281"/>
            <a:ext cx="4576118" cy="338554"/>
          </a:xfrm>
          <a:prstGeom prst="rect">
            <a:avLst/>
          </a:prstGeom>
          <a:noFill/>
        </p:spPr>
        <p:txBody>
          <a:bodyPr wrap="square">
            <a:spAutoFit/>
          </a:bodyPr>
          <a:lstStyle/>
          <a:p>
            <a:r>
              <a:rPr lang="en-US" sz="1600" dirty="0"/>
              <a:t>https://www.sqltutorial.org/seeit/</a:t>
            </a:r>
          </a:p>
        </p:txBody>
      </p:sp>
      <p:pic>
        <p:nvPicPr>
          <p:cNvPr id="112" name="Picture 2" descr="SQL Sample Database Schema">
            <a:extLst>
              <a:ext uri="{FF2B5EF4-FFF2-40B4-BE49-F238E27FC236}">
                <a16:creationId xmlns:a16="http://schemas.microsoft.com/office/drawing/2014/main" id="{99C8CA3D-1916-4670-9ACF-E5E1AC51D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62" y="526835"/>
            <a:ext cx="4828321" cy="384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763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33"/>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4800"/>
              <a:buNone/>
            </a:pPr>
            <a:r>
              <a:rPr lang="en-US"/>
              <a:t>Writing SQL Statements</a:t>
            </a:r>
            <a:endParaRPr/>
          </a:p>
        </p:txBody>
      </p:sp>
      <p:sp>
        <p:nvSpPr>
          <p:cNvPr id="1020" name="Google Shape;1020;p33"/>
          <p:cNvSpPr txBox="1">
            <a:spLocks noGrp="1"/>
          </p:cNvSpPr>
          <p:nvPr>
            <p:ph type="body" idx="1"/>
          </p:nvPr>
        </p:nvSpPr>
        <p:spPr>
          <a:xfrm>
            <a:off x="-1" y="1146950"/>
            <a:ext cx="8824823" cy="3830492"/>
          </a:xfrm>
          <a:prstGeom prst="rect">
            <a:avLst/>
          </a:prstGeom>
          <a:noFill/>
          <a:ln>
            <a:noFill/>
          </a:ln>
        </p:spPr>
        <p:txBody>
          <a:bodyPr spcFirstLastPara="1" wrap="square" lIns="0" tIns="0" rIns="0" bIns="0" anchor="t" anchorCtr="0">
            <a:noAutofit/>
          </a:bodyPr>
          <a:lstStyle/>
          <a:p>
            <a:pPr marL="914400" lvl="1" indent="-342900" algn="l" rtl="0">
              <a:lnSpc>
                <a:spcPct val="110000"/>
              </a:lnSpc>
              <a:spcBef>
                <a:spcPts val="600"/>
              </a:spcBef>
              <a:spcAft>
                <a:spcPts val="0"/>
              </a:spcAft>
              <a:buSzPts val="1800"/>
              <a:buChar char="▹"/>
            </a:pPr>
            <a:r>
              <a:rPr lang="en-US" sz="2300" dirty="0"/>
              <a:t>SQL statements are not case-sensitive.</a:t>
            </a:r>
            <a:endParaRPr dirty="0"/>
          </a:p>
          <a:p>
            <a:pPr marL="914400" lvl="1" indent="-342900" algn="l" rtl="0">
              <a:lnSpc>
                <a:spcPct val="110000"/>
              </a:lnSpc>
              <a:spcBef>
                <a:spcPts val="600"/>
              </a:spcBef>
              <a:spcAft>
                <a:spcPts val="0"/>
              </a:spcAft>
              <a:buSzPts val="1800"/>
              <a:buChar char="▹"/>
            </a:pPr>
            <a:r>
              <a:rPr lang="en-US" sz="2300" dirty="0"/>
              <a:t>SQL statements can be entered on one or more lines.</a:t>
            </a:r>
            <a:endParaRPr dirty="0"/>
          </a:p>
          <a:p>
            <a:pPr marL="914400" lvl="1" indent="-342900" algn="l" rtl="0">
              <a:lnSpc>
                <a:spcPct val="110000"/>
              </a:lnSpc>
              <a:spcBef>
                <a:spcPts val="600"/>
              </a:spcBef>
              <a:spcAft>
                <a:spcPts val="0"/>
              </a:spcAft>
              <a:buSzPts val="1800"/>
              <a:buChar char="▹"/>
            </a:pPr>
            <a:r>
              <a:rPr lang="en-US" sz="2300" dirty="0"/>
              <a:t>Keywords cannot be abbreviated or split across lines.</a:t>
            </a:r>
            <a:endParaRPr dirty="0"/>
          </a:p>
          <a:p>
            <a:pPr marL="914400" lvl="1" indent="-342900" algn="l" rtl="0">
              <a:lnSpc>
                <a:spcPct val="110000"/>
              </a:lnSpc>
              <a:spcBef>
                <a:spcPts val="600"/>
              </a:spcBef>
              <a:spcAft>
                <a:spcPts val="0"/>
              </a:spcAft>
              <a:buSzPts val="1800"/>
              <a:buChar char="▹"/>
            </a:pPr>
            <a:r>
              <a:rPr lang="en-US" sz="2300" dirty="0"/>
              <a:t>Clauses are usually placed on separate lines.</a:t>
            </a:r>
            <a:endParaRPr dirty="0"/>
          </a:p>
          <a:p>
            <a:pPr marL="914400" lvl="1" indent="-342900" algn="l" rtl="0">
              <a:lnSpc>
                <a:spcPct val="110000"/>
              </a:lnSpc>
              <a:spcBef>
                <a:spcPts val="600"/>
              </a:spcBef>
              <a:spcAft>
                <a:spcPts val="0"/>
              </a:spcAft>
              <a:buSzPts val="1800"/>
              <a:buChar char="▹"/>
            </a:pPr>
            <a:r>
              <a:rPr lang="en-US" sz="2300" dirty="0"/>
              <a:t>Indents are used to enhance readability.</a:t>
            </a:r>
            <a:endParaRPr dirty="0"/>
          </a:p>
          <a:p>
            <a:pPr marL="914400" lvl="1" indent="-342900" algn="l" rtl="0">
              <a:lnSpc>
                <a:spcPct val="110000"/>
              </a:lnSpc>
              <a:spcBef>
                <a:spcPts val="600"/>
              </a:spcBef>
              <a:spcAft>
                <a:spcPts val="0"/>
              </a:spcAft>
              <a:buSzPts val="1800"/>
              <a:buChar char="▹"/>
            </a:pPr>
            <a:r>
              <a:rPr lang="en-US" sz="2300" dirty="0"/>
              <a:t>SQL statements can optionally be terminated by a semicolon (;). Semicolons are required when you execute multiple SQL statements.</a:t>
            </a:r>
            <a:endParaRPr dirty="0"/>
          </a:p>
        </p:txBody>
      </p:sp>
    </p:spTree>
    <p:extLst>
      <p:ext uri="{BB962C8B-B14F-4D97-AF65-F5344CB8AC3E}">
        <p14:creationId xmlns:p14="http://schemas.microsoft.com/office/powerpoint/2010/main" val="214627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5"/>
          <p:cNvSpPr txBox="1">
            <a:spLocks noGrp="1"/>
          </p:cNvSpPr>
          <p:nvPr>
            <p:ph type="ctrTitle"/>
          </p:nvPr>
        </p:nvSpPr>
        <p:spPr>
          <a:xfrm>
            <a:off x="845467" y="1516582"/>
            <a:ext cx="4676700" cy="11598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800"/>
              <a:buNone/>
            </a:pPr>
            <a:r>
              <a:rPr lang="en-US" dirty="0"/>
              <a:t>SQL Statement</a:t>
            </a:r>
            <a:endParaRPr dirty="0"/>
          </a:p>
        </p:txBody>
      </p:sp>
      <p:sp>
        <p:nvSpPr>
          <p:cNvPr id="1033" name="Google Shape;1033;p35"/>
          <p:cNvSpPr txBox="1">
            <a:spLocks noGrp="1"/>
          </p:cNvSpPr>
          <p:nvPr>
            <p:ph type="subTitle" idx="1"/>
          </p:nvPr>
        </p:nvSpPr>
        <p:spPr>
          <a:xfrm>
            <a:off x="881697" y="2584076"/>
            <a:ext cx="4676700" cy="383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800"/>
              <a:buNone/>
            </a:pPr>
            <a:r>
              <a:rPr lang="en-US" dirty="0"/>
              <a:t>BASIC QUERIES</a:t>
            </a:r>
          </a:p>
          <a:p>
            <a:pPr marL="0" lvl="0" indent="0" algn="l" rtl="0">
              <a:lnSpc>
                <a:spcPct val="110000"/>
              </a:lnSpc>
              <a:spcBef>
                <a:spcPts val="0"/>
              </a:spcBef>
              <a:spcAft>
                <a:spcPts val="0"/>
              </a:spcAft>
              <a:buSzPts val="1800"/>
              <a:buNone/>
            </a:pPr>
            <a:r>
              <a:rPr lang="en-US" sz="1400" b="1" dirty="0">
                <a:solidFill>
                  <a:schemeClr val="accent4">
                    <a:lumMod val="50000"/>
                  </a:schemeClr>
                </a:solidFill>
              </a:rPr>
              <a:t>SELECT – FROM – WHERE</a:t>
            </a:r>
            <a:endParaRPr sz="1400" b="1" dirty="0">
              <a:solidFill>
                <a:schemeClr val="accent4">
                  <a:lumMod val="50000"/>
                </a:schemeClr>
              </a:solidFill>
            </a:endParaRPr>
          </a:p>
        </p:txBody>
      </p:sp>
      <p:grpSp>
        <p:nvGrpSpPr>
          <p:cNvPr id="1034" name="Google Shape;1034;p35"/>
          <p:cNvGrpSpPr/>
          <p:nvPr/>
        </p:nvGrpSpPr>
        <p:grpSpPr>
          <a:xfrm>
            <a:off x="5435079" y="912423"/>
            <a:ext cx="3239723" cy="3318665"/>
            <a:chOff x="2270525" y="117216"/>
            <a:chExt cx="4650765" cy="4762722"/>
          </a:xfrm>
        </p:grpSpPr>
        <p:sp>
          <p:nvSpPr>
            <p:cNvPr id="1035" name="Google Shape;1035;p3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3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7" name="Google Shape;1037;p3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8" name="Google Shape;1038;p3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9" name="Google Shape;1039;p3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3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3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3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3" name="Google Shape;1043;p3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4" name="Google Shape;1044;p3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5" name="Google Shape;1045;p3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6" name="Google Shape;1046;p3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7" name="Google Shape;1047;p3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8" name="Google Shape;1048;p3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3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0" name="Google Shape;1050;p3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1" name="Google Shape;1051;p3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2" name="Google Shape;1052;p3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3" name="Google Shape;1053;p3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3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5" name="Google Shape;1055;p3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56" name="Google Shape;1056;p35"/>
            <p:cNvGrpSpPr/>
            <p:nvPr/>
          </p:nvGrpSpPr>
          <p:grpSpPr>
            <a:xfrm>
              <a:off x="4031993" y="117216"/>
              <a:ext cx="2889297" cy="3901793"/>
              <a:chOff x="5533368" y="1047716"/>
              <a:chExt cx="2889297" cy="3901793"/>
            </a:xfrm>
          </p:grpSpPr>
          <p:sp>
            <p:nvSpPr>
              <p:cNvPr id="1057" name="Google Shape;1057;p3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8" name="Google Shape;1058;p3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9" name="Google Shape;1059;p3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3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1" name="Google Shape;1061;p3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3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3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3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3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3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3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3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3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0" name="Google Shape;1070;p3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1" name="Google Shape;1071;p3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3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3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4" name="Google Shape;1074;p3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5" name="Google Shape;1075;p3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6" name="Google Shape;1076;p3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7" name="Google Shape;1077;p3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3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9" name="Google Shape;1079;p3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3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3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2" name="Google Shape;1082;p3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3" name="Google Shape;1083;p3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4" name="Google Shape;1084;p3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5" name="Google Shape;1085;p3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6" name="Google Shape;1086;p3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3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8" name="Google Shape;1088;p3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9" name="Google Shape;1089;p3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p3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3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2" name="Google Shape;1092;p3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3" name="Google Shape;1093;p3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4" name="Google Shape;1094;p3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5" name="Google Shape;1095;p3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3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97" name="Google Shape;1097;p3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3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3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3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3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3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3" name="Google Shape;1103;p3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4" name="Google Shape;1104;p3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5" name="Google Shape;1105;p3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3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3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3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3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0" name="Google Shape;1110;p3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1" name="Google Shape;1111;p3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2" name="Google Shape;1112;p3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3" name="Google Shape;1113;p3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4" name="Google Shape;1114;p3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5" name="Google Shape;1115;p3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3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7" name="Google Shape;1117;p3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8" name="Google Shape;1118;p3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3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0" name="Google Shape;1120;p3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1" name="Google Shape;1121;p3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2" name="Google Shape;1122;p3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3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4" name="Google Shape;1124;p3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5" name="Google Shape;1125;p3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26" name="Google Shape;1126;p35"/>
            <p:cNvGrpSpPr/>
            <p:nvPr/>
          </p:nvGrpSpPr>
          <p:grpSpPr>
            <a:xfrm flipH="1">
              <a:off x="2865273" y="3434801"/>
              <a:ext cx="598186" cy="1340314"/>
              <a:chOff x="4210728" y="4525714"/>
              <a:chExt cx="546438" cy="1224366"/>
            </a:xfrm>
          </p:grpSpPr>
          <p:sp>
            <p:nvSpPr>
              <p:cNvPr id="1127" name="Google Shape;1127;p3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8" name="Google Shape;1128;p3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9" name="Google Shape;1129;p3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0" name="Google Shape;1130;p3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1" name="Google Shape;1131;p3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2" name="Google Shape;1132;p3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3" name="Google Shape;1133;p3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4" name="Google Shape;1134;p3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5" name="Google Shape;1135;p3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6" name="Google Shape;1136;p3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7" name="Google Shape;1137;p3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8" name="Google Shape;1138;p3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9" name="Google Shape;1139;p3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2252203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pic>
        <p:nvPicPr>
          <p:cNvPr id="1025" name="Google Shape;1025;p34"/>
          <p:cNvPicPr preferRelativeResize="0"/>
          <p:nvPr/>
        </p:nvPicPr>
        <p:blipFill rotWithShape="1">
          <a:blip r:embed="rId3">
            <a:alphaModFix/>
          </a:blip>
          <a:srcRect/>
          <a:stretch/>
        </p:blipFill>
        <p:spPr>
          <a:xfrm>
            <a:off x="276224" y="525994"/>
            <a:ext cx="5115805" cy="3694748"/>
          </a:xfrm>
          <a:prstGeom prst="rect">
            <a:avLst/>
          </a:prstGeom>
          <a:noFill/>
          <a:ln>
            <a:noFill/>
          </a:ln>
        </p:spPr>
      </p:pic>
      <p:pic>
        <p:nvPicPr>
          <p:cNvPr id="1026" name="Google Shape;1026;p34" descr="A screenshot of a social media post&#10;&#10;Description automatically generated"/>
          <p:cNvPicPr preferRelativeResize="0"/>
          <p:nvPr/>
        </p:nvPicPr>
        <p:blipFill rotWithShape="1">
          <a:blip r:embed="rId4">
            <a:alphaModFix/>
          </a:blip>
          <a:srcRect/>
          <a:stretch/>
        </p:blipFill>
        <p:spPr>
          <a:xfrm>
            <a:off x="3714752" y="2503935"/>
            <a:ext cx="5014911" cy="2189507"/>
          </a:xfrm>
          <a:prstGeom prst="rect">
            <a:avLst/>
          </a:prstGeom>
          <a:noFill/>
          <a:ln w="9525" cap="flat" cmpd="sng">
            <a:solidFill>
              <a:srgbClr val="FF0000"/>
            </a:solidFill>
            <a:prstDash val="solid"/>
            <a:round/>
            <a:headEnd type="none" w="sm" len="sm"/>
            <a:tailEnd type="none" w="sm" len="sm"/>
          </a:ln>
        </p:spPr>
      </p:pic>
      <p:sp>
        <p:nvSpPr>
          <p:cNvPr id="1027" name="Google Shape;1027;p34"/>
          <p:cNvSpPr/>
          <p:nvPr/>
        </p:nvSpPr>
        <p:spPr>
          <a:xfrm>
            <a:off x="367553" y="1138518"/>
            <a:ext cx="5558118" cy="600635"/>
          </a:xfrm>
          <a:prstGeom prst="rect">
            <a:avLst/>
          </a:prstGeom>
          <a:noFill/>
          <a:ln w="25400" cap="flat" cmpd="sng">
            <a:solidFill>
              <a:srgbClr val="FF000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 name="Title 4">
            <a:extLst>
              <a:ext uri="{FF2B5EF4-FFF2-40B4-BE49-F238E27FC236}">
                <a16:creationId xmlns:a16="http://schemas.microsoft.com/office/drawing/2014/main" id="{9538B69E-5907-4011-9A90-80EE9B707723}"/>
              </a:ext>
            </a:extLst>
          </p:cNvPr>
          <p:cNvSpPr>
            <a:spLocks noGrp="1"/>
          </p:cNvSpPr>
          <p:nvPr>
            <p:ph type="title"/>
          </p:nvPr>
        </p:nvSpPr>
        <p:spPr>
          <a:xfrm>
            <a:off x="2934928" y="665818"/>
            <a:ext cx="5640900" cy="323549"/>
          </a:xfrm>
        </p:spPr>
        <p:txBody>
          <a:bodyPr/>
          <a:lstStyle/>
          <a:p>
            <a:r>
              <a:rPr lang="en-US" sz="3200" dirty="0">
                <a:solidFill>
                  <a:schemeClr val="accent4">
                    <a:lumMod val="50000"/>
                  </a:schemeClr>
                </a:solidFill>
              </a:rPr>
              <a:t>- SELECT</a:t>
            </a:r>
          </a:p>
        </p:txBody>
      </p:sp>
    </p:spTree>
    <p:extLst>
      <p:ext uri="{BB962C8B-B14F-4D97-AF65-F5344CB8AC3E}">
        <p14:creationId xmlns:p14="http://schemas.microsoft.com/office/powerpoint/2010/main" val="2375980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a:extLst>
              <a:ext uri="{FF2B5EF4-FFF2-40B4-BE49-F238E27FC236}">
                <a16:creationId xmlns:a16="http://schemas.microsoft.com/office/drawing/2014/main" id="{6F61C679-87CE-4A93-A96B-1A9D9A08E518}"/>
              </a:ext>
            </a:extLst>
          </p:cNvPr>
          <p:cNvSpPr>
            <a:spLocks noGrp="1" noChangeArrowheads="1"/>
          </p:cNvSpPr>
          <p:nvPr>
            <p:ph type="title"/>
          </p:nvPr>
        </p:nvSpPr>
        <p:spPr>
          <a:xfrm>
            <a:off x="448275" y="338936"/>
            <a:ext cx="5640900" cy="1082700"/>
          </a:xfrm>
        </p:spPr>
        <p:txBody>
          <a:bodyPr/>
          <a:lstStyle/>
          <a:p>
            <a:r>
              <a:rPr lang="en-US" altLang="en-US"/>
              <a:t>SQL Query Order of  Execution</a:t>
            </a:r>
          </a:p>
        </p:txBody>
      </p:sp>
      <p:sp>
        <p:nvSpPr>
          <p:cNvPr id="11" name="Bent-Up Arrow 10"/>
          <p:cNvSpPr/>
          <p:nvPr/>
        </p:nvSpPr>
        <p:spPr>
          <a:xfrm rot="5400000">
            <a:off x="1169670" y="1488040"/>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ounded Rectangle 3"/>
          <p:cNvSpPr/>
          <p:nvPr/>
        </p:nvSpPr>
        <p:spPr>
          <a:xfrm>
            <a:off x="518160" y="129968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JOIN + FROM</a:t>
            </a:r>
            <a:endParaRPr lang="en-ID">
              <a:latin typeface="Barlow Light" panose="00000400000000000000" pitchFamily="2" charset="0"/>
            </a:endParaRPr>
          </a:p>
        </p:txBody>
      </p:sp>
      <p:sp>
        <p:nvSpPr>
          <p:cNvPr id="14" name="Bent-Up Arrow 13"/>
          <p:cNvSpPr/>
          <p:nvPr/>
        </p:nvSpPr>
        <p:spPr>
          <a:xfrm rot="5400000">
            <a:off x="2310745" y="1967631"/>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ounded Rectangle 14"/>
          <p:cNvSpPr/>
          <p:nvPr/>
        </p:nvSpPr>
        <p:spPr>
          <a:xfrm>
            <a:off x="1659235" y="1779271"/>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WHERE</a:t>
            </a:r>
            <a:endParaRPr lang="en-ID">
              <a:latin typeface="Barlow Light" panose="00000400000000000000" pitchFamily="2" charset="0"/>
            </a:endParaRPr>
          </a:p>
        </p:txBody>
      </p:sp>
      <p:sp>
        <p:nvSpPr>
          <p:cNvPr id="16" name="Bent-Up Arrow 15"/>
          <p:cNvSpPr/>
          <p:nvPr/>
        </p:nvSpPr>
        <p:spPr>
          <a:xfrm rot="5400000">
            <a:off x="3447795" y="2443413"/>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ounded Rectangle 16"/>
          <p:cNvSpPr/>
          <p:nvPr/>
        </p:nvSpPr>
        <p:spPr>
          <a:xfrm>
            <a:off x="2796285" y="2255053"/>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GROUP BY</a:t>
            </a:r>
            <a:endParaRPr lang="en-ID">
              <a:latin typeface="Barlow Light" panose="00000400000000000000" pitchFamily="2" charset="0"/>
            </a:endParaRPr>
          </a:p>
        </p:txBody>
      </p:sp>
      <p:sp>
        <p:nvSpPr>
          <p:cNvPr id="18" name="Bent-Up Arrow 17"/>
          <p:cNvSpPr/>
          <p:nvPr/>
        </p:nvSpPr>
        <p:spPr>
          <a:xfrm rot="5400000">
            <a:off x="4584845" y="2930626"/>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Rounded Rectangle 18"/>
          <p:cNvSpPr/>
          <p:nvPr/>
        </p:nvSpPr>
        <p:spPr>
          <a:xfrm>
            <a:off x="3933335" y="2742266"/>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HAVING</a:t>
            </a:r>
            <a:endParaRPr lang="en-ID">
              <a:latin typeface="Barlow Light" panose="00000400000000000000" pitchFamily="2" charset="0"/>
            </a:endParaRPr>
          </a:p>
        </p:txBody>
      </p:sp>
      <p:sp>
        <p:nvSpPr>
          <p:cNvPr id="20" name="Bent-Up Arrow 19"/>
          <p:cNvSpPr/>
          <p:nvPr/>
        </p:nvSpPr>
        <p:spPr>
          <a:xfrm rot="5400000">
            <a:off x="5721895" y="3417839"/>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ounded Rectangle 20"/>
          <p:cNvSpPr/>
          <p:nvPr/>
        </p:nvSpPr>
        <p:spPr>
          <a:xfrm>
            <a:off x="5070385" y="3229479"/>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SELECT</a:t>
            </a:r>
            <a:endParaRPr lang="en-ID">
              <a:latin typeface="Barlow Light" panose="00000400000000000000" pitchFamily="2" charset="0"/>
            </a:endParaRPr>
          </a:p>
        </p:txBody>
      </p:sp>
      <p:sp>
        <p:nvSpPr>
          <p:cNvPr id="22" name="Bent-Up Arrow 21"/>
          <p:cNvSpPr/>
          <p:nvPr/>
        </p:nvSpPr>
        <p:spPr>
          <a:xfrm rot="5400000">
            <a:off x="6858945" y="3930520"/>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ounded Rectangle 22"/>
          <p:cNvSpPr/>
          <p:nvPr/>
        </p:nvSpPr>
        <p:spPr>
          <a:xfrm>
            <a:off x="6207435" y="374216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ORDER BY</a:t>
            </a:r>
            <a:endParaRPr lang="en-ID">
              <a:latin typeface="Barlow Light" panose="00000400000000000000" pitchFamily="2" charset="0"/>
            </a:endParaRPr>
          </a:p>
        </p:txBody>
      </p:sp>
      <p:sp>
        <p:nvSpPr>
          <p:cNvPr id="25" name="Rounded Rectangle 24"/>
          <p:cNvSpPr/>
          <p:nvPr/>
        </p:nvSpPr>
        <p:spPr>
          <a:xfrm>
            <a:off x="7344485" y="422175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LIMIT</a:t>
            </a:r>
            <a:endParaRPr lang="en-ID">
              <a:latin typeface="Barlow Light" panose="00000400000000000000" pitchFamily="2" charset="0"/>
            </a:endParaRPr>
          </a:p>
        </p:txBody>
      </p:sp>
      <p:sp>
        <p:nvSpPr>
          <p:cNvPr id="26" name="TextBox 25"/>
          <p:cNvSpPr txBox="1"/>
          <p:nvPr/>
        </p:nvSpPr>
        <p:spPr>
          <a:xfrm>
            <a:off x="2691165" y="1337560"/>
            <a:ext cx="2695695" cy="261610"/>
          </a:xfrm>
          <a:prstGeom prst="rect">
            <a:avLst/>
          </a:prstGeom>
          <a:noFill/>
        </p:spPr>
        <p:txBody>
          <a:bodyPr wrap="square" rtlCol="0">
            <a:spAutoFit/>
          </a:bodyPr>
          <a:lstStyle/>
          <a:p>
            <a:r>
              <a:rPr lang="en-US" sz="1100">
                <a:latin typeface="Barlow Light" panose="00000400000000000000" pitchFamily="2" charset="0"/>
              </a:rPr>
              <a:t>Chose and join tables to get data</a:t>
            </a:r>
            <a:endParaRPr lang="en-ID" sz="1100">
              <a:latin typeface="Barlow Light" panose="00000400000000000000" pitchFamily="2" charset="0"/>
            </a:endParaRPr>
          </a:p>
        </p:txBody>
      </p:sp>
      <p:sp>
        <p:nvSpPr>
          <p:cNvPr id="27" name="TextBox 26"/>
          <p:cNvSpPr txBox="1"/>
          <p:nvPr/>
        </p:nvSpPr>
        <p:spPr>
          <a:xfrm>
            <a:off x="3819515" y="1817016"/>
            <a:ext cx="1369705" cy="261610"/>
          </a:xfrm>
          <a:prstGeom prst="rect">
            <a:avLst/>
          </a:prstGeom>
          <a:noFill/>
        </p:spPr>
        <p:txBody>
          <a:bodyPr wrap="square" rtlCol="0">
            <a:spAutoFit/>
          </a:bodyPr>
          <a:lstStyle/>
          <a:p>
            <a:r>
              <a:rPr lang="en-US" sz="1100">
                <a:latin typeface="Barlow Light" panose="00000400000000000000" pitchFamily="2" charset="0"/>
              </a:rPr>
              <a:t>Filter the data</a:t>
            </a:r>
            <a:endParaRPr lang="en-ID" sz="1100">
              <a:latin typeface="Barlow Light" panose="00000400000000000000" pitchFamily="2" charset="0"/>
            </a:endParaRPr>
          </a:p>
        </p:txBody>
      </p:sp>
      <p:sp>
        <p:nvSpPr>
          <p:cNvPr id="28" name="TextBox 27"/>
          <p:cNvSpPr txBox="1"/>
          <p:nvPr/>
        </p:nvSpPr>
        <p:spPr>
          <a:xfrm>
            <a:off x="4910110" y="2322366"/>
            <a:ext cx="1829850" cy="261610"/>
          </a:xfrm>
          <a:prstGeom prst="rect">
            <a:avLst/>
          </a:prstGeom>
          <a:noFill/>
        </p:spPr>
        <p:txBody>
          <a:bodyPr wrap="square" rtlCol="0">
            <a:spAutoFit/>
          </a:bodyPr>
          <a:lstStyle/>
          <a:p>
            <a:r>
              <a:rPr lang="en-US" sz="1100">
                <a:latin typeface="Barlow Light" panose="00000400000000000000" pitchFamily="2" charset="0"/>
              </a:rPr>
              <a:t>Aggregate the base data</a:t>
            </a:r>
            <a:endParaRPr lang="en-ID" sz="1100">
              <a:latin typeface="Barlow Light" panose="00000400000000000000" pitchFamily="2" charset="0"/>
            </a:endParaRPr>
          </a:p>
        </p:txBody>
      </p:sp>
      <p:sp>
        <p:nvSpPr>
          <p:cNvPr id="29" name="TextBox 28"/>
          <p:cNvSpPr txBox="1"/>
          <p:nvPr/>
        </p:nvSpPr>
        <p:spPr>
          <a:xfrm>
            <a:off x="6077640" y="2798148"/>
            <a:ext cx="2555820" cy="261610"/>
          </a:xfrm>
          <a:prstGeom prst="rect">
            <a:avLst/>
          </a:prstGeom>
          <a:noFill/>
        </p:spPr>
        <p:txBody>
          <a:bodyPr wrap="square" rtlCol="0">
            <a:spAutoFit/>
          </a:bodyPr>
          <a:lstStyle/>
          <a:p>
            <a:r>
              <a:rPr lang="en-US" sz="1100">
                <a:latin typeface="Barlow Light" panose="00000400000000000000" pitchFamily="2" charset="0"/>
              </a:rPr>
              <a:t>Filter the aggregated data</a:t>
            </a:r>
            <a:endParaRPr lang="en-ID" sz="1100">
              <a:latin typeface="Barlow Light" panose="00000400000000000000" pitchFamily="2" charset="0"/>
            </a:endParaRPr>
          </a:p>
        </p:txBody>
      </p:sp>
      <p:sp>
        <p:nvSpPr>
          <p:cNvPr id="30" name="TextBox 29"/>
          <p:cNvSpPr txBox="1"/>
          <p:nvPr/>
        </p:nvSpPr>
        <p:spPr>
          <a:xfrm>
            <a:off x="2926080" y="3596909"/>
            <a:ext cx="1325625" cy="261610"/>
          </a:xfrm>
          <a:prstGeom prst="rect">
            <a:avLst/>
          </a:prstGeom>
          <a:noFill/>
        </p:spPr>
        <p:txBody>
          <a:bodyPr wrap="square" rtlCol="0">
            <a:spAutoFit/>
          </a:bodyPr>
          <a:lstStyle/>
          <a:p>
            <a:r>
              <a:rPr lang="en-US" sz="1100">
                <a:latin typeface="Barlow Light" panose="00000400000000000000" pitchFamily="2" charset="0"/>
              </a:rPr>
              <a:t>Returns final data</a:t>
            </a:r>
            <a:endParaRPr lang="en-ID" sz="1100">
              <a:latin typeface="Barlow Light" panose="00000400000000000000" pitchFamily="2" charset="0"/>
            </a:endParaRPr>
          </a:p>
        </p:txBody>
      </p:sp>
      <p:cxnSp>
        <p:nvCxnSpPr>
          <p:cNvPr id="34" name="Straight Connector 33"/>
          <p:cNvCxnSpPr>
            <a:endCxn id="26" idx="1"/>
          </p:cNvCxnSpPr>
          <p:nvPr/>
        </p:nvCxnSpPr>
        <p:spPr>
          <a:xfrm>
            <a:off x="1981200" y="1464458"/>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3115913" y="1973581"/>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4251705" y="2446056"/>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5382805" y="2942245"/>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4251705" y="3492804"/>
            <a:ext cx="818680" cy="228178"/>
          </a:xfrm>
          <a:prstGeom prst="line">
            <a:avLst/>
          </a:prstGeom>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00500" y="4160634"/>
            <a:ext cx="1388255" cy="261610"/>
          </a:xfrm>
          <a:prstGeom prst="rect">
            <a:avLst/>
          </a:prstGeom>
          <a:noFill/>
        </p:spPr>
        <p:txBody>
          <a:bodyPr wrap="square" rtlCol="0">
            <a:spAutoFit/>
          </a:bodyPr>
          <a:lstStyle/>
          <a:p>
            <a:r>
              <a:rPr lang="en-US" sz="1100">
                <a:latin typeface="Barlow Light" panose="00000400000000000000" pitchFamily="2" charset="0"/>
              </a:rPr>
              <a:t>Sorts the final data</a:t>
            </a:r>
            <a:endParaRPr lang="en-ID" sz="1100">
              <a:latin typeface="Barlow Light" panose="00000400000000000000" pitchFamily="2" charset="0"/>
            </a:endParaRPr>
          </a:p>
        </p:txBody>
      </p:sp>
      <p:cxnSp>
        <p:nvCxnSpPr>
          <p:cNvPr id="43" name="Straight Connector 42"/>
          <p:cNvCxnSpPr/>
          <p:nvPr/>
        </p:nvCxnSpPr>
        <p:spPr>
          <a:xfrm flipV="1">
            <a:off x="5388755" y="4056529"/>
            <a:ext cx="818680" cy="228178"/>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000500" y="4642153"/>
            <a:ext cx="2525305" cy="261610"/>
          </a:xfrm>
          <a:prstGeom prst="rect">
            <a:avLst/>
          </a:prstGeom>
          <a:noFill/>
        </p:spPr>
        <p:txBody>
          <a:bodyPr wrap="square" rtlCol="0">
            <a:spAutoFit/>
          </a:bodyPr>
          <a:lstStyle/>
          <a:p>
            <a:r>
              <a:rPr lang="en-US" sz="1100">
                <a:latin typeface="Barlow Light" panose="00000400000000000000" pitchFamily="2" charset="0"/>
              </a:rPr>
              <a:t>Limit the returned data to a row count</a:t>
            </a:r>
            <a:endParaRPr lang="en-ID" sz="1100">
              <a:latin typeface="Barlow Light" panose="00000400000000000000" pitchFamily="2" charset="0"/>
            </a:endParaRPr>
          </a:p>
        </p:txBody>
      </p:sp>
      <p:cxnSp>
        <p:nvCxnSpPr>
          <p:cNvPr id="45" name="Straight Connector 44"/>
          <p:cNvCxnSpPr/>
          <p:nvPr/>
        </p:nvCxnSpPr>
        <p:spPr>
          <a:xfrm flipV="1">
            <a:off x="6525805" y="4538048"/>
            <a:ext cx="818680" cy="22817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5181765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4" name="Google Shape;1164;p37"/>
          <p:cNvSpPr txBox="1">
            <a:spLocks noGrp="1"/>
          </p:cNvSpPr>
          <p:nvPr>
            <p:ph type="title"/>
          </p:nvPr>
        </p:nvSpPr>
        <p:spPr>
          <a:xfrm>
            <a:off x="457200" y="605600"/>
            <a:ext cx="7980556" cy="10827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4800"/>
              <a:buNone/>
            </a:pPr>
            <a:r>
              <a:rPr lang="en-US" sz="2000" dirty="0" err="1">
                <a:solidFill>
                  <a:schemeClr val="accent4">
                    <a:lumMod val="50000"/>
                  </a:schemeClr>
                </a:solidFill>
              </a:rPr>
              <a:t>SELECT</a:t>
            </a:r>
            <a:r>
              <a:rPr lang="en-US" sz="2000" dirty="0" err="1"/>
              <a:t>:Anatomi</a:t>
            </a:r>
            <a:r>
              <a:rPr lang="en-US" sz="2000" dirty="0"/>
              <a:t> </a:t>
            </a:r>
            <a:r>
              <a:rPr lang="en-US" sz="2000" dirty="0">
                <a:latin typeface="Courier New"/>
                <a:ea typeface="Courier New"/>
                <a:cs typeface="Courier New"/>
                <a:sym typeface="Courier New"/>
              </a:rPr>
              <a:t>SELECT</a:t>
            </a:r>
            <a:r>
              <a:rPr lang="en-US" sz="2000" dirty="0"/>
              <a:t> Statement – </a:t>
            </a:r>
            <a:r>
              <a:rPr lang="en-US" sz="2000" dirty="0" err="1"/>
              <a:t>Fungsi</a:t>
            </a:r>
            <a:r>
              <a:rPr lang="en-US" sz="2000" dirty="0"/>
              <a:t>/</a:t>
            </a:r>
            <a:r>
              <a:rPr lang="en-US" sz="2000" dirty="0" err="1"/>
              <a:t>Kegunaan</a:t>
            </a:r>
            <a:endParaRPr sz="2000" dirty="0"/>
          </a:p>
        </p:txBody>
      </p:sp>
      <p:grpSp>
        <p:nvGrpSpPr>
          <p:cNvPr id="1165" name="Google Shape;1165;p37"/>
          <p:cNvGrpSpPr/>
          <p:nvPr/>
        </p:nvGrpSpPr>
        <p:grpSpPr>
          <a:xfrm>
            <a:off x="437408" y="1179811"/>
            <a:ext cx="8000348" cy="2614561"/>
            <a:chOff x="566113" y="1412571"/>
            <a:chExt cx="8000348" cy="2614561"/>
          </a:xfrm>
        </p:grpSpPr>
        <p:sp>
          <p:nvSpPr>
            <p:cNvPr id="1166" name="Google Shape;1166;p37"/>
            <p:cNvSpPr/>
            <p:nvPr/>
          </p:nvSpPr>
          <p:spPr>
            <a:xfrm>
              <a:off x="1963731" y="2228902"/>
              <a:ext cx="6602730" cy="836806"/>
            </a:xfrm>
            <a:prstGeom prst="rect">
              <a:avLst/>
            </a:prstGeom>
            <a:solidFill>
              <a:srgbClr val="C5F4FF"/>
            </a:solidFill>
            <a:ln w="28575" cap="flat" cmpd="sng">
              <a:solidFill>
                <a:schemeClr val="accent1"/>
              </a:solidFill>
              <a:prstDash val="solid"/>
              <a:miter lim="800000"/>
              <a:headEnd type="none" w="sm" len="sm"/>
              <a:tailEnd type="none" w="sm" len="sm"/>
            </a:ln>
          </p:spPr>
          <p:txBody>
            <a:bodyPr spcFirstLastPara="1" wrap="square" lIns="69050" tIns="34525" rIns="69050" bIns="34525" anchor="ctr" anchorCtr="0">
              <a:noAutofit/>
            </a:bodyPr>
            <a:lstStyle/>
            <a:p>
              <a:pPr marL="0" marR="0" lvl="0" indent="0" algn="l" rtl="0">
                <a:lnSpc>
                  <a:spcPct val="100000"/>
                </a:lnSpc>
                <a:spcBef>
                  <a:spcPts val="0"/>
                </a:spcBef>
                <a:spcAft>
                  <a:spcPts val="0"/>
                </a:spcAft>
                <a:buClr>
                  <a:srgbClr val="000000"/>
                </a:buClr>
                <a:buSzPts val="1350"/>
                <a:buFont typeface="Arial"/>
                <a:buNone/>
              </a:pPr>
              <a:r>
                <a:rPr lang="en-US" sz="1350" b="1" i="0" u="none" strike="noStrike" cap="none" dirty="0">
                  <a:solidFill>
                    <a:srgbClr val="000000"/>
                  </a:solidFill>
                  <a:latin typeface="Courier New"/>
                  <a:ea typeface="Courier New"/>
                  <a:cs typeface="Courier New"/>
                  <a:sym typeface="Courier New"/>
                </a:rPr>
                <a:t>SELECT</a:t>
              </a:r>
              <a:r>
                <a:rPr lang="en-US" sz="1350" b="0" i="0" u="none" strike="noStrike" cap="none" dirty="0">
                  <a:solidFill>
                    <a:srgbClr val="000000"/>
                  </a:solidFill>
                  <a:latin typeface="Courier New"/>
                  <a:ea typeface="Courier New"/>
                  <a:cs typeface="Courier New"/>
                  <a:sym typeface="Courier New"/>
                </a:rPr>
                <a:t> EMPLOYEE_ID, FIRST_NAME, HIRE_DATE, JOB_ID, SALARY</a:t>
              </a:r>
              <a:endParaRPr dirty="0"/>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dirty="0">
                  <a:solidFill>
                    <a:srgbClr val="000000"/>
                  </a:solidFill>
                  <a:latin typeface="Courier New"/>
                  <a:ea typeface="Courier New"/>
                  <a:cs typeface="Courier New"/>
                  <a:sym typeface="Courier New"/>
                </a:rPr>
                <a:t>FROM</a:t>
              </a:r>
              <a:r>
                <a:rPr lang="en-US" sz="1350" b="0" i="0" u="none" strike="noStrike" cap="none" dirty="0">
                  <a:solidFill>
                    <a:srgbClr val="000000"/>
                  </a:solidFill>
                  <a:latin typeface="Courier New"/>
                  <a:ea typeface="Courier New"/>
                  <a:cs typeface="Courier New"/>
                  <a:sym typeface="Courier New"/>
                </a:rPr>
                <a:t> EMPLOYEES</a:t>
              </a:r>
              <a:endParaRPr dirty="0"/>
            </a:p>
            <a:p>
              <a:pPr marL="0" marR="0" lvl="0" indent="0" algn="l" rtl="0">
                <a:lnSpc>
                  <a:spcPct val="100000"/>
                </a:lnSpc>
                <a:spcBef>
                  <a:spcPts val="0"/>
                </a:spcBef>
                <a:spcAft>
                  <a:spcPts val="0"/>
                </a:spcAft>
                <a:buClr>
                  <a:srgbClr val="000000"/>
                </a:buClr>
                <a:buSzPts val="1350"/>
                <a:buFont typeface="Arial"/>
                <a:buNone/>
              </a:pPr>
              <a:r>
                <a:rPr lang="en-US" sz="1350" b="1" i="0" u="none" strike="noStrike" cap="none" dirty="0">
                  <a:solidFill>
                    <a:srgbClr val="000000"/>
                  </a:solidFill>
                  <a:latin typeface="Courier New"/>
                  <a:ea typeface="Courier New"/>
                  <a:cs typeface="Courier New"/>
                  <a:sym typeface="Courier New"/>
                </a:rPr>
                <a:t>WHERE</a:t>
              </a:r>
              <a:r>
                <a:rPr lang="en-US" sz="1350" b="0" i="0" u="none" strike="noStrike" cap="none" dirty="0">
                  <a:solidFill>
                    <a:srgbClr val="000000"/>
                  </a:solidFill>
                  <a:latin typeface="Courier New"/>
                  <a:ea typeface="Courier New"/>
                  <a:cs typeface="Courier New"/>
                  <a:sym typeface="Courier New"/>
                </a:rPr>
                <a:t> SALARY &gt; 10000;</a:t>
              </a:r>
              <a:endParaRPr sz="1350" b="0" i="1" u="none" strike="noStrike" cap="none" dirty="0">
                <a:solidFill>
                  <a:srgbClr val="000000"/>
                </a:solidFill>
                <a:latin typeface="Courier New"/>
                <a:ea typeface="Courier New"/>
                <a:cs typeface="Courier New"/>
                <a:sym typeface="Courier New"/>
              </a:endParaRPr>
            </a:p>
          </p:txBody>
        </p:sp>
        <p:sp>
          <p:nvSpPr>
            <p:cNvPr id="1167" name="Google Shape;1167;p37"/>
            <p:cNvSpPr txBox="1"/>
            <p:nvPr/>
          </p:nvSpPr>
          <p:spPr>
            <a:xfrm>
              <a:off x="566113" y="2350721"/>
              <a:ext cx="825190"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Barlow Light"/>
                  <a:ea typeface="Barlow Light"/>
                  <a:cs typeface="Barlow Light"/>
                  <a:sym typeface="Barlow Light"/>
                </a:rPr>
                <a:t>Tabel yang digunakan</a:t>
              </a:r>
              <a:endParaRPr sz="1100" b="0" i="0" u="none" strike="noStrike" cap="none">
                <a:solidFill>
                  <a:srgbClr val="000000"/>
                </a:solidFill>
                <a:latin typeface="Barlow Light"/>
                <a:ea typeface="Barlow Light"/>
                <a:cs typeface="Barlow Light"/>
                <a:sym typeface="Barlow Light"/>
              </a:endParaRPr>
            </a:p>
          </p:txBody>
        </p:sp>
        <p:cxnSp>
          <p:nvCxnSpPr>
            <p:cNvPr id="1168" name="Google Shape;1168;p37"/>
            <p:cNvCxnSpPr>
              <a:stCxn id="1166" idx="1"/>
            </p:cNvCxnSpPr>
            <p:nvPr/>
          </p:nvCxnSpPr>
          <p:spPr>
            <a:xfrm rot="10800000">
              <a:off x="1167231" y="2639205"/>
              <a:ext cx="796500" cy="8100"/>
            </a:xfrm>
            <a:prstGeom prst="straightConnector1">
              <a:avLst/>
            </a:prstGeom>
            <a:noFill/>
            <a:ln w="9525" cap="flat" cmpd="sng">
              <a:solidFill>
                <a:srgbClr val="FF0000"/>
              </a:solidFill>
              <a:prstDash val="solid"/>
              <a:round/>
              <a:headEnd type="none" w="sm" len="sm"/>
              <a:tailEnd type="none" w="sm" len="sm"/>
            </a:ln>
          </p:spPr>
        </p:cxnSp>
        <p:cxnSp>
          <p:nvCxnSpPr>
            <p:cNvPr id="1169" name="Google Shape;1169;p37"/>
            <p:cNvCxnSpPr/>
            <p:nvPr/>
          </p:nvCxnSpPr>
          <p:spPr>
            <a:xfrm rot="10800000">
              <a:off x="2676293" y="3263590"/>
              <a:ext cx="1397619" cy="1177"/>
            </a:xfrm>
            <a:prstGeom prst="straightConnector1">
              <a:avLst/>
            </a:prstGeom>
            <a:noFill/>
            <a:ln w="9525" cap="flat" cmpd="sng">
              <a:solidFill>
                <a:srgbClr val="FF0000"/>
              </a:solidFill>
              <a:prstDash val="solid"/>
              <a:round/>
              <a:headEnd type="none" w="sm" len="sm"/>
              <a:tailEnd type="none" w="sm" len="sm"/>
            </a:ln>
          </p:spPr>
        </p:cxnSp>
        <p:cxnSp>
          <p:nvCxnSpPr>
            <p:cNvPr id="1170" name="Google Shape;1170;p37"/>
            <p:cNvCxnSpPr/>
            <p:nvPr/>
          </p:nvCxnSpPr>
          <p:spPr>
            <a:xfrm rot="10800000">
              <a:off x="2676293" y="2950885"/>
              <a:ext cx="0" cy="311957"/>
            </a:xfrm>
            <a:prstGeom prst="straightConnector1">
              <a:avLst/>
            </a:prstGeom>
            <a:noFill/>
            <a:ln w="9525" cap="flat" cmpd="sng">
              <a:solidFill>
                <a:srgbClr val="FF0000"/>
              </a:solidFill>
              <a:prstDash val="solid"/>
              <a:round/>
              <a:headEnd type="none" w="sm" len="sm"/>
              <a:tailEnd type="none" w="sm" len="sm"/>
            </a:ln>
          </p:spPr>
        </p:cxnSp>
        <p:cxnSp>
          <p:nvCxnSpPr>
            <p:cNvPr id="1171" name="Google Shape;1171;p37"/>
            <p:cNvCxnSpPr/>
            <p:nvPr/>
          </p:nvCxnSpPr>
          <p:spPr>
            <a:xfrm rot="10800000">
              <a:off x="4073912" y="2950885"/>
              <a:ext cx="0" cy="333851"/>
            </a:xfrm>
            <a:prstGeom prst="straightConnector1">
              <a:avLst/>
            </a:prstGeom>
            <a:noFill/>
            <a:ln w="9525" cap="flat" cmpd="sng">
              <a:solidFill>
                <a:srgbClr val="FF0000"/>
              </a:solidFill>
              <a:prstDash val="solid"/>
              <a:round/>
              <a:headEnd type="none" w="sm" len="sm"/>
              <a:tailEnd type="none" w="sm" len="sm"/>
            </a:ln>
          </p:spPr>
        </p:cxnSp>
        <p:cxnSp>
          <p:nvCxnSpPr>
            <p:cNvPr id="1172" name="Google Shape;1172;p37"/>
            <p:cNvCxnSpPr/>
            <p:nvPr/>
          </p:nvCxnSpPr>
          <p:spPr>
            <a:xfrm rot="10800000">
              <a:off x="3375102" y="3262434"/>
              <a:ext cx="0" cy="333851"/>
            </a:xfrm>
            <a:prstGeom prst="straightConnector1">
              <a:avLst/>
            </a:prstGeom>
            <a:noFill/>
            <a:ln w="9525" cap="flat" cmpd="sng">
              <a:solidFill>
                <a:srgbClr val="FF0000"/>
              </a:solidFill>
              <a:prstDash val="solid"/>
              <a:round/>
              <a:headEnd type="none" w="sm" len="sm"/>
              <a:tailEnd type="none" w="sm" len="sm"/>
            </a:ln>
          </p:spPr>
        </p:cxnSp>
        <p:sp>
          <p:nvSpPr>
            <p:cNvPr id="1173" name="Google Shape;1173;p37"/>
            <p:cNvSpPr txBox="1"/>
            <p:nvPr/>
          </p:nvSpPr>
          <p:spPr>
            <a:xfrm>
              <a:off x="2769013" y="3596285"/>
              <a:ext cx="2174693"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Barlow Light"/>
                  <a:ea typeface="Barlow Light"/>
                  <a:cs typeface="Barlow Light"/>
                  <a:sym typeface="Barlow Light"/>
                </a:rPr>
                <a:t>Row yang </a:t>
              </a:r>
              <a:r>
                <a:rPr lang="en-US" sz="1100" b="0" i="0" u="none" strike="noStrike" cap="none" dirty="0" err="1">
                  <a:solidFill>
                    <a:srgbClr val="000000"/>
                  </a:solidFill>
                  <a:latin typeface="Barlow Light"/>
                  <a:ea typeface="Barlow Light"/>
                  <a:cs typeface="Barlow Light"/>
                  <a:sym typeface="Barlow Light"/>
                </a:rPr>
                <a:t>akan</a:t>
              </a:r>
              <a:r>
                <a:rPr lang="en-US" sz="1100" b="0" i="0" u="none" strike="noStrike" cap="none" dirty="0">
                  <a:solidFill>
                    <a:srgbClr val="000000"/>
                  </a:solidFill>
                  <a:latin typeface="Barlow Light"/>
                  <a:ea typeface="Barlow Light"/>
                  <a:cs typeface="Barlow Light"/>
                  <a:sym typeface="Barlow Light"/>
                </a:rPr>
                <a:t> </a:t>
              </a:r>
              <a:r>
                <a:rPr lang="en-US" sz="1100" b="0" i="0" u="none" strike="noStrike" cap="none" dirty="0" err="1">
                  <a:solidFill>
                    <a:srgbClr val="000000"/>
                  </a:solidFill>
                  <a:latin typeface="Barlow Light"/>
                  <a:ea typeface="Barlow Light"/>
                  <a:cs typeface="Barlow Light"/>
                  <a:sym typeface="Barlow Light"/>
                </a:rPr>
                <a:t>diambil</a:t>
              </a:r>
              <a:r>
                <a:rPr lang="en-US" sz="1100" b="0" i="0" u="none" strike="noStrike" cap="none" dirty="0">
                  <a:solidFill>
                    <a:srgbClr val="000000"/>
                  </a:solidFill>
                  <a:latin typeface="Barlow Light"/>
                  <a:ea typeface="Barlow Light"/>
                  <a:cs typeface="Barlow Light"/>
                  <a:sym typeface="Barlow Light"/>
                </a:rPr>
                <a:t> </a:t>
              </a:r>
              <a:r>
                <a:rPr lang="en-US" sz="1100" b="0" i="0" u="none" strike="noStrike" cap="none" dirty="0" err="1">
                  <a:solidFill>
                    <a:srgbClr val="000000"/>
                  </a:solidFill>
                  <a:latin typeface="Barlow Light"/>
                  <a:ea typeface="Barlow Light"/>
                  <a:cs typeface="Barlow Light"/>
                  <a:sym typeface="Barlow Light"/>
                </a:rPr>
                <a:t>adalah</a:t>
              </a:r>
              <a:r>
                <a:rPr lang="en-US" sz="1100" b="0" i="0" u="none" strike="noStrike" cap="none" dirty="0">
                  <a:solidFill>
                    <a:srgbClr val="000000"/>
                  </a:solidFill>
                  <a:latin typeface="Barlow Light"/>
                  <a:ea typeface="Barlow Light"/>
                  <a:cs typeface="Barlow Light"/>
                  <a:sym typeface="Barlow Light"/>
                </a:rPr>
                <a:t> row </a:t>
              </a:r>
              <a:r>
                <a:rPr lang="en-US" sz="1100" b="0" i="0" u="none" strike="noStrike" cap="none" dirty="0" err="1">
                  <a:solidFill>
                    <a:srgbClr val="000000"/>
                  </a:solidFill>
                  <a:latin typeface="Barlow Light"/>
                  <a:ea typeface="Barlow Light"/>
                  <a:cs typeface="Barlow Light"/>
                  <a:sym typeface="Barlow Light"/>
                </a:rPr>
                <a:t>dengan</a:t>
              </a:r>
              <a:r>
                <a:rPr lang="en-US" sz="1100" b="0" i="0" u="none" strike="noStrike" cap="none" dirty="0">
                  <a:solidFill>
                    <a:srgbClr val="000000"/>
                  </a:solidFill>
                  <a:latin typeface="Barlow Light"/>
                  <a:ea typeface="Barlow Light"/>
                  <a:cs typeface="Barlow Light"/>
                  <a:sym typeface="Barlow Light"/>
                </a:rPr>
                <a:t> </a:t>
              </a:r>
              <a:r>
                <a:rPr lang="en-US" sz="1100" b="0" i="0" u="none" strike="noStrike" cap="none" dirty="0" err="1">
                  <a:solidFill>
                    <a:srgbClr val="000000"/>
                  </a:solidFill>
                  <a:latin typeface="Barlow Light"/>
                  <a:ea typeface="Barlow Light"/>
                  <a:cs typeface="Barlow Light"/>
                  <a:sym typeface="Barlow Light"/>
                </a:rPr>
                <a:t>gaji</a:t>
              </a:r>
              <a:r>
                <a:rPr lang="en-US" sz="1100" b="0" i="0" u="none" strike="noStrike" cap="none" dirty="0">
                  <a:solidFill>
                    <a:srgbClr val="000000"/>
                  </a:solidFill>
                  <a:latin typeface="Barlow Light"/>
                  <a:ea typeface="Barlow Light"/>
                  <a:cs typeface="Barlow Light"/>
                  <a:sym typeface="Barlow Light"/>
                </a:rPr>
                <a:t> di </a:t>
              </a:r>
              <a:r>
                <a:rPr lang="en-US" sz="1100" b="0" i="0" u="none" strike="noStrike" cap="none" dirty="0" err="1">
                  <a:solidFill>
                    <a:srgbClr val="000000"/>
                  </a:solidFill>
                  <a:latin typeface="Barlow Light"/>
                  <a:ea typeface="Barlow Light"/>
                  <a:cs typeface="Barlow Light"/>
                  <a:sym typeface="Barlow Light"/>
                </a:rPr>
                <a:t>atas</a:t>
              </a:r>
              <a:r>
                <a:rPr lang="en-US" sz="1100" b="0" i="0" u="none" strike="noStrike" cap="none" dirty="0">
                  <a:solidFill>
                    <a:srgbClr val="000000"/>
                  </a:solidFill>
                  <a:latin typeface="Barlow Light"/>
                  <a:ea typeface="Barlow Light"/>
                  <a:cs typeface="Barlow Light"/>
                  <a:sym typeface="Barlow Light"/>
                </a:rPr>
                <a:t> 10.000</a:t>
              </a:r>
              <a:endParaRPr dirty="0"/>
            </a:p>
          </p:txBody>
        </p:sp>
        <p:cxnSp>
          <p:nvCxnSpPr>
            <p:cNvPr id="1174" name="Google Shape;1174;p37"/>
            <p:cNvCxnSpPr/>
            <p:nvPr/>
          </p:nvCxnSpPr>
          <p:spPr>
            <a:xfrm rot="10800000">
              <a:off x="2769014" y="1995533"/>
              <a:ext cx="5133075" cy="14341"/>
            </a:xfrm>
            <a:prstGeom prst="straightConnector1">
              <a:avLst/>
            </a:prstGeom>
            <a:noFill/>
            <a:ln w="9525" cap="flat" cmpd="sng">
              <a:solidFill>
                <a:srgbClr val="FF0000"/>
              </a:solidFill>
              <a:prstDash val="solid"/>
              <a:round/>
              <a:headEnd type="none" w="sm" len="sm"/>
              <a:tailEnd type="none" w="sm" len="sm"/>
            </a:ln>
          </p:spPr>
        </p:cxnSp>
        <p:cxnSp>
          <p:nvCxnSpPr>
            <p:cNvPr id="1175" name="Google Shape;1175;p37"/>
            <p:cNvCxnSpPr/>
            <p:nvPr/>
          </p:nvCxnSpPr>
          <p:spPr>
            <a:xfrm rot="10800000">
              <a:off x="2769013" y="1987794"/>
              <a:ext cx="0" cy="311957"/>
            </a:xfrm>
            <a:prstGeom prst="straightConnector1">
              <a:avLst/>
            </a:prstGeom>
            <a:noFill/>
            <a:ln w="9525" cap="flat" cmpd="sng">
              <a:solidFill>
                <a:srgbClr val="FF0000"/>
              </a:solidFill>
              <a:prstDash val="solid"/>
              <a:round/>
              <a:headEnd type="none" w="sm" len="sm"/>
              <a:tailEnd type="none" w="sm" len="sm"/>
            </a:ln>
          </p:spPr>
        </p:cxnSp>
        <p:cxnSp>
          <p:nvCxnSpPr>
            <p:cNvPr id="1176" name="Google Shape;1176;p37"/>
            <p:cNvCxnSpPr/>
            <p:nvPr/>
          </p:nvCxnSpPr>
          <p:spPr>
            <a:xfrm rot="10800000">
              <a:off x="7894448" y="2002661"/>
              <a:ext cx="0" cy="311957"/>
            </a:xfrm>
            <a:prstGeom prst="straightConnector1">
              <a:avLst/>
            </a:prstGeom>
            <a:noFill/>
            <a:ln w="9525" cap="flat" cmpd="sng">
              <a:solidFill>
                <a:srgbClr val="FF0000"/>
              </a:solidFill>
              <a:prstDash val="solid"/>
              <a:round/>
              <a:headEnd type="none" w="sm" len="sm"/>
              <a:tailEnd type="none" w="sm" len="sm"/>
            </a:ln>
          </p:spPr>
        </p:cxnSp>
        <p:cxnSp>
          <p:nvCxnSpPr>
            <p:cNvPr id="1177" name="Google Shape;1177;p37"/>
            <p:cNvCxnSpPr/>
            <p:nvPr/>
          </p:nvCxnSpPr>
          <p:spPr>
            <a:xfrm rot="10800000">
              <a:off x="5335551" y="1668810"/>
              <a:ext cx="0" cy="333851"/>
            </a:xfrm>
            <a:prstGeom prst="straightConnector1">
              <a:avLst/>
            </a:prstGeom>
            <a:noFill/>
            <a:ln w="9525" cap="flat" cmpd="sng">
              <a:solidFill>
                <a:srgbClr val="FF0000"/>
              </a:solidFill>
              <a:prstDash val="solid"/>
              <a:round/>
              <a:headEnd type="none" w="sm" len="sm"/>
              <a:tailEnd type="none" w="sm" len="sm"/>
            </a:ln>
          </p:spPr>
        </p:cxnSp>
        <p:sp>
          <p:nvSpPr>
            <p:cNvPr id="1178" name="Google Shape;1178;p37"/>
            <p:cNvSpPr txBox="1"/>
            <p:nvPr/>
          </p:nvSpPr>
          <p:spPr>
            <a:xfrm>
              <a:off x="4203599" y="1412571"/>
              <a:ext cx="2546606"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Barlow Light"/>
                  <a:ea typeface="Barlow Light"/>
                  <a:cs typeface="Barlow Light"/>
                  <a:sym typeface="Barlow Light"/>
                </a:rPr>
                <a:t>Kolom/field yang akan ditampilkan</a:t>
              </a:r>
              <a:endParaRPr sz="1100" b="0" i="0" u="none" strike="noStrike" cap="none">
                <a:solidFill>
                  <a:srgbClr val="000000"/>
                </a:solidFill>
                <a:latin typeface="Barlow Light"/>
                <a:ea typeface="Barlow Light"/>
                <a:cs typeface="Barlow Light"/>
                <a:sym typeface="Barlow Light"/>
              </a:endParaRPr>
            </a:p>
          </p:txBody>
        </p:sp>
      </p:grpSp>
      <p:pic>
        <p:nvPicPr>
          <p:cNvPr id="1179" name="Google Shape;1179;p37"/>
          <p:cNvPicPr preferRelativeResize="0"/>
          <p:nvPr/>
        </p:nvPicPr>
        <p:blipFill rotWithShape="1">
          <a:blip r:embed="rId3">
            <a:alphaModFix/>
          </a:blip>
          <a:srcRect/>
          <a:stretch/>
        </p:blipFill>
        <p:spPr>
          <a:xfrm>
            <a:off x="5676183" y="2897743"/>
            <a:ext cx="3367662" cy="2198722"/>
          </a:xfrm>
          <a:prstGeom prst="rect">
            <a:avLst/>
          </a:prstGeom>
          <a:noFill/>
          <a:ln w="9525"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extLst>
      <p:ext uri="{BB962C8B-B14F-4D97-AF65-F5344CB8AC3E}">
        <p14:creationId xmlns:p14="http://schemas.microsoft.com/office/powerpoint/2010/main" val="302427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
          <p:cNvSpPr txBox="1">
            <a:spLocks noGrp="1"/>
          </p:cNvSpPr>
          <p:nvPr>
            <p:ph type="ctrTitle"/>
          </p:nvPr>
        </p:nvSpPr>
        <p:spPr>
          <a:xfrm>
            <a:off x="848847" y="650494"/>
            <a:ext cx="5212518" cy="11598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800"/>
              <a:buNone/>
            </a:pPr>
            <a:r>
              <a:rPr lang="en-US" sz="3200" dirty="0"/>
              <a:t>Why Data Analyst MUST</a:t>
            </a:r>
            <a:br>
              <a:rPr lang="en-US" sz="3200" dirty="0"/>
            </a:br>
            <a:r>
              <a:rPr lang="en-US" sz="3200" dirty="0"/>
              <a:t>Learn </a:t>
            </a:r>
            <a:r>
              <a:rPr lang="en-US" sz="3200" dirty="0">
                <a:solidFill>
                  <a:srgbClr val="C00000"/>
                </a:solidFill>
              </a:rPr>
              <a:t>SQL</a:t>
            </a:r>
            <a:r>
              <a:rPr lang="en-US" sz="3200" dirty="0"/>
              <a:t>?</a:t>
            </a:r>
            <a:endParaRPr sz="3200" dirty="0"/>
          </a:p>
        </p:txBody>
      </p:sp>
      <p:grpSp>
        <p:nvGrpSpPr>
          <p:cNvPr id="326" name="Google Shape;326;p9"/>
          <p:cNvGrpSpPr/>
          <p:nvPr/>
        </p:nvGrpSpPr>
        <p:grpSpPr>
          <a:xfrm>
            <a:off x="5435079" y="912423"/>
            <a:ext cx="3239723" cy="3318665"/>
            <a:chOff x="2270525" y="117216"/>
            <a:chExt cx="4650765" cy="4762722"/>
          </a:xfrm>
        </p:grpSpPr>
        <p:sp>
          <p:nvSpPr>
            <p:cNvPr id="327" name="Google Shape;327;p9"/>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9"/>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9"/>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9"/>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9"/>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9"/>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9"/>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9"/>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9"/>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9"/>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9"/>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9"/>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9"/>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9"/>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9"/>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9"/>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9"/>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9"/>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9"/>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9"/>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9"/>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48" name="Google Shape;348;p9"/>
            <p:cNvGrpSpPr/>
            <p:nvPr/>
          </p:nvGrpSpPr>
          <p:grpSpPr>
            <a:xfrm>
              <a:off x="4031993" y="117216"/>
              <a:ext cx="2889297" cy="3901793"/>
              <a:chOff x="5533368" y="1047716"/>
              <a:chExt cx="2889297" cy="3901793"/>
            </a:xfrm>
          </p:grpSpPr>
          <p:sp>
            <p:nvSpPr>
              <p:cNvPr id="349" name="Google Shape;349;p9"/>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9"/>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9"/>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9"/>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9"/>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9"/>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9"/>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9"/>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9"/>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9"/>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9"/>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9"/>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9"/>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9"/>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9"/>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9"/>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9"/>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9"/>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9"/>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p9"/>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9"/>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9"/>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9"/>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9"/>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9"/>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9"/>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9"/>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9"/>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9"/>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9"/>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9"/>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9"/>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9"/>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9"/>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p9"/>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9"/>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9"/>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9"/>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9"/>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9"/>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89" name="Google Shape;389;p9"/>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9"/>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9"/>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9"/>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9"/>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9"/>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9"/>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9"/>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9"/>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9"/>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9"/>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9"/>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9"/>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9"/>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9"/>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4" name="Google Shape;404;p9"/>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5" name="Google Shape;405;p9"/>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6" name="Google Shape;406;p9"/>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7" name="Google Shape;407;p9"/>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8" name="Google Shape;408;p9"/>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9"/>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0" name="Google Shape;410;p9"/>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9"/>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2" name="Google Shape;412;p9"/>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9"/>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4" name="Google Shape;414;p9"/>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5" name="Google Shape;415;p9"/>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9"/>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9"/>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18" name="Google Shape;418;p9"/>
            <p:cNvGrpSpPr/>
            <p:nvPr/>
          </p:nvGrpSpPr>
          <p:grpSpPr>
            <a:xfrm flipH="1">
              <a:off x="2865273" y="3434801"/>
              <a:ext cx="598186" cy="1340314"/>
              <a:chOff x="4210728" y="4525714"/>
              <a:chExt cx="546438" cy="1224366"/>
            </a:xfrm>
          </p:grpSpPr>
          <p:sp>
            <p:nvSpPr>
              <p:cNvPr id="419" name="Google Shape;419;p9"/>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9"/>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1" name="Google Shape;421;p9"/>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9"/>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9"/>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9"/>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9"/>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9"/>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9"/>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9"/>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9" name="Google Shape;429;p9"/>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0" name="Google Shape;430;p9"/>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1" name="Google Shape;431;p9"/>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12" name="Google Shape;324;p9">
            <a:extLst>
              <a:ext uri="{FF2B5EF4-FFF2-40B4-BE49-F238E27FC236}">
                <a16:creationId xmlns:a16="http://schemas.microsoft.com/office/drawing/2014/main" id="{583F04C0-3925-4D2A-AD73-488B8E515847}"/>
              </a:ext>
            </a:extLst>
          </p:cNvPr>
          <p:cNvSpPr txBox="1">
            <a:spLocks/>
          </p:cNvSpPr>
          <p:nvPr/>
        </p:nvSpPr>
        <p:spPr>
          <a:xfrm>
            <a:off x="906748" y="2404368"/>
            <a:ext cx="4676700" cy="23733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2000" dirty="0"/>
              <a:t>SQL Database is </a:t>
            </a:r>
            <a:r>
              <a:rPr lang="en-US" sz="2000" dirty="0">
                <a:solidFill>
                  <a:srgbClr val="C00000"/>
                </a:solidFill>
              </a:rPr>
              <a:t>Everywhere</a:t>
            </a:r>
          </a:p>
          <a:p>
            <a:r>
              <a:rPr lang="en-US" sz="2000" dirty="0"/>
              <a:t>SQL still the </a:t>
            </a:r>
            <a:r>
              <a:rPr lang="en-US" sz="2000" dirty="0">
                <a:solidFill>
                  <a:srgbClr val="C00000"/>
                </a:solidFill>
              </a:rPr>
              <a:t>top language for data work</a:t>
            </a:r>
            <a:r>
              <a:rPr lang="en-US" sz="2000" dirty="0"/>
              <a:t> in 2021*</a:t>
            </a:r>
          </a:p>
        </p:txBody>
      </p:sp>
      <p:sp>
        <p:nvSpPr>
          <p:cNvPr id="114" name="TextBox 113">
            <a:extLst>
              <a:ext uri="{FF2B5EF4-FFF2-40B4-BE49-F238E27FC236}">
                <a16:creationId xmlns:a16="http://schemas.microsoft.com/office/drawing/2014/main" id="{0EA8B889-90E1-4D9C-9ED2-CF7EC3EBBA12}"/>
              </a:ext>
            </a:extLst>
          </p:cNvPr>
          <p:cNvSpPr txBox="1"/>
          <p:nvPr/>
        </p:nvSpPr>
        <p:spPr>
          <a:xfrm>
            <a:off x="6442529" y="4826949"/>
            <a:ext cx="4572000" cy="276999"/>
          </a:xfrm>
          <a:prstGeom prst="rect">
            <a:avLst/>
          </a:prstGeom>
          <a:noFill/>
        </p:spPr>
        <p:txBody>
          <a:bodyPr wrap="square">
            <a:spAutoFit/>
          </a:bodyPr>
          <a:lstStyle/>
          <a:p>
            <a:r>
              <a:rPr lang="en-US" sz="1200" b="0" i="1" dirty="0">
                <a:solidFill>
                  <a:srgbClr val="696969"/>
                </a:solidFill>
                <a:effectLst/>
                <a:latin typeface="SSP Local"/>
              </a:rPr>
              <a:t>*</a:t>
            </a:r>
            <a:r>
              <a:rPr lang="en-US" sz="1200" b="0" i="1" dirty="0" err="1">
                <a:solidFill>
                  <a:srgbClr val="696969"/>
                </a:solidFill>
                <a:effectLst/>
                <a:latin typeface="SSP Local"/>
              </a:rPr>
              <a:t>StackOverflow</a:t>
            </a:r>
            <a:r>
              <a:rPr lang="en-US" sz="1200" b="0" i="1" dirty="0">
                <a:solidFill>
                  <a:srgbClr val="696969"/>
                </a:solidFill>
                <a:effectLst/>
                <a:latin typeface="SSP Local"/>
              </a:rPr>
              <a:t> 2020 Developer Survey</a:t>
            </a:r>
            <a:endParaRPr lang="en-US" sz="1200" dirty="0"/>
          </a:p>
        </p:txBody>
      </p:sp>
      <p:sp>
        <p:nvSpPr>
          <p:cNvPr id="116" name="Google Shape;324;p9">
            <a:extLst>
              <a:ext uri="{FF2B5EF4-FFF2-40B4-BE49-F238E27FC236}">
                <a16:creationId xmlns:a16="http://schemas.microsoft.com/office/drawing/2014/main" id="{CB439304-1DD7-418A-8ADB-BAFA0A94A3F5}"/>
              </a:ext>
            </a:extLst>
          </p:cNvPr>
          <p:cNvSpPr txBox="1">
            <a:spLocks/>
          </p:cNvSpPr>
          <p:nvPr/>
        </p:nvSpPr>
        <p:spPr>
          <a:xfrm>
            <a:off x="880072" y="1843050"/>
            <a:ext cx="4676700" cy="25343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1400" dirty="0">
                <a:solidFill>
                  <a:schemeClr val="tx1"/>
                </a:solidFill>
              </a:rPr>
              <a:t>Not just Python/R, Tableau, Power BI, </a:t>
            </a:r>
            <a:r>
              <a:rPr lang="en-US" sz="1400" dirty="0" err="1">
                <a:solidFill>
                  <a:schemeClr val="tx1"/>
                </a:solidFill>
              </a:rPr>
              <a:t>etc</a:t>
            </a:r>
            <a:endParaRPr lang="en-US" sz="1400" dirty="0">
              <a:solidFill>
                <a:schemeClr val="tx1"/>
              </a:solidFill>
            </a:endParaRPr>
          </a:p>
        </p:txBody>
      </p:sp>
    </p:spTree>
    <p:extLst>
      <p:ext uri="{BB962C8B-B14F-4D97-AF65-F5344CB8AC3E}">
        <p14:creationId xmlns:p14="http://schemas.microsoft.com/office/powerpoint/2010/main" val="2337005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71947" y="448085"/>
            <a:ext cx="5640900" cy="323549"/>
          </a:xfrm>
        </p:spPr>
        <p:txBody>
          <a:bodyPr/>
          <a:lstStyle/>
          <a:p>
            <a:r>
              <a:rPr lang="en-US" sz="3200" dirty="0">
                <a:solidFill>
                  <a:schemeClr val="accent4">
                    <a:lumMod val="50000"/>
                  </a:schemeClr>
                </a:solidFill>
              </a:rPr>
              <a:t>SELECT</a:t>
            </a:r>
            <a:br>
              <a:rPr lang="en-US" sz="3200" dirty="0">
                <a:solidFill>
                  <a:schemeClr val="accent4">
                    <a:lumMod val="50000"/>
                  </a:schemeClr>
                </a:solidFill>
              </a:rPr>
            </a:br>
            <a:r>
              <a:rPr lang="en-US" sz="1600" dirty="0"/>
              <a:t>Limiting the Column that Are Selected</a:t>
            </a:r>
            <a:endParaRPr lang="en-US" sz="3200" dirty="0"/>
          </a:p>
        </p:txBody>
      </p:sp>
      <p:sp>
        <p:nvSpPr>
          <p:cNvPr id="3" name="Content Placeholder 2">
            <a:extLst>
              <a:ext uri="{FF2B5EF4-FFF2-40B4-BE49-F238E27FC236}">
                <a16:creationId xmlns:a16="http://schemas.microsoft.com/office/drawing/2014/main" id="{A83AF466-EB21-4B08-8240-07B13FBB7369}"/>
              </a:ext>
            </a:extLst>
          </p:cNvPr>
          <p:cNvSpPr>
            <a:spLocks noGrp="1"/>
          </p:cNvSpPr>
          <p:nvPr>
            <p:ph type="body" idx="1"/>
          </p:nvPr>
        </p:nvSpPr>
        <p:spPr>
          <a:xfrm>
            <a:off x="368708" y="1251300"/>
            <a:ext cx="5640900" cy="2640900"/>
          </a:xfrm>
        </p:spPr>
        <p:txBody>
          <a:bodyPr/>
          <a:lstStyle/>
          <a:p>
            <a:pPr marL="114300" indent="0">
              <a:buNone/>
            </a:pPr>
            <a:r>
              <a:rPr lang="en-US" sz="1800" b="1" dirty="0"/>
              <a:t>Menampilkan </a:t>
            </a:r>
            <a:r>
              <a:rPr lang="en-US" sz="1800" b="1" dirty="0" err="1"/>
              <a:t>Semua</a:t>
            </a:r>
            <a:r>
              <a:rPr lang="en-US" sz="1800" b="1" dirty="0"/>
              <a:t> Kolom:</a:t>
            </a:r>
          </a:p>
          <a:p>
            <a:r>
              <a:rPr lang="en-US" sz="1600" dirty="0"/>
              <a:t>SELECT </a:t>
            </a:r>
            <a:r>
              <a:rPr lang="en-US" sz="1600" b="1" dirty="0">
                <a:solidFill>
                  <a:schemeClr val="accent4">
                    <a:lumMod val="50000"/>
                  </a:schemeClr>
                </a:solidFill>
              </a:rPr>
              <a:t>* FROM </a:t>
            </a:r>
            <a:r>
              <a:rPr lang="en-US" sz="1600" b="1" dirty="0" err="1">
                <a:solidFill>
                  <a:schemeClr val="accent4">
                    <a:lumMod val="50000"/>
                  </a:schemeClr>
                </a:solidFill>
              </a:rPr>
              <a:t>nama_tabel</a:t>
            </a:r>
            <a:endParaRPr lang="en-US" sz="1600" b="1" dirty="0">
              <a:solidFill>
                <a:schemeClr val="accent4">
                  <a:lumMod val="50000"/>
                </a:schemeClr>
              </a:solidFill>
            </a:endParaRPr>
          </a:p>
          <a:p>
            <a:pPr marL="114300" indent="0">
              <a:buNone/>
            </a:pPr>
            <a:r>
              <a:rPr lang="en-US" sz="1800" b="1" dirty="0"/>
              <a:t>Menampilkan Kolom yang </a:t>
            </a:r>
            <a:r>
              <a:rPr lang="en-US" sz="1800" b="1" dirty="0" err="1"/>
              <a:t>Spesifik</a:t>
            </a:r>
            <a:endParaRPr lang="en-US" sz="1800" b="1" dirty="0"/>
          </a:p>
          <a:p>
            <a:r>
              <a:rPr lang="en-US" sz="1600" dirty="0"/>
              <a:t>SELECT </a:t>
            </a:r>
            <a:r>
              <a:rPr lang="en-US" sz="1600" dirty="0" err="1">
                <a:solidFill>
                  <a:schemeClr val="accent4">
                    <a:lumMod val="50000"/>
                  </a:schemeClr>
                </a:solidFill>
              </a:rPr>
              <a:t>nama_kolom</a:t>
            </a:r>
            <a:r>
              <a:rPr lang="en-US" sz="1600" dirty="0">
                <a:solidFill>
                  <a:schemeClr val="accent4">
                    <a:lumMod val="50000"/>
                  </a:schemeClr>
                </a:solidFill>
              </a:rPr>
              <a:t>, nama_kolom2</a:t>
            </a:r>
          </a:p>
          <a:p>
            <a:pPr marL="114300" indent="0">
              <a:buNone/>
            </a:pPr>
            <a:r>
              <a:rPr lang="en-US" sz="1800" b="1" dirty="0"/>
              <a:t>Menampilkan </a:t>
            </a:r>
            <a:r>
              <a:rPr lang="en-US" sz="1800" b="1" dirty="0" err="1"/>
              <a:t>Hanya</a:t>
            </a:r>
            <a:r>
              <a:rPr lang="en-US" sz="1800" b="1" dirty="0"/>
              <a:t> Record yang Unique</a:t>
            </a:r>
          </a:p>
          <a:p>
            <a:r>
              <a:rPr lang="en-US" sz="1800" dirty="0"/>
              <a:t>SELECT </a:t>
            </a:r>
            <a:r>
              <a:rPr lang="en-US" sz="1800" b="1" dirty="0">
                <a:solidFill>
                  <a:schemeClr val="accent4">
                    <a:lumMod val="50000"/>
                  </a:schemeClr>
                </a:solidFill>
              </a:rPr>
              <a:t>DISTINCT</a:t>
            </a:r>
            <a:r>
              <a:rPr lang="en-US" sz="1800" dirty="0"/>
              <a:t> </a:t>
            </a:r>
            <a:r>
              <a:rPr lang="en-US" sz="1800" dirty="0" err="1"/>
              <a:t>nama_kolom</a:t>
            </a:r>
            <a:endParaRPr lang="en-US" sz="1800" dirty="0"/>
          </a:p>
          <a:p>
            <a:pPr marL="114300" indent="0">
              <a:buNone/>
            </a:pPr>
            <a:r>
              <a:rPr lang="en-US" sz="1800" b="1" dirty="0" err="1"/>
              <a:t>Menggunakan</a:t>
            </a:r>
            <a:r>
              <a:rPr lang="en-US" sz="1800" b="1" dirty="0"/>
              <a:t> Alias </a:t>
            </a:r>
            <a:r>
              <a:rPr lang="en-US" sz="1800" b="1" dirty="0" err="1"/>
              <a:t>untuk</a:t>
            </a:r>
            <a:r>
              <a:rPr lang="en-US" sz="1800" b="1" dirty="0"/>
              <a:t> Nama Kolom</a:t>
            </a:r>
          </a:p>
          <a:p>
            <a:r>
              <a:rPr lang="en-US" sz="1800" dirty="0"/>
              <a:t>SELECT </a:t>
            </a:r>
            <a:r>
              <a:rPr lang="en-US" sz="1800" dirty="0" err="1"/>
              <a:t>nama_kolom</a:t>
            </a:r>
            <a:r>
              <a:rPr lang="en-US" sz="1800" dirty="0"/>
              <a:t> </a:t>
            </a:r>
            <a:r>
              <a:rPr lang="en-US" sz="1800" b="1" dirty="0">
                <a:solidFill>
                  <a:schemeClr val="accent4">
                    <a:lumMod val="50000"/>
                  </a:schemeClr>
                </a:solidFill>
              </a:rPr>
              <a:t>as</a:t>
            </a:r>
            <a:r>
              <a:rPr lang="en-US" sz="1800" dirty="0"/>
              <a:t> </a:t>
            </a:r>
            <a:r>
              <a:rPr lang="en-US" sz="1800" dirty="0" err="1"/>
              <a:t>alias_kolom</a:t>
            </a:r>
            <a:r>
              <a:rPr lang="en-US" sz="1800" dirty="0"/>
              <a:t> </a:t>
            </a:r>
          </a:p>
          <a:p>
            <a:r>
              <a:rPr lang="en-US" sz="1800" dirty="0"/>
              <a:t>SELECT </a:t>
            </a:r>
            <a:r>
              <a:rPr lang="en-US" sz="1800" dirty="0" err="1"/>
              <a:t>nama_kolom</a:t>
            </a:r>
            <a:r>
              <a:rPr lang="en-US" sz="1800" dirty="0"/>
              <a:t> </a:t>
            </a:r>
            <a:r>
              <a:rPr lang="en-US" sz="1800" dirty="0" err="1"/>
              <a:t>alias_kolom</a:t>
            </a:r>
            <a:br>
              <a:rPr lang="en-US" sz="1800" dirty="0"/>
            </a:br>
            <a:endParaRPr lang="en-US" sz="18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184841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501444" y="507079"/>
            <a:ext cx="7182466" cy="323549"/>
          </a:xfrm>
        </p:spPr>
        <p:txBody>
          <a:bodyPr/>
          <a:lstStyle/>
          <a:p>
            <a:r>
              <a:rPr lang="en-US" sz="2400" dirty="0">
                <a:solidFill>
                  <a:schemeClr val="accent4">
                    <a:lumMod val="50000"/>
                  </a:schemeClr>
                </a:solidFill>
              </a:rPr>
              <a:t>SELECT</a:t>
            </a:r>
            <a:br>
              <a:rPr lang="en-US" sz="2400" dirty="0">
                <a:solidFill>
                  <a:schemeClr val="accent4">
                    <a:lumMod val="50000"/>
                  </a:schemeClr>
                </a:solidFill>
              </a:rPr>
            </a:br>
            <a:r>
              <a:rPr lang="en-US" sz="2400" dirty="0" err="1"/>
              <a:t>Menggunakan</a:t>
            </a:r>
            <a:r>
              <a:rPr lang="en-US" sz="2400" dirty="0"/>
              <a:t> </a:t>
            </a:r>
            <a:r>
              <a:rPr lang="en-US" sz="2400" dirty="0" err="1"/>
              <a:t>Ekspresi</a:t>
            </a:r>
            <a:r>
              <a:rPr lang="en-US" sz="2400" dirty="0"/>
              <a:t> </a:t>
            </a:r>
            <a:r>
              <a:rPr lang="en-US" sz="2400" dirty="0" err="1"/>
              <a:t>Aritmatik</a:t>
            </a:r>
            <a:endParaRPr lang="en-US" sz="24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21</a:t>
            </a:fld>
            <a:endParaRPr lang="en-US" dirty="0"/>
          </a:p>
        </p:txBody>
      </p:sp>
      <p:grpSp>
        <p:nvGrpSpPr>
          <p:cNvPr id="8" name="Google Shape;1217;p41">
            <a:extLst>
              <a:ext uri="{FF2B5EF4-FFF2-40B4-BE49-F238E27FC236}">
                <a16:creationId xmlns:a16="http://schemas.microsoft.com/office/drawing/2014/main" id="{DAF71739-D0A3-4666-9A1C-15B6F478B44C}"/>
              </a:ext>
            </a:extLst>
          </p:cNvPr>
          <p:cNvGrpSpPr/>
          <p:nvPr/>
        </p:nvGrpSpPr>
        <p:grpSpPr>
          <a:xfrm>
            <a:off x="277307" y="2060545"/>
            <a:ext cx="3166442" cy="1877661"/>
            <a:chOff x="2924175" y="2033588"/>
            <a:chExt cx="3257550" cy="1382316"/>
          </a:xfrm>
        </p:grpSpPr>
        <p:sp>
          <p:nvSpPr>
            <p:cNvPr id="9" name="Google Shape;1218;p41">
              <a:extLst>
                <a:ext uri="{FF2B5EF4-FFF2-40B4-BE49-F238E27FC236}">
                  <a16:creationId xmlns:a16="http://schemas.microsoft.com/office/drawing/2014/main" id="{645DD4D3-E5ED-4D38-BDA1-F71E6939DA56}"/>
                </a:ext>
              </a:extLst>
            </p:cNvPr>
            <p:cNvSpPr/>
            <p:nvPr/>
          </p:nvSpPr>
          <p:spPr>
            <a:xfrm>
              <a:off x="3952875" y="2868216"/>
              <a:ext cx="2228850" cy="273844"/>
            </a:xfrm>
            <a:prstGeom prst="rect">
              <a:avLst/>
            </a:prstGeom>
            <a:solidFill>
              <a:srgbClr val="DD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Multiply</a:t>
              </a:r>
              <a:endParaRPr/>
            </a:p>
          </p:txBody>
        </p:sp>
        <p:sp>
          <p:nvSpPr>
            <p:cNvPr id="10" name="Google Shape;1219;p41">
              <a:extLst>
                <a:ext uri="{FF2B5EF4-FFF2-40B4-BE49-F238E27FC236}">
                  <a16:creationId xmlns:a16="http://schemas.microsoft.com/office/drawing/2014/main" id="{6A8F0E20-53BD-4925-A9BF-1A4BBB602546}"/>
                </a:ext>
              </a:extLst>
            </p:cNvPr>
            <p:cNvSpPr/>
            <p:nvPr/>
          </p:nvSpPr>
          <p:spPr>
            <a:xfrm>
              <a:off x="2924175" y="2868216"/>
              <a:ext cx="1028700" cy="273844"/>
            </a:xfrm>
            <a:prstGeom prst="rect">
              <a:avLst/>
            </a:prstGeom>
            <a:solidFill>
              <a:srgbClr val="DDDDDD"/>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a:t>
              </a:r>
              <a:endParaRPr/>
            </a:p>
          </p:txBody>
        </p:sp>
        <p:sp>
          <p:nvSpPr>
            <p:cNvPr id="11" name="Google Shape;1220;p41">
              <a:extLst>
                <a:ext uri="{FF2B5EF4-FFF2-40B4-BE49-F238E27FC236}">
                  <a16:creationId xmlns:a16="http://schemas.microsoft.com/office/drawing/2014/main" id="{B307DF6C-A7EF-426A-B309-DF03357593DA}"/>
                </a:ext>
              </a:extLst>
            </p:cNvPr>
            <p:cNvSpPr/>
            <p:nvPr/>
          </p:nvSpPr>
          <p:spPr>
            <a:xfrm>
              <a:off x="3952875" y="3142060"/>
              <a:ext cx="2228850" cy="273844"/>
            </a:xfrm>
            <a:prstGeom prst="rect">
              <a:avLst/>
            </a:prstGeom>
            <a:solidFill>
              <a:srgbClr val="DD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Divide</a:t>
              </a:r>
              <a:endParaRPr/>
            </a:p>
          </p:txBody>
        </p:sp>
        <p:sp>
          <p:nvSpPr>
            <p:cNvPr id="12" name="Google Shape;1221;p41">
              <a:extLst>
                <a:ext uri="{FF2B5EF4-FFF2-40B4-BE49-F238E27FC236}">
                  <a16:creationId xmlns:a16="http://schemas.microsoft.com/office/drawing/2014/main" id="{B46FA4CD-7024-4E86-940C-A98FB9DB86F9}"/>
                </a:ext>
              </a:extLst>
            </p:cNvPr>
            <p:cNvSpPr/>
            <p:nvPr/>
          </p:nvSpPr>
          <p:spPr>
            <a:xfrm>
              <a:off x="2924175" y="3142060"/>
              <a:ext cx="1028700" cy="273844"/>
            </a:xfrm>
            <a:prstGeom prst="rect">
              <a:avLst/>
            </a:prstGeom>
            <a:solidFill>
              <a:srgbClr val="DDDDDD"/>
            </a:solidFill>
            <a:ln>
              <a:noFill/>
            </a:ln>
          </p:spPr>
          <p:txBody>
            <a:bodyPr spcFirstLastPara="1" wrap="square" lIns="91425" tIns="45700" rIns="91425" bIns="45700" anchor="t" anchorCtr="0">
              <a:noAutofit/>
            </a:bodyPr>
            <a:lstStyle/>
            <a:p>
              <a:pPr marL="114300" marR="0" lvl="1"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t>
              </a:r>
              <a:endParaRPr/>
            </a:p>
          </p:txBody>
        </p:sp>
        <p:sp>
          <p:nvSpPr>
            <p:cNvPr id="13" name="Google Shape;1222;p41">
              <a:extLst>
                <a:ext uri="{FF2B5EF4-FFF2-40B4-BE49-F238E27FC236}">
                  <a16:creationId xmlns:a16="http://schemas.microsoft.com/office/drawing/2014/main" id="{886A07E9-A3A5-4BDA-A3D9-4209B482B651}"/>
                </a:ext>
              </a:extLst>
            </p:cNvPr>
            <p:cNvSpPr/>
            <p:nvPr/>
          </p:nvSpPr>
          <p:spPr>
            <a:xfrm>
              <a:off x="3952875" y="2581275"/>
              <a:ext cx="2228850" cy="286941"/>
            </a:xfrm>
            <a:prstGeom prst="rect">
              <a:avLst/>
            </a:prstGeom>
            <a:solidFill>
              <a:srgbClr val="DD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Subtract</a:t>
              </a:r>
              <a:endParaRPr/>
            </a:p>
          </p:txBody>
        </p:sp>
        <p:sp>
          <p:nvSpPr>
            <p:cNvPr id="14" name="Google Shape;1223;p41">
              <a:extLst>
                <a:ext uri="{FF2B5EF4-FFF2-40B4-BE49-F238E27FC236}">
                  <a16:creationId xmlns:a16="http://schemas.microsoft.com/office/drawing/2014/main" id="{D4AFCD8B-71A7-4B96-98F4-90FFC3BD9C30}"/>
                </a:ext>
              </a:extLst>
            </p:cNvPr>
            <p:cNvSpPr/>
            <p:nvPr/>
          </p:nvSpPr>
          <p:spPr>
            <a:xfrm>
              <a:off x="2924175" y="2581275"/>
              <a:ext cx="1028700" cy="286941"/>
            </a:xfrm>
            <a:prstGeom prst="rect">
              <a:avLst/>
            </a:prstGeom>
            <a:solidFill>
              <a:srgbClr val="DDDDDD"/>
            </a:solidFill>
            <a:ln>
              <a:noFill/>
            </a:ln>
          </p:spPr>
          <p:txBody>
            <a:bodyPr spcFirstLastPara="1" wrap="square" lIns="91425" tIns="45700" rIns="91425" bIns="45700" anchor="t" anchorCtr="0">
              <a:noAutofit/>
            </a:bodyPr>
            <a:lstStyle/>
            <a:p>
              <a:pPr marL="114300" marR="0" lvl="1"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t>
              </a:r>
              <a:endParaRPr/>
            </a:p>
          </p:txBody>
        </p:sp>
        <p:sp>
          <p:nvSpPr>
            <p:cNvPr id="15" name="Google Shape;1224;p41">
              <a:extLst>
                <a:ext uri="{FF2B5EF4-FFF2-40B4-BE49-F238E27FC236}">
                  <a16:creationId xmlns:a16="http://schemas.microsoft.com/office/drawing/2014/main" id="{4E3A9ED0-8EBD-49E7-A1FB-D19646B01279}"/>
                </a:ext>
              </a:extLst>
            </p:cNvPr>
            <p:cNvSpPr/>
            <p:nvPr/>
          </p:nvSpPr>
          <p:spPr>
            <a:xfrm>
              <a:off x="3952875" y="2307432"/>
              <a:ext cx="2228850" cy="273844"/>
            </a:xfrm>
            <a:prstGeom prst="rect">
              <a:avLst/>
            </a:prstGeom>
            <a:solidFill>
              <a:srgbClr val="DD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Add</a:t>
              </a:r>
              <a:endParaRPr/>
            </a:p>
          </p:txBody>
        </p:sp>
        <p:sp>
          <p:nvSpPr>
            <p:cNvPr id="16" name="Google Shape;1225;p41">
              <a:extLst>
                <a:ext uri="{FF2B5EF4-FFF2-40B4-BE49-F238E27FC236}">
                  <a16:creationId xmlns:a16="http://schemas.microsoft.com/office/drawing/2014/main" id="{69C0F3A5-4650-4B94-971F-6EEE6F97F084}"/>
                </a:ext>
              </a:extLst>
            </p:cNvPr>
            <p:cNvSpPr/>
            <p:nvPr/>
          </p:nvSpPr>
          <p:spPr>
            <a:xfrm>
              <a:off x="2924175" y="2307432"/>
              <a:ext cx="1028700" cy="273844"/>
            </a:xfrm>
            <a:prstGeom prst="rect">
              <a:avLst/>
            </a:prstGeom>
            <a:solidFill>
              <a:srgbClr val="DDDDDD"/>
            </a:solidFill>
            <a:ln>
              <a:noFill/>
            </a:ln>
          </p:spPr>
          <p:txBody>
            <a:bodyPr spcFirstLastPara="1" wrap="square" lIns="91425" tIns="45700" rIns="91425" bIns="45700" anchor="t" anchorCtr="0">
              <a:noAutofit/>
            </a:bodyPr>
            <a:lstStyle/>
            <a:p>
              <a:pPr marL="114300" marR="0" lvl="1"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t>
              </a:r>
              <a:endParaRPr/>
            </a:p>
          </p:txBody>
        </p:sp>
        <p:sp>
          <p:nvSpPr>
            <p:cNvPr id="17" name="Google Shape;1226;p41">
              <a:extLst>
                <a:ext uri="{FF2B5EF4-FFF2-40B4-BE49-F238E27FC236}">
                  <a16:creationId xmlns:a16="http://schemas.microsoft.com/office/drawing/2014/main" id="{7F2A27DD-DB51-439E-A166-D420AF31057C}"/>
                </a:ext>
              </a:extLst>
            </p:cNvPr>
            <p:cNvSpPr/>
            <p:nvPr/>
          </p:nvSpPr>
          <p:spPr>
            <a:xfrm>
              <a:off x="3952875" y="2033588"/>
              <a:ext cx="2228850" cy="2738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0" i="0" u="none" strike="noStrike" cap="none" dirty="0">
                  <a:solidFill>
                    <a:schemeClr val="lt1"/>
                  </a:solidFill>
                  <a:latin typeface="Arial"/>
                  <a:ea typeface="Arial"/>
                  <a:cs typeface="Arial"/>
                  <a:sym typeface="Arial"/>
                </a:rPr>
                <a:t>Description</a:t>
              </a:r>
              <a:endParaRPr dirty="0"/>
            </a:p>
          </p:txBody>
        </p:sp>
        <p:sp>
          <p:nvSpPr>
            <p:cNvPr id="18" name="Google Shape;1227;p41">
              <a:extLst>
                <a:ext uri="{FF2B5EF4-FFF2-40B4-BE49-F238E27FC236}">
                  <a16:creationId xmlns:a16="http://schemas.microsoft.com/office/drawing/2014/main" id="{779DDAEA-C466-4EB1-98A0-D184C025828C}"/>
                </a:ext>
              </a:extLst>
            </p:cNvPr>
            <p:cNvSpPr/>
            <p:nvPr/>
          </p:nvSpPr>
          <p:spPr>
            <a:xfrm>
              <a:off x="2924175" y="2033588"/>
              <a:ext cx="1028700" cy="27384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0" i="0" u="none" strike="noStrike" cap="none" dirty="0">
                  <a:solidFill>
                    <a:schemeClr val="lt1"/>
                  </a:solidFill>
                  <a:latin typeface="Arial"/>
                  <a:ea typeface="Arial"/>
                  <a:cs typeface="Arial"/>
                  <a:sym typeface="Arial"/>
                </a:rPr>
                <a:t>Operator</a:t>
              </a:r>
              <a:endParaRPr sz="1050" dirty="0"/>
            </a:p>
          </p:txBody>
        </p:sp>
        <p:cxnSp>
          <p:nvCxnSpPr>
            <p:cNvPr id="19" name="Google Shape;1228;p41">
              <a:extLst>
                <a:ext uri="{FF2B5EF4-FFF2-40B4-BE49-F238E27FC236}">
                  <a16:creationId xmlns:a16="http://schemas.microsoft.com/office/drawing/2014/main" id="{1C68F441-51EC-4E6F-8DDF-C317651ECC52}"/>
                </a:ext>
              </a:extLst>
            </p:cNvPr>
            <p:cNvCxnSpPr/>
            <p:nvPr/>
          </p:nvCxnSpPr>
          <p:spPr>
            <a:xfrm>
              <a:off x="2924175" y="2307431"/>
              <a:ext cx="3257550" cy="0"/>
            </a:xfrm>
            <a:prstGeom prst="straightConnector1">
              <a:avLst/>
            </a:prstGeom>
            <a:noFill/>
            <a:ln w="57150" cap="flat" cmpd="sng">
              <a:solidFill>
                <a:schemeClr val="dk1"/>
              </a:solidFill>
              <a:prstDash val="solid"/>
              <a:round/>
              <a:headEnd type="none" w="sm" len="sm"/>
              <a:tailEnd type="none" w="sm" len="sm"/>
            </a:ln>
          </p:spPr>
        </p:cxnSp>
        <p:cxnSp>
          <p:nvCxnSpPr>
            <p:cNvPr id="20" name="Google Shape;1229;p41">
              <a:extLst>
                <a:ext uri="{FF2B5EF4-FFF2-40B4-BE49-F238E27FC236}">
                  <a16:creationId xmlns:a16="http://schemas.microsoft.com/office/drawing/2014/main" id="{10973B48-5123-44AD-9551-28CF99115AA5}"/>
                </a:ext>
              </a:extLst>
            </p:cNvPr>
            <p:cNvCxnSpPr/>
            <p:nvPr/>
          </p:nvCxnSpPr>
          <p:spPr>
            <a:xfrm>
              <a:off x="2924175" y="2581275"/>
              <a:ext cx="3257550" cy="0"/>
            </a:xfrm>
            <a:prstGeom prst="straightConnector1">
              <a:avLst/>
            </a:prstGeom>
            <a:noFill/>
            <a:ln w="28575" cap="flat" cmpd="sng">
              <a:solidFill>
                <a:schemeClr val="dk1"/>
              </a:solidFill>
              <a:prstDash val="solid"/>
              <a:round/>
              <a:headEnd type="none" w="sm" len="sm"/>
              <a:tailEnd type="none" w="sm" len="sm"/>
            </a:ln>
          </p:spPr>
        </p:cxnSp>
        <p:cxnSp>
          <p:nvCxnSpPr>
            <p:cNvPr id="21" name="Google Shape;1230;p41">
              <a:extLst>
                <a:ext uri="{FF2B5EF4-FFF2-40B4-BE49-F238E27FC236}">
                  <a16:creationId xmlns:a16="http://schemas.microsoft.com/office/drawing/2014/main" id="{D180E2B2-F3A4-48C4-ACCE-5F20D07A2320}"/>
                </a:ext>
              </a:extLst>
            </p:cNvPr>
            <p:cNvCxnSpPr/>
            <p:nvPr/>
          </p:nvCxnSpPr>
          <p:spPr>
            <a:xfrm>
              <a:off x="2924175" y="2868216"/>
              <a:ext cx="3257550" cy="0"/>
            </a:xfrm>
            <a:prstGeom prst="straightConnector1">
              <a:avLst/>
            </a:prstGeom>
            <a:noFill/>
            <a:ln w="28575" cap="flat" cmpd="sng">
              <a:solidFill>
                <a:schemeClr val="dk1"/>
              </a:solidFill>
              <a:prstDash val="solid"/>
              <a:round/>
              <a:headEnd type="none" w="sm" len="sm"/>
              <a:tailEnd type="none" w="sm" len="sm"/>
            </a:ln>
          </p:spPr>
        </p:cxnSp>
        <p:cxnSp>
          <p:nvCxnSpPr>
            <p:cNvPr id="22" name="Google Shape;1231;p41">
              <a:extLst>
                <a:ext uri="{FF2B5EF4-FFF2-40B4-BE49-F238E27FC236}">
                  <a16:creationId xmlns:a16="http://schemas.microsoft.com/office/drawing/2014/main" id="{5A9C6D3B-D96F-4700-A3B4-31E5D2EFC45C}"/>
                </a:ext>
              </a:extLst>
            </p:cNvPr>
            <p:cNvCxnSpPr/>
            <p:nvPr/>
          </p:nvCxnSpPr>
          <p:spPr>
            <a:xfrm>
              <a:off x="2924175" y="3415904"/>
              <a:ext cx="3257550" cy="0"/>
            </a:xfrm>
            <a:prstGeom prst="straightConnector1">
              <a:avLst/>
            </a:prstGeom>
            <a:noFill/>
            <a:ln w="28575" cap="sq" cmpd="sng">
              <a:solidFill>
                <a:schemeClr val="dk1"/>
              </a:solidFill>
              <a:prstDash val="solid"/>
              <a:round/>
              <a:headEnd type="none" w="sm" len="sm"/>
              <a:tailEnd type="none" w="sm" len="sm"/>
            </a:ln>
          </p:spPr>
        </p:cxnSp>
        <p:cxnSp>
          <p:nvCxnSpPr>
            <p:cNvPr id="23" name="Google Shape;1232;p41">
              <a:extLst>
                <a:ext uri="{FF2B5EF4-FFF2-40B4-BE49-F238E27FC236}">
                  <a16:creationId xmlns:a16="http://schemas.microsoft.com/office/drawing/2014/main" id="{CE135318-1824-4869-9B92-4D69CA7EF6DE}"/>
                </a:ext>
              </a:extLst>
            </p:cNvPr>
            <p:cNvCxnSpPr/>
            <p:nvPr/>
          </p:nvCxnSpPr>
          <p:spPr>
            <a:xfrm>
              <a:off x="2924175" y="2033588"/>
              <a:ext cx="0" cy="273844"/>
            </a:xfrm>
            <a:prstGeom prst="straightConnector1">
              <a:avLst/>
            </a:prstGeom>
            <a:noFill/>
            <a:ln w="28575" cap="flat" cmpd="sng">
              <a:solidFill>
                <a:schemeClr val="dk1"/>
              </a:solidFill>
              <a:prstDash val="solid"/>
              <a:round/>
              <a:headEnd type="none" w="sm" len="sm"/>
              <a:tailEnd type="none" w="sm" len="sm"/>
            </a:ln>
          </p:spPr>
        </p:cxnSp>
        <p:cxnSp>
          <p:nvCxnSpPr>
            <p:cNvPr id="24" name="Google Shape;1233;p41">
              <a:extLst>
                <a:ext uri="{FF2B5EF4-FFF2-40B4-BE49-F238E27FC236}">
                  <a16:creationId xmlns:a16="http://schemas.microsoft.com/office/drawing/2014/main" id="{A957FF1A-435E-42FF-B88D-F0922033B06E}"/>
                </a:ext>
              </a:extLst>
            </p:cNvPr>
            <p:cNvCxnSpPr/>
            <p:nvPr/>
          </p:nvCxnSpPr>
          <p:spPr>
            <a:xfrm>
              <a:off x="3952875" y="2033588"/>
              <a:ext cx="0" cy="1382316"/>
            </a:xfrm>
            <a:prstGeom prst="straightConnector1">
              <a:avLst/>
            </a:prstGeom>
            <a:noFill/>
            <a:ln w="28575" cap="flat" cmpd="sng">
              <a:solidFill>
                <a:schemeClr val="dk1"/>
              </a:solidFill>
              <a:prstDash val="solid"/>
              <a:round/>
              <a:headEnd type="none" w="sm" len="sm"/>
              <a:tailEnd type="none" w="sm" len="sm"/>
            </a:ln>
          </p:spPr>
        </p:cxnSp>
        <p:cxnSp>
          <p:nvCxnSpPr>
            <p:cNvPr id="25" name="Google Shape;1234;p41">
              <a:extLst>
                <a:ext uri="{FF2B5EF4-FFF2-40B4-BE49-F238E27FC236}">
                  <a16:creationId xmlns:a16="http://schemas.microsoft.com/office/drawing/2014/main" id="{22B37598-9002-4632-B559-A46BB9515B3E}"/>
                </a:ext>
              </a:extLst>
            </p:cNvPr>
            <p:cNvCxnSpPr/>
            <p:nvPr/>
          </p:nvCxnSpPr>
          <p:spPr>
            <a:xfrm>
              <a:off x="6181725" y="2033588"/>
              <a:ext cx="0" cy="273844"/>
            </a:xfrm>
            <a:prstGeom prst="straightConnector1">
              <a:avLst/>
            </a:prstGeom>
            <a:noFill/>
            <a:ln w="28575" cap="flat" cmpd="sng">
              <a:solidFill>
                <a:schemeClr val="dk1"/>
              </a:solidFill>
              <a:prstDash val="solid"/>
              <a:round/>
              <a:headEnd type="none" w="sm" len="sm"/>
              <a:tailEnd type="none" w="sm" len="sm"/>
            </a:ln>
          </p:spPr>
        </p:cxnSp>
        <p:cxnSp>
          <p:nvCxnSpPr>
            <p:cNvPr id="26" name="Google Shape;1235;p41">
              <a:extLst>
                <a:ext uri="{FF2B5EF4-FFF2-40B4-BE49-F238E27FC236}">
                  <a16:creationId xmlns:a16="http://schemas.microsoft.com/office/drawing/2014/main" id="{65F92E14-29F8-493F-AD91-EBF1D7D2DBA1}"/>
                </a:ext>
              </a:extLst>
            </p:cNvPr>
            <p:cNvCxnSpPr/>
            <p:nvPr/>
          </p:nvCxnSpPr>
          <p:spPr>
            <a:xfrm>
              <a:off x="2924175" y="3142060"/>
              <a:ext cx="3257550" cy="0"/>
            </a:xfrm>
            <a:prstGeom prst="straightConnector1">
              <a:avLst/>
            </a:prstGeom>
            <a:noFill/>
            <a:ln w="28575" cap="flat" cmpd="sng">
              <a:solidFill>
                <a:schemeClr val="dk1"/>
              </a:solidFill>
              <a:prstDash val="solid"/>
              <a:round/>
              <a:headEnd type="none" w="sm" len="sm"/>
              <a:tailEnd type="none" w="sm" len="sm"/>
            </a:ln>
          </p:spPr>
        </p:cxnSp>
        <p:cxnSp>
          <p:nvCxnSpPr>
            <p:cNvPr id="27" name="Google Shape;1236;p41">
              <a:extLst>
                <a:ext uri="{FF2B5EF4-FFF2-40B4-BE49-F238E27FC236}">
                  <a16:creationId xmlns:a16="http://schemas.microsoft.com/office/drawing/2014/main" id="{C13AC613-BA25-46CA-AAB8-3ED6742ABBF7}"/>
                </a:ext>
              </a:extLst>
            </p:cNvPr>
            <p:cNvCxnSpPr/>
            <p:nvPr/>
          </p:nvCxnSpPr>
          <p:spPr>
            <a:xfrm>
              <a:off x="2924175" y="2033588"/>
              <a:ext cx="3257550" cy="0"/>
            </a:xfrm>
            <a:prstGeom prst="straightConnector1">
              <a:avLst/>
            </a:prstGeom>
            <a:noFill/>
            <a:ln w="28575" cap="flat" cmpd="sng">
              <a:solidFill>
                <a:schemeClr val="dk1"/>
              </a:solidFill>
              <a:prstDash val="solid"/>
              <a:round/>
              <a:headEnd type="none" w="sm" len="sm"/>
              <a:tailEnd type="none" w="sm" len="sm"/>
            </a:ln>
          </p:spPr>
        </p:cxnSp>
        <p:cxnSp>
          <p:nvCxnSpPr>
            <p:cNvPr id="28" name="Google Shape;1237;p41">
              <a:extLst>
                <a:ext uri="{FF2B5EF4-FFF2-40B4-BE49-F238E27FC236}">
                  <a16:creationId xmlns:a16="http://schemas.microsoft.com/office/drawing/2014/main" id="{7C72FE65-4239-4969-9388-D4E3FA9723FF}"/>
                </a:ext>
              </a:extLst>
            </p:cNvPr>
            <p:cNvCxnSpPr/>
            <p:nvPr/>
          </p:nvCxnSpPr>
          <p:spPr>
            <a:xfrm>
              <a:off x="2924175" y="2307432"/>
              <a:ext cx="0" cy="1108472"/>
            </a:xfrm>
            <a:prstGeom prst="straightConnector1">
              <a:avLst/>
            </a:prstGeom>
            <a:noFill/>
            <a:ln w="28575" cap="sq" cmpd="sng">
              <a:solidFill>
                <a:schemeClr val="dk1"/>
              </a:solidFill>
              <a:prstDash val="solid"/>
              <a:round/>
              <a:headEnd type="none" w="sm" len="sm"/>
              <a:tailEnd type="none" w="sm" len="sm"/>
            </a:ln>
          </p:spPr>
        </p:cxnSp>
        <p:cxnSp>
          <p:nvCxnSpPr>
            <p:cNvPr id="29" name="Google Shape;1238;p41">
              <a:extLst>
                <a:ext uri="{FF2B5EF4-FFF2-40B4-BE49-F238E27FC236}">
                  <a16:creationId xmlns:a16="http://schemas.microsoft.com/office/drawing/2014/main" id="{AE655074-44DB-45FC-8895-0F6FBCCF2B5A}"/>
                </a:ext>
              </a:extLst>
            </p:cNvPr>
            <p:cNvCxnSpPr/>
            <p:nvPr/>
          </p:nvCxnSpPr>
          <p:spPr>
            <a:xfrm>
              <a:off x="6181725" y="2307432"/>
              <a:ext cx="0" cy="1108472"/>
            </a:xfrm>
            <a:prstGeom prst="straightConnector1">
              <a:avLst/>
            </a:prstGeom>
            <a:noFill/>
            <a:ln w="28575" cap="sq" cmpd="sng">
              <a:solidFill>
                <a:schemeClr val="dk1"/>
              </a:solidFill>
              <a:prstDash val="solid"/>
              <a:round/>
              <a:headEnd type="none" w="sm" len="sm"/>
              <a:tailEnd type="none" w="sm" len="sm"/>
            </a:ln>
          </p:spPr>
        </p:cxnSp>
      </p:grpSp>
      <p:sp>
        <p:nvSpPr>
          <p:cNvPr id="30" name="Rectangle 5">
            <a:extLst>
              <a:ext uri="{FF2B5EF4-FFF2-40B4-BE49-F238E27FC236}">
                <a16:creationId xmlns:a16="http://schemas.microsoft.com/office/drawing/2014/main" id="{63EE6267-B523-46EB-9A27-737E1428A4FD}"/>
              </a:ext>
            </a:extLst>
          </p:cNvPr>
          <p:cNvSpPr>
            <a:spLocks noChangeArrowheads="1"/>
          </p:cNvSpPr>
          <p:nvPr/>
        </p:nvSpPr>
        <p:spPr bwMode="blackGray">
          <a:xfrm>
            <a:off x="4247074" y="2060545"/>
            <a:ext cx="4528215" cy="556022"/>
          </a:xfrm>
          <a:prstGeom prst="rect">
            <a:avLst/>
          </a:prstGeom>
          <a:solidFill>
            <a:schemeClr val="accent2">
              <a:lumMod val="20000"/>
              <a:lumOff val="80000"/>
            </a:schemeClr>
          </a:solidFill>
          <a:ln w="28575">
            <a:solidFill>
              <a:srgbClr val="000000"/>
            </a:solidFill>
            <a:miter lim="800000"/>
            <a:headEnd/>
            <a:tailEnd/>
          </a:ln>
          <a:effectLst/>
        </p:spPr>
        <p:txBody>
          <a:bodyPr wrap="none" lIns="69056" tIns="34529" rIns="69056" bIns="34529" anchor="ctr"/>
          <a:lstStyle>
            <a:lvl1pPr algn="l">
              <a:spcBef>
                <a:spcPct val="0"/>
              </a:spcBef>
              <a:tabLst>
                <a:tab pos="1200150" algn="l"/>
              </a:tabLst>
              <a:defRPr sz="2400">
                <a:solidFill>
                  <a:schemeClr val="tx1"/>
                </a:solidFill>
                <a:latin typeface="Times New Roman" panose="02020603050405020304" pitchFamily="18" charset="0"/>
              </a:defRPr>
            </a:lvl1pPr>
            <a:lvl2pPr algn="l">
              <a:spcBef>
                <a:spcPct val="0"/>
              </a:spcBef>
              <a:tabLst>
                <a:tab pos="1200150" algn="l"/>
              </a:tabLst>
              <a:defRPr sz="2400">
                <a:solidFill>
                  <a:schemeClr val="tx1"/>
                </a:solidFill>
                <a:latin typeface="Times New Roman" panose="02020603050405020304" pitchFamily="18" charset="0"/>
              </a:defRPr>
            </a:lvl2pPr>
            <a:lvl3pPr algn="l">
              <a:spcBef>
                <a:spcPct val="0"/>
              </a:spcBef>
              <a:tabLst>
                <a:tab pos="1200150" algn="l"/>
              </a:tabLst>
              <a:defRPr sz="2400">
                <a:solidFill>
                  <a:schemeClr val="tx1"/>
                </a:solidFill>
                <a:latin typeface="Times New Roman" panose="02020603050405020304" pitchFamily="18" charset="0"/>
              </a:defRPr>
            </a:lvl3pPr>
            <a:lvl4pPr algn="l">
              <a:spcBef>
                <a:spcPct val="0"/>
              </a:spcBef>
              <a:tabLst>
                <a:tab pos="1200150" algn="l"/>
              </a:tabLst>
              <a:defRPr sz="2400">
                <a:solidFill>
                  <a:schemeClr val="tx1"/>
                </a:solidFill>
                <a:latin typeface="Times New Roman" panose="02020603050405020304" pitchFamily="18" charset="0"/>
              </a:defRPr>
            </a:lvl4pPr>
            <a:lvl5pPr algn="l">
              <a:spcBef>
                <a:spcPct val="0"/>
              </a:spcBef>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pPr eaLnBrk="0" hangingPunct="0">
              <a:buClrTx/>
              <a:buFontTx/>
              <a:buNone/>
            </a:pPr>
            <a:r>
              <a:rPr lang="en-US" altLang="en-US" sz="1350" dirty="0">
                <a:solidFill>
                  <a:srgbClr val="000000"/>
                </a:solidFill>
                <a:latin typeface="Courier New" panose="02070309020205020404" pitchFamily="49" charset="0"/>
              </a:rPr>
              <a:t>SELECT </a:t>
            </a:r>
            <a:r>
              <a:rPr lang="en-US" altLang="en-US" sz="1350" dirty="0" err="1">
                <a:solidFill>
                  <a:srgbClr val="000000"/>
                </a:solidFill>
                <a:latin typeface="Courier New" panose="02070309020205020404" pitchFamily="49" charset="0"/>
              </a:rPr>
              <a:t>last_name</a:t>
            </a:r>
            <a:r>
              <a:rPr lang="en-US" altLang="en-US" sz="1350" dirty="0">
                <a:solidFill>
                  <a:srgbClr val="000000"/>
                </a:solidFill>
                <a:latin typeface="Courier New" panose="02070309020205020404" pitchFamily="49" charset="0"/>
              </a:rPr>
              <a:t>, salary, </a:t>
            </a:r>
            <a:r>
              <a:rPr lang="en-US" altLang="en-US" sz="1350" b="1" dirty="0">
                <a:solidFill>
                  <a:srgbClr val="000000"/>
                </a:solidFill>
                <a:latin typeface="Courier New" panose="02070309020205020404" pitchFamily="49" charset="0"/>
              </a:rPr>
              <a:t>12*(salary+100)</a:t>
            </a:r>
          </a:p>
          <a:p>
            <a:pPr eaLnBrk="0" hangingPunct="0">
              <a:buClrTx/>
              <a:buFontTx/>
              <a:buNone/>
            </a:pPr>
            <a:r>
              <a:rPr lang="en-US" altLang="en-US" sz="1350" dirty="0">
                <a:solidFill>
                  <a:srgbClr val="000000"/>
                </a:solidFill>
                <a:latin typeface="Courier New" panose="02070309020205020404" pitchFamily="49" charset="0"/>
              </a:rPr>
              <a:t>FROM   employees;</a:t>
            </a:r>
          </a:p>
        </p:txBody>
      </p:sp>
      <p:pic>
        <p:nvPicPr>
          <p:cNvPr id="31" name="Picture 20">
            <a:extLst>
              <a:ext uri="{FF2B5EF4-FFF2-40B4-BE49-F238E27FC236}">
                <a16:creationId xmlns:a16="http://schemas.microsoft.com/office/drawing/2014/main" id="{CBAFD81B-B47B-4782-8FF8-1327782B0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675699" y="2726646"/>
            <a:ext cx="2192666" cy="70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720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D84671-1D47-4DBB-A87A-0A04BD1367F0}"/>
              </a:ext>
            </a:extLst>
          </p:cNvPr>
          <p:cNvPicPr>
            <a:picLocks noChangeAspect="1"/>
          </p:cNvPicPr>
          <p:nvPr/>
        </p:nvPicPr>
        <p:blipFill>
          <a:blip r:embed="rId3"/>
          <a:stretch>
            <a:fillRect/>
          </a:stretch>
        </p:blipFill>
        <p:spPr>
          <a:xfrm>
            <a:off x="276224" y="503872"/>
            <a:ext cx="5115805" cy="3694748"/>
          </a:xfrm>
          <a:prstGeom prst="rect">
            <a:avLst/>
          </a:prstGeom>
        </p:spPr>
      </p:pic>
      <p:sp>
        <p:nvSpPr>
          <p:cNvPr id="4" name="Rectangle 3"/>
          <p:cNvSpPr/>
          <p:nvPr/>
        </p:nvSpPr>
        <p:spPr>
          <a:xfrm>
            <a:off x="376517" y="1750611"/>
            <a:ext cx="5558118" cy="60063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4446" y="3545079"/>
            <a:ext cx="2447366" cy="60063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5C496618-8DB7-4E66-9ACD-01E8C77D89F2}"/>
              </a:ext>
            </a:extLst>
          </p:cNvPr>
          <p:cNvSpPr>
            <a:spLocks noGrp="1"/>
          </p:cNvSpPr>
          <p:nvPr>
            <p:ph type="title"/>
          </p:nvPr>
        </p:nvSpPr>
        <p:spPr>
          <a:xfrm>
            <a:off x="2964425" y="641918"/>
            <a:ext cx="5640900" cy="323549"/>
          </a:xfrm>
        </p:spPr>
        <p:txBody>
          <a:bodyPr/>
          <a:lstStyle/>
          <a:p>
            <a:r>
              <a:rPr lang="en-US" sz="2800" dirty="0">
                <a:solidFill>
                  <a:schemeClr val="accent4">
                    <a:lumMod val="50000"/>
                  </a:schemeClr>
                </a:solidFill>
              </a:rPr>
              <a:t>- Restricting and Sorting Data</a:t>
            </a:r>
          </a:p>
        </p:txBody>
      </p:sp>
    </p:spTree>
    <p:extLst>
      <p:ext uri="{BB962C8B-B14F-4D97-AF65-F5344CB8AC3E}">
        <p14:creationId xmlns:p14="http://schemas.microsoft.com/office/powerpoint/2010/main" val="2888398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a:extLst>
              <a:ext uri="{FF2B5EF4-FFF2-40B4-BE49-F238E27FC236}">
                <a16:creationId xmlns:a16="http://schemas.microsoft.com/office/drawing/2014/main" id="{6F61C679-87CE-4A93-A96B-1A9D9A08E518}"/>
              </a:ext>
            </a:extLst>
          </p:cNvPr>
          <p:cNvSpPr>
            <a:spLocks noGrp="1" noChangeArrowheads="1"/>
          </p:cNvSpPr>
          <p:nvPr>
            <p:ph type="title"/>
          </p:nvPr>
        </p:nvSpPr>
        <p:spPr>
          <a:xfrm>
            <a:off x="448275" y="338936"/>
            <a:ext cx="5640900" cy="1082700"/>
          </a:xfrm>
        </p:spPr>
        <p:txBody>
          <a:bodyPr/>
          <a:lstStyle/>
          <a:p>
            <a:r>
              <a:rPr lang="en-US" altLang="en-US"/>
              <a:t>SQL Query Order of  Execution</a:t>
            </a:r>
          </a:p>
        </p:txBody>
      </p:sp>
      <p:sp>
        <p:nvSpPr>
          <p:cNvPr id="11" name="Bent-Up Arrow 10"/>
          <p:cNvSpPr/>
          <p:nvPr/>
        </p:nvSpPr>
        <p:spPr>
          <a:xfrm rot="5400000">
            <a:off x="1169670" y="1488040"/>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ounded Rectangle 3"/>
          <p:cNvSpPr/>
          <p:nvPr/>
        </p:nvSpPr>
        <p:spPr>
          <a:xfrm>
            <a:off x="518160" y="129968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JOIN + FROM</a:t>
            </a:r>
            <a:endParaRPr lang="en-ID">
              <a:latin typeface="Barlow Light" panose="00000400000000000000" pitchFamily="2" charset="0"/>
            </a:endParaRPr>
          </a:p>
        </p:txBody>
      </p:sp>
      <p:sp>
        <p:nvSpPr>
          <p:cNvPr id="14" name="Bent-Up Arrow 13"/>
          <p:cNvSpPr/>
          <p:nvPr/>
        </p:nvSpPr>
        <p:spPr>
          <a:xfrm rot="5400000">
            <a:off x="2310745" y="1967631"/>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ounded Rectangle 14"/>
          <p:cNvSpPr/>
          <p:nvPr/>
        </p:nvSpPr>
        <p:spPr>
          <a:xfrm>
            <a:off x="1659235" y="1779271"/>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WHERE</a:t>
            </a:r>
            <a:endParaRPr lang="en-ID">
              <a:latin typeface="Barlow Light" panose="00000400000000000000" pitchFamily="2" charset="0"/>
            </a:endParaRPr>
          </a:p>
        </p:txBody>
      </p:sp>
      <p:sp>
        <p:nvSpPr>
          <p:cNvPr id="16" name="Bent-Up Arrow 15"/>
          <p:cNvSpPr/>
          <p:nvPr/>
        </p:nvSpPr>
        <p:spPr>
          <a:xfrm rot="5400000">
            <a:off x="3447795" y="2443413"/>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ounded Rectangle 16"/>
          <p:cNvSpPr/>
          <p:nvPr/>
        </p:nvSpPr>
        <p:spPr>
          <a:xfrm>
            <a:off x="2796285" y="2255053"/>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GROUP BY</a:t>
            </a:r>
            <a:endParaRPr lang="en-ID">
              <a:latin typeface="Barlow Light" panose="00000400000000000000" pitchFamily="2" charset="0"/>
            </a:endParaRPr>
          </a:p>
        </p:txBody>
      </p:sp>
      <p:sp>
        <p:nvSpPr>
          <p:cNvPr id="18" name="Bent-Up Arrow 17"/>
          <p:cNvSpPr/>
          <p:nvPr/>
        </p:nvSpPr>
        <p:spPr>
          <a:xfrm rot="5400000">
            <a:off x="4584845" y="2930626"/>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Rounded Rectangle 18"/>
          <p:cNvSpPr/>
          <p:nvPr/>
        </p:nvSpPr>
        <p:spPr>
          <a:xfrm>
            <a:off x="3933335" y="2742266"/>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HAVING</a:t>
            </a:r>
            <a:endParaRPr lang="en-ID">
              <a:latin typeface="Barlow Light" panose="00000400000000000000" pitchFamily="2" charset="0"/>
            </a:endParaRPr>
          </a:p>
        </p:txBody>
      </p:sp>
      <p:sp>
        <p:nvSpPr>
          <p:cNvPr id="20" name="Bent-Up Arrow 19"/>
          <p:cNvSpPr/>
          <p:nvPr/>
        </p:nvSpPr>
        <p:spPr>
          <a:xfrm rot="5400000">
            <a:off x="5721895" y="3417839"/>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ounded Rectangle 20"/>
          <p:cNvSpPr/>
          <p:nvPr/>
        </p:nvSpPr>
        <p:spPr>
          <a:xfrm>
            <a:off x="5070385" y="3229479"/>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SELECT</a:t>
            </a:r>
            <a:endParaRPr lang="en-ID">
              <a:latin typeface="Barlow Light" panose="00000400000000000000" pitchFamily="2" charset="0"/>
            </a:endParaRPr>
          </a:p>
        </p:txBody>
      </p:sp>
      <p:sp>
        <p:nvSpPr>
          <p:cNvPr id="22" name="Bent-Up Arrow 21"/>
          <p:cNvSpPr/>
          <p:nvPr/>
        </p:nvSpPr>
        <p:spPr>
          <a:xfrm rot="5400000">
            <a:off x="6858945" y="3930520"/>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ounded Rectangle 22"/>
          <p:cNvSpPr/>
          <p:nvPr/>
        </p:nvSpPr>
        <p:spPr>
          <a:xfrm>
            <a:off x="6207435" y="374216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ORDER BY</a:t>
            </a:r>
            <a:endParaRPr lang="en-ID">
              <a:latin typeface="Barlow Light" panose="00000400000000000000" pitchFamily="2" charset="0"/>
            </a:endParaRPr>
          </a:p>
        </p:txBody>
      </p:sp>
      <p:sp>
        <p:nvSpPr>
          <p:cNvPr id="25" name="Rounded Rectangle 24"/>
          <p:cNvSpPr/>
          <p:nvPr/>
        </p:nvSpPr>
        <p:spPr>
          <a:xfrm>
            <a:off x="7344485" y="422175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LIMIT</a:t>
            </a:r>
            <a:endParaRPr lang="en-ID">
              <a:latin typeface="Barlow Light" panose="00000400000000000000" pitchFamily="2" charset="0"/>
            </a:endParaRPr>
          </a:p>
        </p:txBody>
      </p:sp>
      <p:sp>
        <p:nvSpPr>
          <p:cNvPr id="26" name="TextBox 25"/>
          <p:cNvSpPr txBox="1"/>
          <p:nvPr/>
        </p:nvSpPr>
        <p:spPr>
          <a:xfrm>
            <a:off x="2691165" y="1337560"/>
            <a:ext cx="2695695" cy="261610"/>
          </a:xfrm>
          <a:prstGeom prst="rect">
            <a:avLst/>
          </a:prstGeom>
          <a:noFill/>
        </p:spPr>
        <p:txBody>
          <a:bodyPr wrap="square" rtlCol="0">
            <a:spAutoFit/>
          </a:bodyPr>
          <a:lstStyle/>
          <a:p>
            <a:r>
              <a:rPr lang="en-US" sz="1100">
                <a:latin typeface="Barlow Light" panose="00000400000000000000" pitchFamily="2" charset="0"/>
              </a:rPr>
              <a:t>Chose and join tables to get data</a:t>
            </a:r>
            <a:endParaRPr lang="en-ID" sz="1100">
              <a:latin typeface="Barlow Light" panose="00000400000000000000" pitchFamily="2" charset="0"/>
            </a:endParaRPr>
          </a:p>
        </p:txBody>
      </p:sp>
      <p:sp>
        <p:nvSpPr>
          <p:cNvPr id="27" name="TextBox 26"/>
          <p:cNvSpPr txBox="1"/>
          <p:nvPr/>
        </p:nvSpPr>
        <p:spPr>
          <a:xfrm>
            <a:off x="3819515" y="1817016"/>
            <a:ext cx="1369705" cy="261610"/>
          </a:xfrm>
          <a:prstGeom prst="rect">
            <a:avLst/>
          </a:prstGeom>
          <a:noFill/>
        </p:spPr>
        <p:txBody>
          <a:bodyPr wrap="square" rtlCol="0">
            <a:spAutoFit/>
          </a:bodyPr>
          <a:lstStyle/>
          <a:p>
            <a:r>
              <a:rPr lang="en-US" sz="1100">
                <a:latin typeface="Barlow Light" panose="00000400000000000000" pitchFamily="2" charset="0"/>
              </a:rPr>
              <a:t>Filter the data</a:t>
            </a:r>
            <a:endParaRPr lang="en-ID" sz="1100">
              <a:latin typeface="Barlow Light" panose="00000400000000000000" pitchFamily="2" charset="0"/>
            </a:endParaRPr>
          </a:p>
        </p:txBody>
      </p:sp>
      <p:sp>
        <p:nvSpPr>
          <p:cNvPr id="28" name="TextBox 27"/>
          <p:cNvSpPr txBox="1"/>
          <p:nvPr/>
        </p:nvSpPr>
        <p:spPr>
          <a:xfrm>
            <a:off x="4910110" y="2322366"/>
            <a:ext cx="1829850" cy="261610"/>
          </a:xfrm>
          <a:prstGeom prst="rect">
            <a:avLst/>
          </a:prstGeom>
          <a:noFill/>
        </p:spPr>
        <p:txBody>
          <a:bodyPr wrap="square" rtlCol="0">
            <a:spAutoFit/>
          </a:bodyPr>
          <a:lstStyle/>
          <a:p>
            <a:r>
              <a:rPr lang="en-US" sz="1100">
                <a:latin typeface="Barlow Light" panose="00000400000000000000" pitchFamily="2" charset="0"/>
              </a:rPr>
              <a:t>Aggregate the base data</a:t>
            </a:r>
            <a:endParaRPr lang="en-ID" sz="1100">
              <a:latin typeface="Barlow Light" panose="00000400000000000000" pitchFamily="2" charset="0"/>
            </a:endParaRPr>
          </a:p>
        </p:txBody>
      </p:sp>
      <p:sp>
        <p:nvSpPr>
          <p:cNvPr id="29" name="TextBox 28"/>
          <p:cNvSpPr txBox="1"/>
          <p:nvPr/>
        </p:nvSpPr>
        <p:spPr>
          <a:xfrm>
            <a:off x="6077640" y="2798148"/>
            <a:ext cx="2555820" cy="261610"/>
          </a:xfrm>
          <a:prstGeom prst="rect">
            <a:avLst/>
          </a:prstGeom>
          <a:noFill/>
        </p:spPr>
        <p:txBody>
          <a:bodyPr wrap="square" rtlCol="0">
            <a:spAutoFit/>
          </a:bodyPr>
          <a:lstStyle/>
          <a:p>
            <a:r>
              <a:rPr lang="en-US" sz="1100">
                <a:latin typeface="Barlow Light" panose="00000400000000000000" pitchFamily="2" charset="0"/>
              </a:rPr>
              <a:t>Filter the aggregated data</a:t>
            </a:r>
            <a:endParaRPr lang="en-ID" sz="1100">
              <a:latin typeface="Barlow Light" panose="00000400000000000000" pitchFamily="2" charset="0"/>
            </a:endParaRPr>
          </a:p>
        </p:txBody>
      </p:sp>
      <p:sp>
        <p:nvSpPr>
          <p:cNvPr id="30" name="TextBox 29"/>
          <p:cNvSpPr txBox="1"/>
          <p:nvPr/>
        </p:nvSpPr>
        <p:spPr>
          <a:xfrm>
            <a:off x="2926080" y="3596909"/>
            <a:ext cx="1325625" cy="261610"/>
          </a:xfrm>
          <a:prstGeom prst="rect">
            <a:avLst/>
          </a:prstGeom>
          <a:noFill/>
        </p:spPr>
        <p:txBody>
          <a:bodyPr wrap="square" rtlCol="0">
            <a:spAutoFit/>
          </a:bodyPr>
          <a:lstStyle/>
          <a:p>
            <a:r>
              <a:rPr lang="en-US" sz="1100">
                <a:latin typeface="Barlow Light" panose="00000400000000000000" pitchFamily="2" charset="0"/>
              </a:rPr>
              <a:t>Returns final data</a:t>
            </a:r>
            <a:endParaRPr lang="en-ID" sz="1100">
              <a:latin typeface="Barlow Light" panose="00000400000000000000" pitchFamily="2" charset="0"/>
            </a:endParaRPr>
          </a:p>
        </p:txBody>
      </p:sp>
      <p:cxnSp>
        <p:nvCxnSpPr>
          <p:cNvPr id="34" name="Straight Connector 33"/>
          <p:cNvCxnSpPr>
            <a:endCxn id="26" idx="1"/>
          </p:cNvCxnSpPr>
          <p:nvPr/>
        </p:nvCxnSpPr>
        <p:spPr>
          <a:xfrm>
            <a:off x="1981200" y="1464458"/>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3115913" y="1973581"/>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4251705" y="2446056"/>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5382805" y="2942245"/>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4251705" y="3492804"/>
            <a:ext cx="818680" cy="228178"/>
          </a:xfrm>
          <a:prstGeom prst="line">
            <a:avLst/>
          </a:prstGeom>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00500" y="4160634"/>
            <a:ext cx="1388255" cy="261610"/>
          </a:xfrm>
          <a:prstGeom prst="rect">
            <a:avLst/>
          </a:prstGeom>
          <a:noFill/>
        </p:spPr>
        <p:txBody>
          <a:bodyPr wrap="square" rtlCol="0">
            <a:spAutoFit/>
          </a:bodyPr>
          <a:lstStyle/>
          <a:p>
            <a:r>
              <a:rPr lang="en-US" sz="1100">
                <a:latin typeface="Barlow Light" panose="00000400000000000000" pitchFamily="2" charset="0"/>
              </a:rPr>
              <a:t>Sorts the final data</a:t>
            </a:r>
            <a:endParaRPr lang="en-ID" sz="1100">
              <a:latin typeface="Barlow Light" panose="00000400000000000000" pitchFamily="2" charset="0"/>
            </a:endParaRPr>
          </a:p>
        </p:txBody>
      </p:sp>
      <p:cxnSp>
        <p:nvCxnSpPr>
          <p:cNvPr id="43" name="Straight Connector 42"/>
          <p:cNvCxnSpPr/>
          <p:nvPr/>
        </p:nvCxnSpPr>
        <p:spPr>
          <a:xfrm flipV="1">
            <a:off x="5388755" y="4056529"/>
            <a:ext cx="818680" cy="228178"/>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000500" y="4642153"/>
            <a:ext cx="2525305" cy="261610"/>
          </a:xfrm>
          <a:prstGeom prst="rect">
            <a:avLst/>
          </a:prstGeom>
          <a:noFill/>
        </p:spPr>
        <p:txBody>
          <a:bodyPr wrap="square" rtlCol="0">
            <a:spAutoFit/>
          </a:bodyPr>
          <a:lstStyle/>
          <a:p>
            <a:r>
              <a:rPr lang="en-US" sz="1100">
                <a:latin typeface="Barlow Light" panose="00000400000000000000" pitchFamily="2" charset="0"/>
              </a:rPr>
              <a:t>Limit the returned data to a row count</a:t>
            </a:r>
            <a:endParaRPr lang="en-ID" sz="1100">
              <a:latin typeface="Barlow Light" panose="00000400000000000000" pitchFamily="2" charset="0"/>
            </a:endParaRPr>
          </a:p>
        </p:txBody>
      </p:sp>
      <p:cxnSp>
        <p:nvCxnSpPr>
          <p:cNvPr id="45" name="Straight Connector 44"/>
          <p:cNvCxnSpPr/>
          <p:nvPr/>
        </p:nvCxnSpPr>
        <p:spPr>
          <a:xfrm flipV="1">
            <a:off x="6525805" y="4538048"/>
            <a:ext cx="818680" cy="22817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750252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71947" y="448085"/>
            <a:ext cx="5640900" cy="323549"/>
          </a:xfrm>
        </p:spPr>
        <p:txBody>
          <a:bodyPr/>
          <a:lstStyle/>
          <a:p>
            <a:r>
              <a:rPr lang="en-US" sz="3200" dirty="0">
                <a:solidFill>
                  <a:schemeClr val="accent4">
                    <a:lumMod val="50000"/>
                  </a:schemeClr>
                </a:solidFill>
              </a:rPr>
              <a:t>WHERE</a:t>
            </a:r>
            <a:br>
              <a:rPr lang="en-US" sz="3200" dirty="0">
                <a:solidFill>
                  <a:schemeClr val="accent4">
                    <a:lumMod val="50000"/>
                  </a:schemeClr>
                </a:solidFill>
              </a:rPr>
            </a:br>
            <a:r>
              <a:rPr lang="en-US" sz="1600" dirty="0"/>
              <a:t>Limiting the Rows that Are Selected</a:t>
            </a:r>
            <a:endParaRPr lang="en-US" sz="32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24</a:t>
            </a:fld>
            <a:endParaRPr lang="en-US" dirty="0"/>
          </a:p>
        </p:txBody>
      </p:sp>
      <p:sp>
        <p:nvSpPr>
          <p:cNvPr id="7" name="Rectangle 4">
            <a:extLst>
              <a:ext uri="{FF2B5EF4-FFF2-40B4-BE49-F238E27FC236}">
                <a16:creationId xmlns:a16="http://schemas.microsoft.com/office/drawing/2014/main" id="{BB3070CB-AC0A-46DB-81BE-E778C37B1737}"/>
              </a:ext>
            </a:extLst>
          </p:cNvPr>
          <p:cNvSpPr>
            <a:spLocks noChangeArrowheads="1"/>
          </p:cNvSpPr>
          <p:nvPr/>
        </p:nvSpPr>
        <p:spPr bwMode="blackGray">
          <a:xfrm>
            <a:off x="2136039" y="1257478"/>
            <a:ext cx="5447110" cy="692944"/>
          </a:xfrm>
          <a:prstGeom prst="rect">
            <a:avLst/>
          </a:prstGeom>
          <a:solidFill>
            <a:schemeClr val="accent2">
              <a:lumMod val="20000"/>
              <a:lumOff val="80000"/>
            </a:schemeClr>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350" dirty="0">
                <a:solidFill>
                  <a:srgbClr val="000000"/>
                </a:solidFill>
                <a:latin typeface="Courier New" panose="02070309020205020404" pitchFamily="49" charset="0"/>
              </a:rPr>
              <a:t>SELECT *|{[DISTINCT] </a:t>
            </a:r>
            <a:r>
              <a:rPr lang="en-US" sz="1350" i="1" dirty="0" err="1">
                <a:solidFill>
                  <a:srgbClr val="000000"/>
                </a:solidFill>
                <a:latin typeface="Courier New" panose="02070309020205020404" pitchFamily="49" charset="0"/>
              </a:rPr>
              <a:t>column|expression</a:t>
            </a:r>
            <a:r>
              <a:rPr lang="en-US" sz="1350" dirty="0">
                <a:solidFill>
                  <a:srgbClr val="000000"/>
                </a:solidFill>
                <a:latin typeface="Courier New" panose="02070309020205020404" pitchFamily="49" charset="0"/>
              </a:rPr>
              <a:t> [</a:t>
            </a:r>
            <a:r>
              <a:rPr lang="en-US" sz="1350" i="1" dirty="0">
                <a:solidFill>
                  <a:srgbClr val="000000"/>
                </a:solidFill>
                <a:latin typeface="Courier New" panose="02070309020205020404" pitchFamily="49" charset="0"/>
              </a:rPr>
              <a:t>alias</a:t>
            </a:r>
            <a:r>
              <a:rPr lang="en-US" sz="1350" dirty="0">
                <a:solidFill>
                  <a:srgbClr val="000000"/>
                </a:solidFill>
                <a:latin typeface="Courier New" panose="02070309020205020404" pitchFamily="49" charset="0"/>
              </a:rPr>
              <a:t>],...}</a:t>
            </a:r>
          </a:p>
          <a:p>
            <a:r>
              <a:rPr lang="en-US" sz="1350" dirty="0">
                <a:solidFill>
                  <a:srgbClr val="000000"/>
                </a:solidFill>
                <a:latin typeface="Courier New" panose="02070309020205020404" pitchFamily="49" charset="0"/>
              </a:rPr>
              <a:t>FROM   </a:t>
            </a:r>
            <a:r>
              <a:rPr lang="en-US" sz="1350" i="1" dirty="0">
                <a:solidFill>
                  <a:srgbClr val="000000"/>
                </a:solidFill>
                <a:latin typeface="Courier New" panose="02070309020205020404" pitchFamily="49" charset="0"/>
              </a:rPr>
              <a:t>table</a:t>
            </a:r>
            <a:endParaRPr lang="en-US" sz="1350" dirty="0">
              <a:solidFill>
                <a:srgbClr val="000000"/>
              </a:solidFill>
              <a:latin typeface="Courier New" panose="02070309020205020404" pitchFamily="49" charset="0"/>
            </a:endParaRPr>
          </a:p>
          <a:p>
            <a:r>
              <a:rPr lang="en-US" sz="1350" b="1" dirty="0">
                <a:solidFill>
                  <a:srgbClr val="000000"/>
                </a:solidFill>
                <a:latin typeface="Courier New" panose="02070309020205020404" pitchFamily="49" charset="0"/>
              </a:rPr>
              <a:t>[WHERE </a:t>
            </a:r>
            <a:r>
              <a:rPr lang="en-US" sz="1350" b="1" i="1" dirty="0">
                <a:solidFill>
                  <a:srgbClr val="000000"/>
                </a:solidFill>
                <a:latin typeface="Courier New" panose="02070309020205020404" pitchFamily="49" charset="0"/>
              </a:rPr>
              <a:t>condition(s)</a:t>
            </a:r>
            <a:r>
              <a:rPr lang="en-US" sz="1350" b="1" dirty="0">
                <a:solidFill>
                  <a:srgbClr val="000000"/>
                </a:solidFill>
                <a:latin typeface="Courier New" panose="02070309020205020404" pitchFamily="49" charset="0"/>
              </a:rPr>
              <a:t>];</a:t>
            </a:r>
          </a:p>
        </p:txBody>
      </p:sp>
      <p:pic>
        <p:nvPicPr>
          <p:cNvPr id="48" name="Picture 47">
            <a:extLst>
              <a:ext uri="{FF2B5EF4-FFF2-40B4-BE49-F238E27FC236}">
                <a16:creationId xmlns:a16="http://schemas.microsoft.com/office/drawing/2014/main" id="{DB6832A7-9BCD-473C-AD6A-2A5ECB24EE1C}"/>
              </a:ext>
            </a:extLst>
          </p:cNvPr>
          <p:cNvPicPr>
            <a:picLocks noChangeAspect="1"/>
          </p:cNvPicPr>
          <p:nvPr/>
        </p:nvPicPr>
        <p:blipFill>
          <a:blip r:embed="rId2"/>
          <a:stretch>
            <a:fillRect/>
          </a:stretch>
        </p:blipFill>
        <p:spPr>
          <a:xfrm>
            <a:off x="317091" y="2571750"/>
            <a:ext cx="2667262" cy="2400965"/>
          </a:xfrm>
          <a:prstGeom prst="rect">
            <a:avLst/>
          </a:prstGeom>
        </p:spPr>
      </p:pic>
      <p:sp>
        <p:nvSpPr>
          <p:cNvPr id="50" name="TextBox 49">
            <a:extLst>
              <a:ext uri="{FF2B5EF4-FFF2-40B4-BE49-F238E27FC236}">
                <a16:creationId xmlns:a16="http://schemas.microsoft.com/office/drawing/2014/main" id="{E240AA5D-AFBF-4BC1-AF8F-4D00A1DD1A8B}"/>
              </a:ext>
            </a:extLst>
          </p:cNvPr>
          <p:cNvSpPr txBox="1"/>
          <p:nvPr/>
        </p:nvSpPr>
        <p:spPr>
          <a:xfrm>
            <a:off x="258098" y="2314624"/>
            <a:ext cx="4601496" cy="276999"/>
          </a:xfrm>
          <a:prstGeom prst="rect">
            <a:avLst/>
          </a:prstGeom>
          <a:noFill/>
        </p:spPr>
        <p:txBody>
          <a:bodyPr wrap="square">
            <a:spAutoFit/>
          </a:bodyPr>
          <a:lstStyle/>
          <a:p>
            <a:r>
              <a:rPr lang="en-US" sz="1200" b="1" dirty="0"/>
              <a:t>Comparison Operators</a:t>
            </a:r>
          </a:p>
        </p:txBody>
      </p:sp>
      <p:sp>
        <p:nvSpPr>
          <p:cNvPr id="51" name="Rectangle 2">
            <a:extLst>
              <a:ext uri="{FF2B5EF4-FFF2-40B4-BE49-F238E27FC236}">
                <a16:creationId xmlns:a16="http://schemas.microsoft.com/office/drawing/2014/main" id="{9152FFFD-9EB1-4ECA-8C5D-69BFB8EA4161}"/>
              </a:ext>
            </a:extLst>
          </p:cNvPr>
          <p:cNvSpPr>
            <a:spLocks noChangeArrowheads="1"/>
          </p:cNvSpPr>
          <p:nvPr/>
        </p:nvSpPr>
        <p:spPr bwMode="blackGray">
          <a:xfrm>
            <a:off x="3292397" y="2569606"/>
            <a:ext cx="5454254" cy="692944"/>
          </a:xfrm>
          <a:prstGeom prst="rect">
            <a:avLst/>
          </a:prstGeom>
          <a:solidFill>
            <a:schemeClr val="accent6">
              <a:lumMod val="20000"/>
              <a:lumOff val="80000"/>
            </a:schemeClr>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350" dirty="0">
                <a:solidFill>
                  <a:srgbClr val="000000"/>
                </a:solidFill>
                <a:latin typeface="Courier New" panose="02070309020205020404" pitchFamily="49" charset="0"/>
              </a:rPr>
              <a:t>SELECT </a:t>
            </a:r>
            <a:r>
              <a:rPr lang="en-US" sz="1350" dirty="0" err="1">
                <a:solidFill>
                  <a:srgbClr val="000000"/>
                </a:solidFill>
                <a:latin typeface="Courier New" panose="02070309020205020404" pitchFamily="49" charset="0"/>
              </a:rPr>
              <a:t>employee_id</a:t>
            </a:r>
            <a:r>
              <a:rPr lang="en-US" sz="1350" dirty="0">
                <a:solidFill>
                  <a:srgbClr val="000000"/>
                </a:solidFill>
                <a:latin typeface="Courier New" panose="02070309020205020404" pitchFamily="49" charset="0"/>
              </a:rPr>
              <a:t>, </a:t>
            </a:r>
            <a:r>
              <a:rPr lang="en-US" sz="1350" dirty="0" err="1">
                <a:solidFill>
                  <a:srgbClr val="000000"/>
                </a:solidFill>
                <a:latin typeface="Courier New" panose="02070309020205020404" pitchFamily="49" charset="0"/>
              </a:rPr>
              <a:t>last_name</a:t>
            </a:r>
            <a:r>
              <a:rPr lang="en-US" sz="1350" dirty="0">
                <a:solidFill>
                  <a:srgbClr val="000000"/>
                </a:solidFill>
                <a:latin typeface="Courier New" panose="02070309020205020404" pitchFamily="49" charset="0"/>
              </a:rPr>
              <a:t>, </a:t>
            </a:r>
            <a:r>
              <a:rPr lang="en-US" sz="1350" dirty="0" err="1">
                <a:solidFill>
                  <a:srgbClr val="000000"/>
                </a:solidFill>
                <a:latin typeface="Courier New" panose="02070309020205020404" pitchFamily="49" charset="0"/>
              </a:rPr>
              <a:t>job_id</a:t>
            </a:r>
            <a:r>
              <a:rPr lang="en-US" sz="1350" dirty="0">
                <a:solidFill>
                  <a:srgbClr val="000000"/>
                </a:solidFill>
                <a:latin typeface="Courier New" panose="02070309020205020404" pitchFamily="49" charset="0"/>
              </a:rPr>
              <a:t>, </a:t>
            </a:r>
            <a:r>
              <a:rPr lang="en-US" sz="1350" dirty="0" err="1">
                <a:solidFill>
                  <a:srgbClr val="000000"/>
                </a:solidFill>
                <a:latin typeface="Courier New" panose="02070309020205020404" pitchFamily="49" charset="0"/>
              </a:rPr>
              <a:t>department_id</a:t>
            </a:r>
            <a:endParaRPr lang="en-US" sz="1350" dirty="0">
              <a:solidFill>
                <a:srgbClr val="000000"/>
              </a:solidFill>
              <a:latin typeface="Courier New" panose="02070309020205020404" pitchFamily="49" charset="0"/>
            </a:endParaRPr>
          </a:p>
          <a:p>
            <a:r>
              <a:rPr lang="en-US" sz="1350" dirty="0">
                <a:solidFill>
                  <a:srgbClr val="000000"/>
                </a:solidFill>
                <a:latin typeface="Courier New" panose="02070309020205020404" pitchFamily="49" charset="0"/>
              </a:rPr>
              <a:t>FROM   employees</a:t>
            </a:r>
          </a:p>
          <a:p>
            <a:r>
              <a:rPr lang="en-US" sz="1350" b="1" dirty="0">
                <a:solidFill>
                  <a:srgbClr val="E26161"/>
                </a:solidFill>
                <a:latin typeface="Courier New" panose="02070309020205020404" pitchFamily="49" charset="0"/>
              </a:rPr>
              <a:t>WHERE  </a:t>
            </a:r>
            <a:r>
              <a:rPr lang="en-US" sz="1350" b="1" dirty="0" err="1">
                <a:solidFill>
                  <a:srgbClr val="E26161"/>
                </a:solidFill>
                <a:latin typeface="Courier New" panose="02070309020205020404" pitchFamily="49" charset="0"/>
              </a:rPr>
              <a:t>department_id</a:t>
            </a:r>
            <a:r>
              <a:rPr lang="en-US" sz="1350" b="1" dirty="0">
                <a:solidFill>
                  <a:srgbClr val="E26161"/>
                </a:solidFill>
                <a:latin typeface="Courier New" panose="02070309020205020404" pitchFamily="49" charset="0"/>
              </a:rPr>
              <a:t> = 90 </a:t>
            </a:r>
            <a:r>
              <a:rPr lang="en-US" sz="1350" dirty="0">
                <a:solidFill>
                  <a:srgbClr val="E26161"/>
                </a:solidFill>
                <a:latin typeface="Courier New" panose="02070309020205020404" pitchFamily="49" charset="0"/>
              </a:rPr>
              <a:t>;</a:t>
            </a:r>
          </a:p>
        </p:txBody>
      </p:sp>
      <p:sp>
        <p:nvSpPr>
          <p:cNvPr id="52" name="TextBox 51">
            <a:extLst>
              <a:ext uri="{FF2B5EF4-FFF2-40B4-BE49-F238E27FC236}">
                <a16:creationId xmlns:a16="http://schemas.microsoft.com/office/drawing/2014/main" id="{8741C4E1-A1B4-456F-944E-62493E6C440C}"/>
              </a:ext>
            </a:extLst>
          </p:cNvPr>
          <p:cNvSpPr txBox="1"/>
          <p:nvPr/>
        </p:nvSpPr>
        <p:spPr>
          <a:xfrm>
            <a:off x="3190570" y="2263973"/>
            <a:ext cx="4601496" cy="338554"/>
          </a:xfrm>
          <a:prstGeom prst="rect">
            <a:avLst/>
          </a:prstGeom>
          <a:noFill/>
        </p:spPr>
        <p:txBody>
          <a:bodyPr wrap="square">
            <a:spAutoFit/>
          </a:bodyPr>
          <a:lstStyle/>
          <a:p>
            <a:r>
              <a:rPr lang="en-US" sz="1600" b="1" dirty="0"/>
              <a:t>Example</a:t>
            </a:r>
          </a:p>
        </p:txBody>
      </p:sp>
      <p:pic>
        <p:nvPicPr>
          <p:cNvPr id="53" name="Picture 7" descr="C:\project-SQLFund1\images\img-02-05.gif">
            <a:extLst>
              <a:ext uri="{FF2B5EF4-FFF2-40B4-BE49-F238E27FC236}">
                <a16:creationId xmlns:a16="http://schemas.microsoft.com/office/drawing/2014/main" id="{9FCDCAEC-737C-4870-BC32-EA070F66F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0230" y="3333385"/>
            <a:ext cx="3692917" cy="736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279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17453" y="268672"/>
            <a:ext cx="5640900" cy="323549"/>
          </a:xfrm>
        </p:spPr>
        <p:txBody>
          <a:bodyPr/>
          <a:lstStyle/>
          <a:p>
            <a:r>
              <a:rPr lang="en-US" sz="3200" dirty="0">
                <a:solidFill>
                  <a:schemeClr val="accent4">
                    <a:lumMod val="50000"/>
                  </a:schemeClr>
                </a:solidFill>
              </a:rPr>
              <a:t>WHERE </a:t>
            </a:r>
            <a:br>
              <a:rPr lang="en-US" sz="3200" dirty="0">
                <a:solidFill>
                  <a:schemeClr val="accent4">
                    <a:lumMod val="50000"/>
                  </a:schemeClr>
                </a:solidFill>
              </a:rPr>
            </a:br>
            <a:r>
              <a:rPr lang="en-US" sz="1600" dirty="0"/>
              <a:t>Limiting the Rows that Are Selected</a:t>
            </a:r>
            <a:endParaRPr lang="en-US" sz="32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25</a:t>
            </a:fld>
            <a:endParaRPr lang="en-US" dirty="0"/>
          </a:p>
        </p:txBody>
      </p:sp>
      <p:sp>
        <p:nvSpPr>
          <p:cNvPr id="10" name="Content Placeholder 2">
            <a:extLst>
              <a:ext uri="{FF2B5EF4-FFF2-40B4-BE49-F238E27FC236}">
                <a16:creationId xmlns:a16="http://schemas.microsoft.com/office/drawing/2014/main" id="{5601F746-84FB-48C4-ACA3-74B23340AA44}"/>
              </a:ext>
            </a:extLst>
          </p:cNvPr>
          <p:cNvSpPr>
            <a:spLocks noGrp="1"/>
          </p:cNvSpPr>
          <p:nvPr>
            <p:ph type="body" idx="1"/>
          </p:nvPr>
        </p:nvSpPr>
        <p:spPr>
          <a:xfrm>
            <a:off x="182256" y="966843"/>
            <a:ext cx="5541435" cy="2640900"/>
          </a:xfrm>
        </p:spPr>
        <p:txBody>
          <a:bodyPr/>
          <a:lstStyle/>
          <a:p>
            <a:pPr marL="114300" indent="0">
              <a:buNone/>
            </a:pPr>
            <a:r>
              <a:rPr lang="en-US" sz="1800" b="1" dirty="0"/>
              <a:t>Pattern Matching Using the </a:t>
            </a:r>
            <a:r>
              <a:rPr lang="en-US" sz="1800" b="1" dirty="0">
                <a:solidFill>
                  <a:srgbClr val="E26161"/>
                </a:solidFill>
              </a:rPr>
              <a:t>LIKE</a:t>
            </a:r>
            <a:r>
              <a:rPr lang="en-US" sz="1800" b="1" dirty="0"/>
              <a:t> Operator</a:t>
            </a:r>
          </a:p>
          <a:p>
            <a:pPr>
              <a:spcBef>
                <a:spcPts val="0"/>
              </a:spcBef>
            </a:pPr>
            <a:r>
              <a:rPr lang="en-US" sz="1400" dirty="0"/>
              <a:t>Use the LIKE operator to perform wildcard searches of valid search string values.</a:t>
            </a:r>
          </a:p>
          <a:p>
            <a:pPr>
              <a:spcBef>
                <a:spcPts val="0"/>
              </a:spcBef>
            </a:pPr>
            <a:r>
              <a:rPr lang="en-US" sz="1400" dirty="0"/>
              <a:t>Search conditions can contain either literal characters or numbers:</a:t>
            </a:r>
          </a:p>
          <a:p>
            <a:pPr lvl="1">
              <a:spcBef>
                <a:spcPts val="0"/>
              </a:spcBef>
            </a:pPr>
            <a:r>
              <a:rPr lang="en-US" sz="1400" dirty="0"/>
              <a:t>% denotes zero or many characters.</a:t>
            </a:r>
          </a:p>
          <a:p>
            <a:pPr lvl="1">
              <a:spcBef>
                <a:spcPts val="0"/>
              </a:spcBef>
            </a:pPr>
            <a:r>
              <a:rPr lang="en-US" sz="1400" dirty="0"/>
              <a:t>_ denotes one character.</a:t>
            </a:r>
          </a:p>
          <a:p>
            <a:pPr marL="114300" indent="0">
              <a:buNone/>
            </a:pPr>
            <a:r>
              <a:rPr lang="en-US" sz="1800" b="1" dirty="0"/>
              <a:t>Using the </a:t>
            </a:r>
            <a:r>
              <a:rPr lang="en-US" sz="1800" b="1" dirty="0">
                <a:solidFill>
                  <a:srgbClr val="E26161"/>
                </a:solidFill>
              </a:rPr>
              <a:t>NULL</a:t>
            </a:r>
            <a:r>
              <a:rPr lang="en-US" sz="1800" b="1" dirty="0"/>
              <a:t> Conditions</a:t>
            </a:r>
          </a:p>
          <a:p>
            <a:r>
              <a:rPr lang="en-US" sz="1200" dirty="0"/>
              <a:t>The NULL conditions include the IS NULL condition and the IS NOT NULL condition.</a:t>
            </a:r>
          </a:p>
          <a:p>
            <a:pPr marL="114300" indent="0">
              <a:buNone/>
            </a:pPr>
            <a:r>
              <a:rPr lang="en-US" sz="1800" b="1" dirty="0"/>
              <a:t>WHERE with more than one conditions: </a:t>
            </a:r>
            <a:r>
              <a:rPr lang="en-US" sz="1800" b="1" dirty="0">
                <a:solidFill>
                  <a:srgbClr val="E26161"/>
                </a:solidFill>
              </a:rPr>
              <a:t>AND, OR, NOT</a:t>
            </a:r>
          </a:p>
          <a:p>
            <a:pPr marL="114300" indent="0">
              <a:buNone/>
            </a:pPr>
            <a:endParaRPr lang="en-US" sz="1600" dirty="0">
              <a:solidFill>
                <a:schemeClr val="accent4">
                  <a:lumMod val="50000"/>
                </a:schemeClr>
              </a:solidFill>
            </a:endParaRPr>
          </a:p>
        </p:txBody>
      </p:sp>
      <p:pic>
        <p:nvPicPr>
          <p:cNvPr id="2" name="Picture 1">
            <a:extLst>
              <a:ext uri="{FF2B5EF4-FFF2-40B4-BE49-F238E27FC236}">
                <a16:creationId xmlns:a16="http://schemas.microsoft.com/office/drawing/2014/main" id="{B5787734-35F7-40D3-9C0B-DD8DC38A95F2}"/>
              </a:ext>
            </a:extLst>
          </p:cNvPr>
          <p:cNvPicPr>
            <a:picLocks noChangeAspect="1"/>
          </p:cNvPicPr>
          <p:nvPr/>
        </p:nvPicPr>
        <p:blipFill>
          <a:blip r:embed="rId2"/>
          <a:stretch>
            <a:fillRect/>
          </a:stretch>
        </p:blipFill>
        <p:spPr>
          <a:xfrm>
            <a:off x="417453" y="4011529"/>
            <a:ext cx="3741386" cy="998777"/>
          </a:xfrm>
          <a:prstGeom prst="rect">
            <a:avLst/>
          </a:prstGeom>
        </p:spPr>
      </p:pic>
      <p:sp>
        <p:nvSpPr>
          <p:cNvPr id="31" name="Rectangle 2">
            <a:extLst>
              <a:ext uri="{FF2B5EF4-FFF2-40B4-BE49-F238E27FC236}">
                <a16:creationId xmlns:a16="http://schemas.microsoft.com/office/drawing/2014/main" id="{AEB1E912-D137-4A40-87CE-F7F72BD5CADB}"/>
              </a:ext>
            </a:extLst>
          </p:cNvPr>
          <p:cNvSpPr>
            <a:spLocks noChangeArrowheads="1"/>
          </p:cNvSpPr>
          <p:nvPr/>
        </p:nvSpPr>
        <p:spPr bwMode="blackGray">
          <a:xfrm>
            <a:off x="5705554" y="1242417"/>
            <a:ext cx="3274327" cy="692944"/>
          </a:xfrm>
          <a:prstGeom prst="rect">
            <a:avLst/>
          </a:prstGeom>
          <a:solidFill>
            <a:schemeClr val="tx2"/>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100" dirty="0">
                <a:solidFill>
                  <a:srgbClr val="000000"/>
                </a:solidFill>
                <a:latin typeface="Courier New" panose="02070309020205020404" pitchFamily="49" charset="0"/>
              </a:rPr>
              <a:t>SELECT	</a:t>
            </a:r>
            <a:r>
              <a:rPr lang="en-US" sz="1100" dirty="0" err="1">
                <a:solidFill>
                  <a:srgbClr val="000000"/>
                </a:solidFill>
                <a:latin typeface="Courier New" panose="02070309020205020404" pitchFamily="49" charset="0"/>
              </a:rPr>
              <a:t>first_name</a:t>
            </a:r>
            <a:endParaRPr lang="en-US" sz="1100" dirty="0">
              <a:solidFill>
                <a:srgbClr val="000000"/>
              </a:solidFill>
              <a:latin typeface="Courier New" panose="02070309020205020404" pitchFamily="49" charset="0"/>
            </a:endParaRPr>
          </a:p>
          <a:p>
            <a:r>
              <a:rPr lang="en-US" sz="1100" dirty="0">
                <a:solidFill>
                  <a:srgbClr val="000000"/>
                </a:solidFill>
                <a:latin typeface="Courier New" panose="02070309020205020404" pitchFamily="49" charset="0"/>
              </a:rPr>
              <a:t>FROM 	employees</a:t>
            </a:r>
          </a:p>
          <a:p>
            <a:r>
              <a:rPr lang="en-US" sz="1100" b="1" dirty="0">
                <a:solidFill>
                  <a:srgbClr val="000000"/>
                </a:solidFill>
                <a:latin typeface="Courier New" panose="02070309020205020404" pitchFamily="49" charset="0"/>
              </a:rPr>
              <a:t>WHERE	</a:t>
            </a:r>
            <a:r>
              <a:rPr lang="en-US" sz="1100" b="1" dirty="0" err="1">
                <a:solidFill>
                  <a:srgbClr val="000000"/>
                </a:solidFill>
                <a:latin typeface="Courier New" panose="02070309020205020404" pitchFamily="49" charset="0"/>
              </a:rPr>
              <a:t>first_name</a:t>
            </a:r>
            <a:r>
              <a:rPr lang="en-US" sz="1100" b="1" dirty="0">
                <a:solidFill>
                  <a:srgbClr val="000000"/>
                </a:solidFill>
                <a:latin typeface="Courier New" panose="02070309020205020404" pitchFamily="49" charset="0"/>
              </a:rPr>
              <a:t> LIKE 'S%' ;</a:t>
            </a:r>
          </a:p>
        </p:txBody>
      </p:sp>
      <p:sp>
        <p:nvSpPr>
          <p:cNvPr id="32" name="Rectangle 5">
            <a:extLst>
              <a:ext uri="{FF2B5EF4-FFF2-40B4-BE49-F238E27FC236}">
                <a16:creationId xmlns:a16="http://schemas.microsoft.com/office/drawing/2014/main" id="{637D75CE-9DF7-4339-888A-38ADFA8A99DB}"/>
              </a:ext>
            </a:extLst>
          </p:cNvPr>
          <p:cNvSpPr>
            <a:spLocks noChangeArrowheads="1"/>
          </p:cNvSpPr>
          <p:nvPr/>
        </p:nvSpPr>
        <p:spPr bwMode="gray">
          <a:xfrm>
            <a:off x="7823772" y="1663309"/>
            <a:ext cx="1053703" cy="189310"/>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sz="1050"/>
          </a:p>
        </p:txBody>
      </p:sp>
      <p:sp>
        <p:nvSpPr>
          <p:cNvPr id="33" name="Rectangle 2">
            <a:extLst>
              <a:ext uri="{FF2B5EF4-FFF2-40B4-BE49-F238E27FC236}">
                <a16:creationId xmlns:a16="http://schemas.microsoft.com/office/drawing/2014/main" id="{9DEF9C9D-F445-406A-A6EB-119BF79CB4C2}"/>
              </a:ext>
            </a:extLst>
          </p:cNvPr>
          <p:cNvSpPr>
            <a:spLocks noChangeArrowheads="1"/>
          </p:cNvSpPr>
          <p:nvPr/>
        </p:nvSpPr>
        <p:spPr bwMode="blackGray">
          <a:xfrm>
            <a:off x="5723691" y="3053501"/>
            <a:ext cx="3256190" cy="558732"/>
          </a:xfrm>
          <a:prstGeom prst="rect">
            <a:avLst/>
          </a:prstGeom>
          <a:solidFill>
            <a:schemeClr val="accent5">
              <a:lumMod val="20000"/>
              <a:lumOff val="80000"/>
            </a:schemeClr>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100" dirty="0">
                <a:solidFill>
                  <a:srgbClr val="000000"/>
                </a:solidFill>
                <a:latin typeface="Courier New" panose="02070309020205020404" pitchFamily="49" charset="0"/>
              </a:rPr>
              <a:t>SELECT </a:t>
            </a:r>
            <a:r>
              <a:rPr lang="en-US" sz="1100" dirty="0" err="1">
                <a:solidFill>
                  <a:srgbClr val="000000"/>
                </a:solidFill>
                <a:latin typeface="Courier New" panose="02070309020205020404" pitchFamily="49" charset="0"/>
              </a:rPr>
              <a:t>last_name</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manager_id</a:t>
            </a:r>
            <a:endParaRPr lang="en-US" sz="1100" dirty="0">
              <a:solidFill>
                <a:srgbClr val="000000"/>
              </a:solidFill>
              <a:latin typeface="Courier New" panose="02070309020205020404" pitchFamily="49" charset="0"/>
            </a:endParaRPr>
          </a:p>
          <a:p>
            <a:r>
              <a:rPr lang="en-US" sz="1100" dirty="0">
                <a:solidFill>
                  <a:srgbClr val="000000"/>
                </a:solidFill>
                <a:latin typeface="Courier New" panose="02070309020205020404" pitchFamily="49" charset="0"/>
              </a:rPr>
              <a:t>FROM   employees</a:t>
            </a:r>
          </a:p>
          <a:p>
            <a:r>
              <a:rPr lang="en-US" sz="1100" dirty="0">
                <a:solidFill>
                  <a:srgbClr val="000000"/>
                </a:solidFill>
                <a:latin typeface="Courier New" panose="02070309020205020404" pitchFamily="49" charset="0"/>
              </a:rPr>
              <a:t>WHERE  </a:t>
            </a:r>
            <a:r>
              <a:rPr lang="en-US" sz="1100" dirty="0" err="1">
                <a:solidFill>
                  <a:srgbClr val="000000"/>
                </a:solidFill>
                <a:latin typeface="Courier New" panose="02070309020205020404" pitchFamily="49" charset="0"/>
              </a:rPr>
              <a:t>manager_id</a:t>
            </a:r>
            <a:r>
              <a:rPr lang="en-US" sz="1100" dirty="0">
                <a:solidFill>
                  <a:srgbClr val="000000"/>
                </a:solidFill>
                <a:latin typeface="Courier New" panose="02070309020205020404" pitchFamily="49" charset="0"/>
              </a:rPr>
              <a:t> </a:t>
            </a:r>
            <a:r>
              <a:rPr lang="en-US" sz="1100" b="1" dirty="0">
                <a:solidFill>
                  <a:srgbClr val="C00000"/>
                </a:solidFill>
                <a:latin typeface="Courier New" panose="02070309020205020404" pitchFamily="49" charset="0"/>
              </a:rPr>
              <a:t>IS NULL ;</a:t>
            </a:r>
          </a:p>
        </p:txBody>
      </p:sp>
      <p:sp>
        <p:nvSpPr>
          <p:cNvPr id="34" name="Rectangle 5">
            <a:extLst>
              <a:ext uri="{FF2B5EF4-FFF2-40B4-BE49-F238E27FC236}">
                <a16:creationId xmlns:a16="http://schemas.microsoft.com/office/drawing/2014/main" id="{27BD283F-0019-4809-827E-B853C4158BDD}"/>
              </a:ext>
            </a:extLst>
          </p:cNvPr>
          <p:cNvSpPr>
            <a:spLocks noChangeArrowheads="1"/>
          </p:cNvSpPr>
          <p:nvPr/>
        </p:nvSpPr>
        <p:spPr bwMode="gray">
          <a:xfrm>
            <a:off x="7278886" y="3346339"/>
            <a:ext cx="852474" cy="261404"/>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sz="1050"/>
          </a:p>
        </p:txBody>
      </p:sp>
      <p:sp>
        <p:nvSpPr>
          <p:cNvPr id="35" name="Rectangle 2">
            <a:extLst>
              <a:ext uri="{FF2B5EF4-FFF2-40B4-BE49-F238E27FC236}">
                <a16:creationId xmlns:a16="http://schemas.microsoft.com/office/drawing/2014/main" id="{326C9390-75D8-43CD-90E2-B83572B794B6}"/>
              </a:ext>
            </a:extLst>
          </p:cNvPr>
          <p:cNvSpPr>
            <a:spLocks noChangeArrowheads="1"/>
          </p:cNvSpPr>
          <p:nvPr/>
        </p:nvSpPr>
        <p:spPr bwMode="blackGray">
          <a:xfrm>
            <a:off x="4279157" y="4048928"/>
            <a:ext cx="4700724" cy="655811"/>
          </a:xfrm>
          <a:prstGeom prst="rect">
            <a:avLst/>
          </a:prstGeom>
          <a:solidFill>
            <a:schemeClr val="accent6">
              <a:lumMod val="20000"/>
              <a:lumOff val="80000"/>
            </a:schemeClr>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100" dirty="0">
                <a:solidFill>
                  <a:srgbClr val="000000"/>
                </a:solidFill>
                <a:latin typeface="Courier New" panose="02070309020205020404" pitchFamily="49" charset="0"/>
              </a:rPr>
              <a:t>SELECT </a:t>
            </a:r>
            <a:r>
              <a:rPr lang="en-US" sz="1100" dirty="0" err="1">
                <a:solidFill>
                  <a:srgbClr val="000000"/>
                </a:solidFill>
                <a:latin typeface="Courier New" panose="02070309020205020404" pitchFamily="49" charset="0"/>
              </a:rPr>
              <a:t>employee_id</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last_name</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job_id</a:t>
            </a:r>
            <a:r>
              <a:rPr lang="en-US" sz="1100" dirty="0">
                <a:solidFill>
                  <a:srgbClr val="000000"/>
                </a:solidFill>
                <a:latin typeface="Courier New" panose="02070309020205020404" pitchFamily="49" charset="0"/>
              </a:rPr>
              <a:t>, salary</a:t>
            </a:r>
          </a:p>
          <a:p>
            <a:r>
              <a:rPr lang="en-US" sz="1100" dirty="0">
                <a:solidFill>
                  <a:srgbClr val="000000"/>
                </a:solidFill>
                <a:latin typeface="Courier New" panose="02070309020205020404" pitchFamily="49" charset="0"/>
              </a:rPr>
              <a:t>FROM   employees</a:t>
            </a:r>
          </a:p>
          <a:p>
            <a:r>
              <a:rPr lang="en-US" sz="1100" b="1" dirty="0">
                <a:solidFill>
                  <a:srgbClr val="C00000"/>
                </a:solidFill>
                <a:latin typeface="Courier New" panose="02070309020205020404" pitchFamily="49" charset="0"/>
              </a:rPr>
              <a:t>WHERE  salary &gt;= 10000</a:t>
            </a:r>
          </a:p>
          <a:p>
            <a:r>
              <a:rPr lang="en-US" sz="1100" b="1" dirty="0">
                <a:solidFill>
                  <a:srgbClr val="C00000"/>
                </a:solidFill>
                <a:latin typeface="Courier New" panose="02070309020205020404" pitchFamily="49" charset="0"/>
              </a:rPr>
              <a:t>AND    </a:t>
            </a:r>
            <a:r>
              <a:rPr lang="en-US" sz="1100" b="1" dirty="0" err="1">
                <a:solidFill>
                  <a:srgbClr val="C00000"/>
                </a:solidFill>
                <a:latin typeface="Courier New" panose="02070309020205020404" pitchFamily="49" charset="0"/>
              </a:rPr>
              <a:t>job_id</a:t>
            </a:r>
            <a:r>
              <a:rPr lang="en-US" sz="1100" b="1" dirty="0">
                <a:solidFill>
                  <a:srgbClr val="C00000"/>
                </a:solidFill>
                <a:latin typeface="Courier New" panose="02070309020205020404" pitchFamily="49" charset="0"/>
              </a:rPr>
              <a:t> LIKE '%MAN%' </a:t>
            </a:r>
            <a:r>
              <a:rPr lang="en-US" sz="1100" dirty="0">
                <a:solidFill>
                  <a:srgbClr val="000000"/>
                </a:solidFill>
                <a:latin typeface="Courier New" panose="02070309020205020404" pitchFamily="49" charset="0"/>
              </a:rPr>
              <a:t>;</a:t>
            </a:r>
          </a:p>
        </p:txBody>
      </p:sp>
      <p:sp>
        <p:nvSpPr>
          <p:cNvPr id="36" name="Rectangle 5">
            <a:extLst>
              <a:ext uri="{FF2B5EF4-FFF2-40B4-BE49-F238E27FC236}">
                <a16:creationId xmlns:a16="http://schemas.microsoft.com/office/drawing/2014/main" id="{C1E0F8D7-E608-4DB8-BF4C-775698961AE7}"/>
              </a:ext>
            </a:extLst>
          </p:cNvPr>
          <p:cNvSpPr>
            <a:spLocks noChangeArrowheads="1"/>
          </p:cNvSpPr>
          <p:nvPr/>
        </p:nvSpPr>
        <p:spPr bwMode="gray">
          <a:xfrm>
            <a:off x="4279157" y="4398187"/>
            <a:ext cx="2491937" cy="327695"/>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sz="1050"/>
          </a:p>
        </p:txBody>
      </p:sp>
    </p:spTree>
    <p:extLst>
      <p:ext uri="{BB962C8B-B14F-4D97-AF65-F5344CB8AC3E}">
        <p14:creationId xmlns:p14="http://schemas.microsoft.com/office/powerpoint/2010/main" val="1677179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71947" y="448085"/>
            <a:ext cx="5640900" cy="323549"/>
          </a:xfrm>
        </p:spPr>
        <p:txBody>
          <a:bodyPr/>
          <a:lstStyle/>
          <a:p>
            <a:r>
              <a:rPr lang="en-US" sz="3200" dirty="0">
                <a:solidFill>
                  <a:schemeClr val="accent4">
                    <a:lumMod val="50000"/>
                  </a:schemeClr>
                </a:solidFill>
              </a:rPr>
              <a:t>ORDER BY</a:t>
            </a:r>
            <a:br>
              <a:rPr lang="en-US" sz="3200" dirty="0">
                <a:solidFill>
                  <a:schemeClr val="accent4">
                    <a:lumMod val="50000"/>
                  </a:schemeClr>
                </a:solidFill>
              </a:rPr>
            </a:br>
            <a:r>
              <a:rPr lang="en-US" sz="1600" dirty="0"/>
              <a:t>Sorting Data</a:t>
            </a:r>
            <a:endParaRPr lang="en-US" sz="3200" dirty="0"/>
          </a:p>
        </p:txBody>
      </p:sp>
      <p:sp>
        <p:nvSpPr>
          <p:cNvPr id="3" name="Content Placeholder 2">
            <a:extLst>
              <a:ext uri="{FF2B5EF4-FFF2-40B4-BE49-F238E27FC236}">
                <a16:creationId xmlns:a16="http://schemas.microsoft.com/office/drawing/2014/main" id="{A83AF466-EB21-4B08-8240-07B13FBB7369}"/>
              </a:ext>
            </a:extLst>
          </p:cNvPr>
          <p:cNvSpPr>
            <a:spLocks noGrp="1"/>
          </p:cNvSpPr>
          <p:nvPr>
            <p:ph type="body" idx="1"/>
          </p:nvPr>
        </p:nvSpPr>
        <p:spPr>
          <a:xfrm>
            <a:off x="405579" y="1140687"/>
            <a:ext cx="5640900" cy="850345"/>
          </a:xfrm>
        </p:spPr>
        <p:txBody>
          <a:bodyPr/>
          <a:lstStyle/>
          <a:p>
            <a:pPr marL="114300" indent="0">
              <a:buNone/>
            </a:pPr>
            <a:r>
              <a:rPr lang="en-US" sz="1800" b="1" dirty="0" err="1"/>
              <a:t>Mengurutkan</a:t>
            </a:r>
            <a:r>
              <a:rPr lang="en-US" sz="1800" b="1" dirty="0"/>
              <a:t> data </a:t>
            </a:r>
            <a:r>
              <a:rPr lang="en-US" sz="1800" b="1" dirty="0" err="1"/>
              <a:t>menggunakan</a:t>
            </a:r>
            <a:r>
              <a:rPr lang="en-US" sz="1800" b="1" dirty="0"/>
              <a:t> ORDER BY:</a:t>
            </a:r>
          </a:p>
          <a:p>
            <a:pPr>
              <a:spcBef>
                <a:spcPts val="0"/>
              </a:spcBef>
            </a:pPr>
            <a:r>
              <a:rPr lang="en-US" sz="1400" b="1" dirty="0">
                <a:solidFill>
                  <a:schemeClr val="accent4">
                    <a:lumMod val="50000"/>
                  </a:schemeClr>
                </a:solidFill>
              </a:rPr>
              <a:t>ASC</a:t>
            </a:r>
            <a:r>
              <a:rPr lang="en-US" sz="1400" b="1" dirty="0">
                <a:solidFill>
                  <a:schemeClr val="tx1"/>
                </a:solidFill>
              </a:rPr>
              <a:t>: </a:t>
            </a:r>
            <a:r>
              <a:rPr lang="en-US" sz="1400" dirty="0">
                <a:solidFill>
                  <a:schemeClr val="tx1"/>
                </a:solidFill>
              </a:rPr>
              <a:t>Ascending order, default</a:t>
            </a:r>
          </a:p>
          <a:p>
            <a:pPr>
              <a:spcBef>
                <a:spcPts val="0"/>
              </a:spcBef>
            </a:pPr>
            <a:r>
              <a:rPr lang="en-US" sz="1400" b="1" dirty="0">
                <a:solidFill>
                  <a:schemeClr val="accent4">
                    <a:lumMod val="50000"/>
                  </a:schemeClr>
                </a:solidFill>
              </a:rPr>
              <a:t>DESC</a:t>
            </a:r>
            <a:r>
              <a:rPr lang="en-US" sz="1400" b="1" dirty="0">
                <a:solidFill>
                  <a:schemeClr val="tx1"/>
                </a:solidFill>
              </a:rPr>
              <a:t>: </a:t>
            </a:r>
            <a:r>
              <a:rPr lang="en-US" sz="1400" dirty="0">
                <a:solidFill>
                  <a:schemeClr val="tx1"/>
                </a:solidFill>
              </a:rPr>
              <a:t>Descending order</a:t>
            </a:r>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26</a:t>
            </a:fld>
            <a:endParaRPr lang="en-US" dirty="0"/>
          </a:p>
        </p:txBody>
      </p:sp>
      <p:sp>
        <p:nvSpPr>
          <p:cNvPr id="6" name="TextBox 5">
            <a:extLst>
              <a:ext uri="{FF2B5EF4-FFF2-40B4-BE49-F238E27FC236}">
                <a16:creationId xmlns:a16="http://schemas.microsoft.com/office/drawing/2014/main" id="{21F63308-B96E-4DF6-A3DD-D08F84D91B1F}"/>
              </a:ext>
            </a:extLst>
          </p:cNvPr>
          <p:cNvSpPr txBox="1"/>
          <p:nvPr/>
        </p:nvSpPr>
        <p:spPr>
          <a:xfrm>
            <a:off x="280220" y="2118225"/>
            <a:ext cx="4601496" cy="307777"/>
          </a:xfrm>
          <a:prstGeom prst="rect">
            <a:avLst/>
          </a:prstGeom>
          <a:noFill/>
        </p:spPr>
        <p:txBody>
          <a:bodyPr wrap="square">
            <a:spAutoFit/>
          </a:bodyPr>
          <a:lstStyle/>
          <a:p>
            <a:pPr marL="114300" indent="0">
              <a:buNone/>
            </a:pPr>
            <a:r>
              <a:rPr lang="en-US" sz="1400" b="1" dirty="0" err="1"/>
              <a:t>Contoh</a:t>
            </a:r>
            <a:r>
              <a:rPr lang="en-US" sz="1400" b="1" dirty="0"/>
              <a:t>:</a:t>
            </a:r>
          </a:p>
        </p:txBody>
      </p:sp>
      <p:sp>
        <p:nvSpPr>
          <p:cNvPr id="7" name="Rectangle 5">
            <a:extLst>
              <a:ext uri="{FF2B5EF4-FFF2-40B4-BE49-F238E27FC236}">
                <a16:creationId xmlns:a16="http://schemas.microsoft.com/office/drawing/2014/main" id="{CA0BD8E3-BCB4-4E1A-B17C-105331C923EF}"/>
              </a:ext>
            </a:extLst>
          </p:cNvPr>
          <p:cNvSpPr>
            <a:spLocks noChangeArrowheads="1"/>
          </p:cNvSpPr>
          <p:nvPr/>
        </p:nvSpPr>
        <p:spPr bwMode="blackGray">
          <a:xfrm>
            <a:off x="471947" y="2426002"/>
            <a:ext cx="4771105" cy="582669"/>
          </a:xfrm>
          <a:prstGeom prst="rect">
            <a:avLst/>
          </a:prstGeom>
          <a:solidFill>
            <a:schemeClr val="accent5">
              <a:lumMod val="20000"/>
              <a:lumOff val="80000"/>
            </a:schemeClr>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100" dirty="0">
                <a:solidFill>
                  <a:srgbClr val="000000"/>
                </a:solidFill>
                <a:latin typeface="Courier New" panose="02070309020205020404" pitchFamily="49" charset="0"/>
              </a:rPr>
              <a:t>SELECT   </a:t>
            </a:r>
            <a:r>
              <a:rPr lang="en-US" sz="1100" dirty="0" err="1">
                <a:solidFill>
                  <a:srgbClr val="000000"/>
                </a:solidFill>
                <a:latin typeface="Courier New" panose="02070309020205020404" pitchFamily="49" charset="0"/>
              </a:rPr>
              <a:t>last_name</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job_id</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department_id</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hire_date</a:t>
            </a:r>
            <a:endParaRPr lang="en-US" sz="1100" dirty="0">
              <a:solidFill>
                <a:srgbClr val="000000"/>
              </a:solidFill>
              <a:latin typeface="Courier New" panose="02070309020205020404" pitchFamily="49" charset="0"/>
            </a:endParaRPr>
          </a:p>
          <a:p>
            <a:r>
              <a:rPr lang="en-US" sz="1100" dirty="0">
                <a:solidFill>
                  <a:srgbClr val="000000"/>
                </a:solidFill>
                <a:latin typeface="Courier New" panose="02070309020205020404" pitchFamily="49" charset="0"/>
              </a:rPr>
              <a:t>FROM     employees</a:t>
            </a:r>
          </a:p>
          <a:p>
            <a:r>
              <a:rPr lang="en-US" sz="1100" dirty="0">
                <a:solidFill>
                  <a:srgbClr val="000000"/>
                </a:solidFill>
                <a:latin typeface="Courier New" panose="02070309020205020404" pitchFamily="49" charset="0"/>
              </a:rPr>
              <a:t>ORDER BY </a:t>
            </a:r>
            <a:r>
              <a:rPr lang="en-US" sz="1100" dirty="0" err="1">
                <a:solidFill>
                  <a:srgbClr val="000000"/>
                </a:solidFill>
                <a:latin typeface="Courier New" panose="02070309020205020404" pitchFamily="49" charset="0"/>
              </a:rPr>
              <a:t>hire_date</a:t>
            </a:r>
            <a:r>
              <a:rPr lang="en-US" sz="1100" dirty="0">
                <a:solidFill>
                  <a:srgbClr val="000000"/>
                </a:solidFill>
                <a:latin typeface="Courier New" panose="02070309020205020404" pitchFamily="49" charset="0"/>
              </a:rPr>
              <a:t> ASC;</a:t>
            </a:r>
          </a:p>
        </p:txBody>
      </p:sp>
      <p:sp>
        <p:nvSpPr>
          <p:cNvPr id="8" name="Rectangle 6">
            <a:extLst>
              <a:ext uri="{FF2B5EF4-FFF2-40B4-BE49-F238E27FC236}">
                <a16:creationId xmlns:a16="http://schemas.microsoft.com/office/drawing/2014/main" id="{40E9747F-EE51-45E3-A1EC-96DB1D339766}"/>
              </a:ext>
            </a:extLst>
          </p:cNvPr>
          <p:cNvSpPr>
            <a:spLocks noChangeArrowheads="1"/>
          </p:cNvSpPr>
          <p:nvPr/>
        </p:nvSpPr>
        <p:spPr bwMode="gray">
          <a:xfrm>
            <a:off x="471947" y="2780565"/>
            <a:ext cx="2344581" cy="228106"/>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sz="1050"/>
          </a:p>
        </p:txBody>
      </p:sp>
      <p:sp>
        <p:nvSpPr>
          <p:cNvPr id="9" name="Rectangle 7">
            <a:extLst>
              <a:ext uri="{FF2B5EF4-FFF2-40B4-BE49-F238E27FC236}">
                <a16:creationId xmlns:a16="http://schemas.microsoft.com/office/drawing/2014/main" id="{0FDE1CF5-5494-4BFC-9E78-CC9E3E8298FF}"/>
              </a:ext>
            </a:extLst>
          </p:cNvPr>
          <p:cNvSpPr>
            <a:spLocks noChangeArrowheads="1"/>
          </p:cNvSpPr>
          <p:nvPr/>
        </p:nvSpPr>
        <p:spPr bwMode="blackGray">
          <a:xfrm>
            <a:off x="471947" y="3156157"/>
            <a:ext cx="4771105" cy="659606"/>
          </a:xfrm>
          <a:prstGeom prst="rect">
            <a:avLst/>
          </a:prstGeom>
          <a:solidFill>
            <a:schemeClr val="tx2"/>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200" dirty="0">
                <a:solidFill>
                  <a:srgbClr val="000000"/>
                </a:solidFill>
                <a:latin typeface="Courier New" panose="02070309020205020404" pitchFamily="49" charset="0"/>
              </a:rPr>
              <a:t>SELECT </a:t>
            </a:r>
            <a:r>
              <a:rPr lang="en-US" sz="1200" dirty="0" err="1">
                <a:solidFill>
                  <a:srgbClr val="000000"/>
                </a:solidFill>
                <a:latin typeface="Courier New" panose="02070309020205020404" pitchFamily="49" charset="0"/>
              </a:rPr>
              <a:t>employee_id</a:t>
            </a:r>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last_name</a:t>
            </a:r>
            <a:r>
              <a:rPr lang="en-US" sz="1200" dirty="0">
                <a:solidFill>
                  <a:srgbClr val="000000"/>
                </a:solidFill>
                <a:latin typeface="Courier New" panose="02070309020205020404" pitchFamily="49" charset="0"/>
              </a:rPr>
              <a:t>, salary*12 </a:t>
            </a:r>
            <a:r>
              <a:rPr lang="en-US" sz="1200" dirty="0" err="1">
                <a:solidFill>
                  <a:srgbClr val="000000"/>
                </a:solidFill>
                <a:latin typeface="Courier New" panose="02070309020205020404" pitchFamily="49" charset="0"/>
              </a:rPr>
              <a:t>annsal</a:t>
            </a:r>
            <a:endParaRPr lang="en-US" sz="1200" dirty="0">
              <a:solidFill>
                <a:srgbClr val="000000"/>
              </a:solidFill>
              <a:latin typeface="Courier New" panose="02070309020205020404" pitchFamily="49" charset="0"/>
            </a:endParaRPr>
          </a:p>
          <a:p>
            <a:r>
              <a:rPr lang="en-US" sz="1200" dirty="0">
                <a:solidFill>
                  <a:srgbClr val="000000"/>
                </a:solidFill>
                <a:latin typeface="Courier New" panose="02070309020205020404" pitchFamily="49" charset="0"/>
              </a:rPr>
              <a:t>FROM   employees</a:t>
            </a:r>
          </a:p>
          <a:p>
            <a:r>
              <a:rPr lang="en-US" sz="1200" dirty="0">
                <a:solidFill>
                  <a:srgbClr val="000000"/>
                </a:solidFill>
                <a:latin typeface="Courier New" panose="02070309020205020404" pitchFamily="49" charset="0"/>
              </a:rPr>
              <a:t>ORDER BY </a:t>
            </a:r>
            <a:r>
              <a:rPr lang="en-US" sz="1200" dirty="0" err="1">
                <a:solidFill>
                  <a:srgbClr val="000000"/>
                </a:solidFill>
                <a:latin typeface="Courier New" panose="02070309020205020404" pitchFamily="49" charset="0"/>
              </a:rPr>
              <a:t>annsal</a:t>
            </a:r>
            <a:r>
              <a:rPr lang="en-US" sz="1200" dirty="0">
                <a:solidFill>
                  <a:srgbClr val="000000"/>
                </a:solidFill>
                <a:latin typeface="Courier New" panose="02070309020205020404" pitchFamily="49" charset="0"/>
              </a:rPr>
              <a:t> ;</a:t>
            </a:r>
          </a:p>
        </p:txBody>
      </p:sp>
      <p:sp>
        <p:nvSpPr>
          <p:cNvPr id="10" name="Rectangle 9">
            <a:extLst>
              <a:ext uri="{FF2B5EF4-FFF2-40B4-BE49-F238E27FC236}">
                <a16:creationId xmlns:a16="http://schemas.microsoft.com/office/drawing/2014/main" id="{E3444795-C2A2-4F70-AC30-7B5360C8DE10}"/>
              </a:ext>
            </a:extLst>
          </p:cNvPr>
          <p:cNvSpPr>
            <a:spLocks noChangeArrowheads="1"/>
          </p:cNvSpPr>
          <p:nvPr/>
        </p:nvSpPr>
        <p:spPr bwMode="gray">
          <a:xfrm>
            <a:off x="4278818" y="3219803"/>
            <a:ext cx="586364" cy="223838"/>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sz="1050"/>
          </a:p>
        </p:txBody>
      </p:sp>
      <p:sp>
        <p:nvSpPr>
          <p:cNvPr id="11" name="Rectangle 10">
            <a:extLst>
              <a:ext uri="{FF2B5EF4-FFF2-40B4-BE49-F238E27FC236}">
                <a16:creationId xmlns:a16="http://schemas.microsoft.com/office/drawing/2014/main" id="{9743C45A-E260-4F90-A75A-D4166C41DF71}"/>
              </a:ext>
            </a:extLst>
          </p:cNvPr>
          <p:cNvSpPr>
            <a:spLocks noChangeArrowheads="1"/>
          </p:cNvSpPr>
          <p:nvPr/>
        </p:nvSpPr>
        <p:spPr bwMode="gray">
          <a:xfrm>
            <a:off x="1351055" y="3591925"/>
            <a:ext cx="586364" cy="223838"/>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sz="1050"/>
          </a:p>
        </p:txBody>
      </p:sp>
      <p:sp>
        <p:nvSpPr>
          <p:cNvPr id="12" name="Rectangle 2059">
            <a:extLst>
              <a:ext uri="{FF2B5EF4-FFF2-40B4-BE49-F238E27FC236}">
                <a16:creationId xmlns:a16="http://schemas.microsoft.com/office/drawing/2014/main" id="{16DA0D66-E149-43D4-9E82-1473E6C05840}"/>
              </a:ext>
            </a:extLst>
          </p:cNvPr>
          <p:cNvSpPr>
            <a:spLocks noChangeArrowheads="1"/>
          </p:cNvSpPr>
          <p:nvPr/>
        </p:nvSpPr>
        <p:spPr bwMode="blackGray">
          <a:xfrm>
            <a:off x="471947" y="4036151"/>
            <a:ext cx="4712111" cy="659606"/>
          </a:xfrm>
          <a:prstGeom prst="rect">
            <a:avLst/>
          </a:prstGeom>
          <a:solidFill>
            <a:schemeClr val="accent2">
              <a:lumMod val="20000"/>
              <a:lumOff val="80000"/>
            </a:schemeClr>
          </a:solidFill>
          <a:ln w="28575">
            <a:solidFill>
              <a:srgbClr val="000000"/>
            </a:solidFill>
            <a:miter lim="800000"/>
            <a:headEnd/>
            <a:tailEnd/>
          </a:ln>
          <a:effectLst/>
        </p:spPr>
        <p:txBody>
          <a:bodyPr wrap="none" lIns="69056" tIns="34529" rIns="69056" bIns="34529" anchor="ctr"/>
          <a:lstStyle>
            <a:lvl1pPr>
              <a:tabLst>
                <a:tab pos="1200150" algn="l"/>
              </a:tabLst>
              <a:defRPr sz="2400">
                <a:solidFill>
                  <a:schemeClr val="tx1"/>
                </a:solidFill>
                <a:latin typeface="Times New Roman" panose="02020603050405020304" pitchFamily="18" charset="0"/>
              </a:defRPr>
            </a:lvl1pPr>
            <a:lvl2pPr>
              <a:tabLst>
                <a:tab pos="1200150" algn="l"/>
              </a:tabLst>
              <a:defRPr sz="2400">
                <a:solidFill>
                  <a:schemeClr val="tx1"/>
                </a:solidFill>
                <a:latin typeface="Times New Roman" panose="02020603050405020304" pitchFamily="18" charset="0"/>
              </a:defRPr>
            </a:lvl2pPr>
            <a:lvl3pPr>
              <a:tabLst>
                <a:tab pos="1200150" algn="l"/>
              </a:tabLst>
              <a:defRPr sz="2400">
                <a:solidFill>
                  <a:schemeClr val="tx1"/>
                </a:solidFill>
                <a:latin typeface="Times New Roman" panose="02020603050405020304" pitchFamily="18" charset="0"/>
              </a:defRPr>
            </a:lvl3pPr>
            <a:lvl4pPr>
              <a:tabLst>
                <a:tab pos="1200150" algn="l"/>
              </a:tabLst>
              <a:defRPr sz="2400">
                <a:solidFill>
                  <a:schemeClr val="tx1"/>
                </a:solidFill>
                <a:latin typeface="Times New Roman" panose="02020603050405020304" pitchFamily="18" charset="0"/>
              </a:defRPr>
            </a:lvl4pPr>
            <a:lvl5pPr>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r>
              <a:rPr lang="en-US" sz="1200" dirty="0">
                <a:solidFill>
                  <a:srgbClr val="000000"/>
                </a:solidFill>
                <a:latin typeface="Courier New" panose="02070309020205020404" pitchFamily="49" charset="0"/>
              </a:rPr>
              <a:t>SELECT </a:t>
            </a:r>
            <a:r>
              <a:rPr lang="en-US" sz="1200" dirty="0" err="1">
                <a:solidFill>
                  <a:srgbClr val="000000"/>
                </a:solidFill>
                <a:latin typeface="Courier New" panose="02070309020205020404" pitchFamily="49" charset="0"/>
              </a:rPr>
              <a:t>last_name</a:t>
            </a:r>
            <a:r>
              <a:rPr lang="en-US" sz="1200" dirty="0">
                <a:solidFill>
                  <a:srgbClr val="000000"/>
                </a:solidFill>
                <a:latin typeface="Courier New" panose="02070309020205020404" pitchFamily="49" charset="0"/>
              </a:rPr>
              <a:t>, </a:t>
            </a:r>
            <a:r>
              <a:rPr lang="en-US" sz="1200" dirty="0" err="1">
                <a:solidFill>
                  <a:srgbClr val="000000"/>
                </a:solidFill>
                <a:latin typeface="Courier New" panose="02070309020205020404" pitchFamily="49" charset="0"/>
              </a:rPr>
              <a:t>department_id</a:t>
            </a:r>
            <a:r>
              <a:rPr lang="en-US" sz="1200" dirty="0">
                <a:solidFill>
                  <a:srgbClr val="000000"/>
                </a:solidFill>
                <a:latin typeface="Courier New" panose="02070309020205020404" pitchFamily="49" charset="0"/>
              </a:rPr>
              <a:t>, salary</a:t>
            </a:r>
          </a:p>
          <a:p>
            <a:r>
              <a:rPr lang="en-US" sz="1200" dirty="0">
                <a:solidFill>
                  <a:srgbClr val="000000"/>
                </a:solidFill>
                <a:latin typeface="Courier New" panose="02070309020205020404" pitchFamily="49" charset="0"/>
              </a:rPr>
              <a:t>FROM   employees</a:t>
            </a:r>
          </a:p>
          <a:p>
            <a:r>
              <a:rPr lang="en-US" sz="1200" dirty="0">
                <a:solidFill>
                  <a:srgbClr val="000000"/>
                </a:solidFill>
                <a:latin typeface="Courier New" panose="02070309020205020404" pitchFamily="49" charset="0"/>
              </a:rPr>
              <a:t>ORDER BY </a:t>
            </a:r>
            <a:r>
              <a:rPr lang="en-US" sz="1200" b="1" dirty="0">
                <a:solidFill>
                  <a:srgbClr val="000000"/>
                </a:solidFill>
                <a:latin typeface="Courier New" panose="02070309020205020404" pitchFamily="49" charset="0"/>
              </a:rPr>
              <a:t>2</a:t>
            </a:r>
            <a:r>
              <a:rPr lang="en-US" sz="1200" dirty="0">
                <a:solidFill>
                  <a:srgbClr val="000000"/>
                </a:solidFill>
                <a:latin typeface="Courier New" panose="02070309020205020404" pitchFamily="49" charset="0"/>
              </a:rPr>
              <a:t>, salary DESC;</a:t>
            </a:r>
          </a:p>
        </p:txBody>
      </p:sp>
      <p:sp>
        <p:nvSpPr>
          <p:cNvPr id="13" name="Rectangle 2060">
            <a:extLst>
              <a:ext uri="{FF2B5EF4-FFF2-40B4-BE49-F238E27FC236}">
                <a16:creationId xmlns:a16="http://schemas.microsoft.com/office/drawing/2014/main" id="{8E6DFB00-E008-45B7-BC7E-817CFD2E32C1}"/>
              </a:ext>
            </a:extLst>
          </p:cNvPr>
          <p:cNvSpPr>
            <a:spLocks noChangeArrowheads="1"/>
          </p:cNvSpPr>
          <p:nvPr/>
        </p:nvSpPr>
        <p:spPr bwMode="gray">
          <a:xfrm>
            <a:off x="471947" y="4451448"/>
            <a:ext cx="3421627" cy="221845"/>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n-US" sz="1050"/>
          </a:p>
        </p:txBody>
      </p:sp>
      <p:sp>
        <p:nvSpPr>
          <p:cNvPr id="18" name="TextBox 17">
            <a:extLst>
              <a:ext uri="{FF2B5EF4-FFF2-40B4-BE49-F238E27FC236}">
                <a16:creationId xmlns:a16="http://schemas.microsoft.com/office/drawing/2014/main" id="{59A64CA9-A334-4007-8DA2-04D380AD532B}"/>
              </a:ext>
            </a:extLst>
          </p:cNvPr>
          <p:cNvSpPr txBox="1"/>
          <p:nvPr/>
        </p:nvSpPr>
        <p:spPr>
          <a:xfrm>
            <a:off x="5184058" y="2349678"/>
            <a:ext cx="2698955" cy="430887"/>
          </a:xfrm>
          <a:prstGeom prst="rect">
            <a:avLst/>
          </a:prstGeom>
          <a:noFill/>
        </p:spPr>
        <p:txBody>
          <a:bodyPr wrap="square">
            <a:spAutoFit/>
          </a:bodyPr>
          <a:lstStyle/>
          <a:p>
            <a:pPr marL="114300" indent="0">
              <a:buNone/>
            </a:pPr>
            <a:r>
              <a:rPr lang="en-US" sz="1100" dirty="0" err="1"/>
              <a:t>Mengurutkan</a:t>
            </a:r>
            <a:r>
              <a:rPr lang="en-US" sz="1100" dirty="0"/>
              <a:t> </a:t>
            </a:r>
            <a:r>
              <a:rPr lang="en-US" sz="1100" dirty="0" err="1"/>
              <a:t>berdasarkan</a:t>
            </a:r>
            <a:r>
              <a:rPr lang="en-US" sz="1100" dirty="0"/>
              <a:t> </a:t>
            </a:r>
            <a:r>
              <a:rPr lang="en-US" sz="1100" dirty="0" err="1"/>
              <a:t>kolom</a:t>
            </a:r>
            <a:r>
              <a:rPr lang="en-US" sz="1100" dirty="0"/>
              <a:t> </a:t>
            </a:r>
            <a:r>
              <a:rPr lang="en-US" sz="1100" dirty="0" err="1"/>
              <a:t>hire_date</a:t>
            </a:r>
            <a:r>
              <a:rPr lang="en-US" sz="1100" dirty="0"/>
              <a:t> </a:t>
            </a:r>
            <a:r>
              <a:rPr lang="en-US" sz="1100" dirty="0" err="1"/>
              <a:t>dengan</a:t>
            </a:r>
            <a:r>
              <a:rPr lang="en-US" sz="1100" dirty="0"/>
              <a:t> </a:t>
            </a:r>
            <a:r>
              <a:rPr lang="en-US" sz="1100" dirty="0" err="1"/>
              <a:t>urutan</a:t>
            </a:r>
            <a:r>
              <a:rPr lang="en-US" sz="1100" dirty="0"/>
              <a:t> ascending</a:t>
            </a:r>
          </a:p>
        </p:txBody>
      </p:sp>
      <p:sp>
        <p:nvSpPr>
          <p:cNvPr id="19" name="TextBox 18">
            <a:extLst>
              <a:ext uri="{FF2B5EF4-FFF2-40B4-BE49-F238E27FC236}">
                <a16:creationId xmlns:a16="http://schemas.microsoft.com/office/drawing/2014/main" id="{D3AE3DEF-0434-447D-A9F0-60F638EF24DB}"/>
              </a:ext>
            </a:extLst>
          </p:cNvPr>
          <p:cNvSpPr txBox="1"/>
          <p:nvPr/>
        </p:nvSpPr>
        <p:spPr>
          <a:xfrm>
            <a:off x="5184057" y="3116278"/>
            <a:ext cx="2698955" cy="430887"/>
          </a:xfrm>
          <a:prstGeom prst="rect">
            <a:avLst/>
          </a:prstGeom>
          <a:noFill/>
        </p:spPr>
        <p:txBody>
          <a:bodyPr wrap="square">
            <a:spAutoFit/>
          </a:bodyPr>
          <a:lstStyle/>
          <a:p>
            <a:pPr marL="114300" indent="0">
              <a:buNone/>
            </a:pPr>
            <a:r>
              <a:rPr lang="en-US" sz="1100" dirty="0" err="1"/>
              <a:t>Mengurutkan</a:t>
            </a:r>
            <a:r>
              <a:rPr lang="en-US" sz="1100" dirty="0"/>
              <a:t> </a:t>
            </a:r>
            <a:r>
              <a:rPr lang="en-US" sz="1100" dirty="0" err="1"/>
              <a:t>berdasarkan</a:t>
            </a:r>
            <a:r>
              <a:rPr lang="en-US" sz="1100" dirty="0"/>
              <a:t> </a:t>
            </a:r>
            <a:r>
              <a:rPr lang="en-US" sz="1100" dirty="0" err="1"/>
              <a:t>nama</a:t>
            </a:r>
            <a:r>
              <a:rPr lang="en-US" sz="1100" dirty="0"/>
              <a:t> alias </a:t>
            </a:r>
            <a:r>
              <a:rPr lang="en-US" sz="1100" dirty="0" err="1"/>
              <a:t>annsal</a:t>
            </a:r>
            <a:endParaRPr lang="en-US" sz="1100" dirty="0"/>
          </a:p>
        </p:txBody>
      </p:sp>
      <p:sp>
        <p:nvSpPr>
          <p:cNvPr id="20" name="TextBox 19">
            <a:extLst>
              <a:ext uri="{FF2B5EF4-FFF2-40B4-BE49-F238E27FC236}">
                <a16:creationId xmlns:a16="http://schemas.microsoft.com/office/drawing/2014/main" id="{C7D764CE-B7BC-4323-9EA8-8E9803029347}"/>
              </a:ext>
            </a:extLst>
          </p:cNvPr>
          <p:cNvSpPr txBox="1"/>
          <p:nvPr/>
        </p:nvSpPr>
        <p:spPr>
          <a:xfrm>
            <a:off x="5056238" y="3973596"/>
            <a:ext cx="2698955" cy="600164"/>
          </a:xfrm>
          <a:prstGeom prst="rect">
            <a:avLst/>
          </a:prstGeom>
          <a:noFill/>
        </p:spPr>
        <p:txBody>
          <a:bodyPr wrap="square">
            <a:spAutoFit/>
          </a:bodyPr>
          <a:lstStyle/>
          <a:p>
            <a:pPr marL="114300" indent="0">
              <a:buNone/>
            </a:pPr>
            <a:r>
              <a:rPr lang="en-US" sz="1100" dirty="0" err="1"/>
              <a:t>Mengurutkan</a:t>
            </a:r>
            <a:r>
              <a:rPr lang="en-US" sz="1100" dirty="0"/>
              <a:t> </a:t>
            </a:r>
            <a:r>
              <a:rPr lang="en-US" sz="1100" dirty="0" err="1"/>
              <a:t>menggunakan</a:t>
            </a:r>
            <a:r>
              <a:rPr lang="en-US" sz="1100" dirty="0"/>
              <a:t> </a:t>
            </a:r>
            <a:r>
              <a:rPr lang="en-US" sz="1100" dirty="0" err="1"/>
              <a:t>beberapa</a:t>
            </a:r>
            <a:r>
              <a:rPr lang="en-US" sz="1100" dirty="0"/>
              <a:t> </a:t>
            </a:r>
            <a:r>
              <a:rPr lang="en-US" sz="1100" dirty="0" err="1"/>
              <a:t>kolom</a:t>
            </a:r>
            <a:r>
              <a:rPr lang="en-US" sz="1100" dirty="0"/>
              <a:t>, salah </a:t>
            </a:r>
            <a:r>
              <a:rPr lang="en-US" sz="1100" dirty="0" err="1"/>
              <a:t>satunya</a:t>
            </a:r>
            <a:r>
              <a:rPr lang="en-US" sz="1100" dirty="0"/>
              <a:t> </a:t>
            </a:r>
            <a:r>
              <a:rPr lang="en-US" sz="1100" dirty="0" err="1"/>
              <a:t>menggunakan</a:t>
            </a:r>
            <a:r>
              <a:rPr lang="en-US" sz="1100" dirty="0"/>
              <a:t> </a:t>
            </a:r>
            <a:r>
              <a:rPr lang="en-US" sz="1100" dirty="0" err="1"/>
              <a:t>posisi</a:t>
            </a:r>
            <a:r>
              <a:rPr lang="en-US" sz="1100" dirty="0"/>
              <a:t> </a:t>
            </a:r>
            <a:r>
              <a:rPr lang="en-US" sz="1100" dirty="0" err="1"/>
              <a:t>dari</a:t>
            </a:r>
            <a:r>
              <a:rPr lang="en-US" sz="1100" dirty="0"/>
              <a:t> </a:t>
            </a:r>
            <a:r>
              <a:rPr lang="en-US" sz="1100" dirty="0" err="1"/>
              <a:t>kolom</a:t>
            </a:r>
            <a:r>
              <a:rPr lang="en-US" sz="1100" dirty="0"/>
              <a:t> di SELECT</a:t>
            </a:r>
          </a:p>
        </p:txBody>
      </p:sp>
    </p:spTree>
    <p:extLst>
      <p:ext uri="{BB962C8B-B14F-4D97-AF65-F5344CB8AC3E}">
        <p14:creationId xmlns:p14="http://schemas.microsoft.com/office/powerpoint/2010/main" val="1264439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C3D508-1ACE-4523-8D38-1889CBD47806}"/>
              </a:ext>
            </a:extLst>
          </p:cNvPr>
          <p:cNvSpPr>
            <a:spLocks noGrp="1"/>
          </p:cNvSpPr>
          <p:nvPr>
            <p:ph type="title"/>
          </p:nvPr>
        </p:nvSpPr>
        <p:spPr/>
        <p:txBody>
          <a:bodyPr/>
          <a:lstStyle/>
          <a:p>
            <a:r>
              <a:rPr lang="en-US" dirty="0"/>
              <a:t>Quest!</a:t>
            </a:r>
          </a:p>
        </p:txBody>
      </p:sp>
      <p:sp>
        <p:nvSpPr>
          <p:cNvPr id="6" name="Text Placeholder 5">
            <a:extLst>
              <a:ext uri="{FF2B5EF4-FFF2-40B4-BE49-F238E27FC236}">
                <a16:creationId xmlns:a16="http://schemas.microsoft.com/office/drawing/2014/main" id="{DA473C2E-FDC9-4D83-95C5-6FDCE307D3DE}"/>
              </a:ext>
            </a:extLst>
          </p:cNvPr>
          <p:cNvSpPr>
            <a:spLocks noGrp="1"/>
          </p:cNvSpPr>
          <p:nvPr>
            <p:ph type="body" idx="1"/>
          </p:nvPr>
        </p:nvSpPr>
        <p:spPr>
          <a:xfrm>
            <a:off x="457200" y="1485004"/>
            <a:ext cx="5640900" cy="2640900"/>
          </a:xfrm>
        </p:spPr>
        <p:txBody>
          <a:bodyPr/>
          <a:lstStyle/>
          <a:p>
            <a:r>
              <a:rPr lang="en-US" dirty="0" err="1"/>
              <a:t>Siapakah</a:t>
            </a:r>
            <a:r>
              <a:rPr lang="en-US" dirty="0"/>
              <a:t> </a:t>
            </a:r>
            <a:r>
              <a:rPr lang="en-US" dirty="0" err="1"/>
              <a:t>pemilik</a:t>
            </a:r>
            <a:r>
              <a:rPr lang="en-US" dirty="0"/>
              <a:t> </a:t>
            </a:r>
            <a:r>
              <a:rPr lang="en-US" dirty="0" err="1"/>
              <a:t>Gaji</a:t>
            </a:r>
            <a:r>
              <a:rPr lang="en-US" dirty="0"/>
              <a:t> </a:t>
            </a:r>
            <a:r>
              <a:rPr lang="en-US" dirty="0" err="1"/>
              <a:t>Tertinggi</a:t>
            </a:r>
            <a:r>
              <a:rPr lang="en-US" dirty="0"/>
              <a:t> di Perusahaan</a:t>
            </a:r>
          </a:p>
          <a:p>
            <a:pPr marL="571500" indent="-457200">
              <a:buAutoNum type="alphaLcPeriod"/>
            </a:pPr>
            <a:r>
              <a:rPr lang="en-US" dirty="0"/>
              <a:t>Karen Colmenares</a:t>
            </a:r>
          </a:p>
          <a:p>
            <a:pPr marL="571500" indent="-457200">
              <a:buAutoNum type="alphaLcPeriod"/>
            </a:pPr>
            <a:r>
              <a:rPr lang="en-US" dirty="0"/>
              <a:t>Steven King</a:t>
            </a:r>
          </a:p>
          <a:p>
            <a:pPr marL="571500" indent="-457200">
              <a:buAutoNum type="alphaLcPeriod"/>
            </a:pPr>
            <a:r>
              <a:rPr lang="en-US" dirty="0"/>
              <a:t>Lex De </a:t>
            </a:r>
            <a:r>
              <a:rPr lang="en-US" dirty="0" err="1"/>
              <a:t>Haan</a:t>
            </a:r>
            <a:endParaRPr lang="en-US" dirty="0"/>
          </a:p>
          <a:p>
            <a:pPr marL="571500" indent="-457200">
              <a:buAutoNum type="alphaLcPeriod"/>
            </a:pPr>
            <a:r>
              <a:rPr lang="en-US" dirty="0"/>
              <a:t>Guy </a:t>
            </a:r>
            <a:r>
              <a:rPr lang="en-US" dirty="0" err="1"/>
              <a:t>Himuro</a:t>
            </a:r>
            <a:endParaRPr lang="en-US" dirty="0"/>
          </a:p>
        </p:txBody>
      </p:sp>
      <p:sp>
        <p:nvSpPr>
          <p:cNvPr id="4" name="Slide Number Placeholder 3">
            <a:extLst>
              <a:ext uri="{FF2B5EF4-FFF2-40B4-BE49-F238E27FC236}">
                <a16:creationId xmlns:a16="http://schemas.microsoft.com/office/drawing/2014/main" id="{8E96D24D-BF0E-4521-A42F-A187367245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630213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C3D508-1ACE-4523-8D38-1889CBD47806}"/>
              </a:ext>
            </a:extLst>
          </p:cNvPr>
          <p:cNvSpPr>
            <a:spLocks noGrp="1"/>
          </p:cNvSpPr>
          <p:nvPr>
            <p:ph type="title"/>
          </p:nvPr>
        </p:nvSpPr>
        <p:spPr/>
        <p:txBody>
          <a:bodyPr/>
          <a:lstStyle/>
          <a:p>
            <a:r>
              <a:rPr lang="en-US" dirty="0"/>
              <a:t>Quest 2!</a:t>
            </a:r>
          </a:p>
        </p:txBody>
      </p:sp>
      <p:sp>
        <p:nvSpPr>
          <p:cNvPr id="6" name="Text Placeholder 5">
            <a:extLst>
              <a:ext uri="{FF2B5EF4-FFF2-40B4-BE49-F238E27FC236}">
                <a16:creationId xmlns:a16="http://schemas.microsoft.com/office/drawing/2014/main" id="{DA473C2E-FDC9-4D83-95C5-6FDCE307D3DE}"/>
              </a:ext>
            </a:extLst>
          </p:cNvPr>
          <p:cNvSpPr>
            <a:spLocks noGrp="1"/>
          </p:cNvSpPr>
          <p:nvPr>
            <p:ph type="body" idx="1"/>
          </p:nvPr>
        </p:nvSpPr>
        <p:spPr>
          <a:xfrm>
            <a:off x="457200" y="1485004"/>
            <a:ext cx="5640900" cy="2640900"/>
          </a:xfrm>
        </p:spPr>
        <p:txBody>
          <a:bodyPr/>
          <a:lstStyle/>
          <a:p>
            <a:r>
              <a:rPr lang="en-US" dirty="0" err="1"/>
              <a:t>Siapakah</a:t>
            </a:r>
            <a:r>
              <a:rPr lang="en-US" dirty="0"/>
              <a:t> </a:t>
            </a:r>
            <a:r>
              <a:rPr lang="en-US" dirty="0" err="1"/>
              <a:t>pegawai</a:t>
            </a:r>
            <a:r>
              <a:rPr lang="en-US" dirty="0"/>
              <a:t> yang </a:t>
            </a:r>
            <a:r>
              <a:rPr lang="en-US" dirty="0" err="1"/>
              <a:t>tidak</a:t>
            </a:r>
            <a:r>
              <a:rPr lang="en-US" dirty="0"/>
              <a:t> </a:t>
            </a:r>
            <a:r>
              <a:rPr lang="en-US" dirty="0" err="1"/>
              <a:t>mempunyai</a:t>
            </a:r>
            <a:r>
              <a:rPr lang="en-US" dirty="0"/>
              <a:t> manager?</a:t>
            </a:r>
          </a:p>
          <a:p>
            <a:pPr marL="571500" indent="-457200">
              <a:buAutoNum type="alphaLcPeriod"/>
            </a:pPr>
            <a:r>
              <a:rPr lang="en-US" dirty="0"/>
              <a:t>Karen Colmenares</a:t>
            </a:r>
          </a:p>
          <a:p>
            <a:pPr marL="571500" indent="-457200">
              <a:buAutoNum type="alphaLcPeriod"/>
            </a:pPr>
            <a:r>
              <a:rPr lang="en-US" dirty="0"/>
              <a:t>Steven King</a:t>
            </a:r>
          </a:p>
          <a:p>
            <a:pPr marL="571500" indent="-457200">
              <a:buAutoNum type="alphaLcPeriod"/>
            </a:pPr>
            <a:r>
              <a:rPr lang="en-US" dirty="0"/>
              <a:t>Lex De </a:t>
            </a:r>
            <a:r>
              <a:rPr lang="en-US" dirty="0" err="1"/>
              <a:t>Haan</a:t>
            </a:r>
            <a:endParaRPr lang="en-US" dirty="0"/>
          </a:p>
          <a:p>
            <a:pPr marL="571500" indent="-457200">
              <a:buAutoNum type="alphaLcPeriod"/>
            </a:pPr>
            <a:r>
              <a:rPr lang="en-US" dirty="0"/>
              <a:t>Guy </a:t>
            </a:r>
            <a:r>
              <a:rPr lang="en-US" dirty="0" err="1"/>
              <a:t>Himuro</a:t>
            </a:r>
            <a:endParaRPr lang="en-US" dirty="0"/>
          </a:p>
        </p:txBody>
      </p:sp>
      <p:sp>
        <p:nvSpPr>
          <p:cNvPr id="4" name="Slide Number Placeholder 3">
            <a:extLst>
              <a:ext uri="{FF2B5EF4-FFF2-40B4-BE49-F238E27FC236}">
                <a16:creationId xmlns:a16="http://schemas.microsoft.com/office/drawing/2014/main" id="{8E96D24D-BF0E-4521-A42F-A187367245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215597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D84671-1D47-4DBB-A87A-0A04BD1367F0}"/>
              </a:ext>
            </a:extLst>
          </p:cNvPr>
          <p:cNvPicPr>
            <a:picLocks noChangeAspect="1"/>
          </p:cNvPicPr>
          <p:nvPr/>
        </p:nvPicPr>
        <p:blipFill>
          <a:blip r:embed="rId3"/>
          <a:stretch>
            <a:fillRect/>
          </a:stretch>
        </p:blipFill>
        <p:spPr>
          <a:xfrm>
            <a:off x="276224" y="503872"/>
            <a:ext cx="5115805" cy="3694748"/>
          </a:xfrm>
          <a:prstGeom prst="rect">
            <a:avLst/>
          </a:prstGeom>
        </p:spPr>
      </p:pic>
      <p:sp>
        <p:nvSpPr>
          <p:cNvPr id="4" name="Rectangle 3"/>
          <p:cNvSpPr/>
          <p:nvPr/>
        </p:nvSpPr>
        <p:spPr>
          <a:xfrm>
            <a:off x="276224" y="2351246"/>
            <a:ext cx="5558118" cy="1195741"/>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5C496618-8DB7-4E66-9ACD-01E8C77D89F2}"/>
              </a:ext>
            </a:extLst>
          </p:cNvPr>
          <p:cNvSpPr>
            <a:spLocks noGrp="1"/>
          </p:cNvSpPr>
          <p:nvPr>
            <p:ph type="title"/>
          </p:nvPr>
        </p:nvSpPr>
        <p:spPr>
          <a:xfrm>
            <a:off x="2957051" y="715660"/>
            <a:ext cx="5640900" cy="323549"/>
          </a:xfrm>
        </p:spPr>
        <p:txBody>
          <a:bodyPr/>
          <a:lstStyle/>
          <a:p>
            <a:r>
              <a:rPr lang="en-US" sz="2000" dirty="0">
                <a:solidFill>
                  <a:schemeClr val="accent4">
                    <a:lumMod val="50000"/>
                  </a:schemeClr>
                </a:solidFill>
              </a:rPr>
              <a:t>- Aggregating &amp; Limit Aggregated Data</a:t>
            </a:r>
          </a:p>
        </p:txBody>
      </p:sp>
    </p:spTree>
    <p:extLst>
      <p:ext uri="{BB962C8B-B14F-4D97-AF65-F5344CB8AC3E}">
        <p14:creationId xmlns:p14="http://schemas.microsoft.com/office/powerpoint/2010/main" val="3341351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9"/>
          <p:cNvSpPr txBox="1">
            <a:spLocks noGrp="1"/>
          </p:cNvSpPr>
          <p:nvPr>
            <p:ph type="ctrTitle"/>
          </p:nvPr>
        </p:nvSpPr>
        <p:spPr>
          <a:xfrm>
            <a:off x="831595" y="1902465"/>
            <a:ext cx="4676700" cy="11598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800"/>
              <a:buNone/>
            </a:pPr>
            <a:r>
              <a:rPr lang="en-US" sz="4000" dirty="0"/>
              <a:t>What is </a:t>
            </a:r>
            <a:r>
              <a:rPr lang="en-US" sz="4000" dirty="0">
                <a:solidFill>
                  <a:srgbClr val="C00000"/>
                </a:solidFill>
              </a:rPr>
              <a:t>Relational Database </a:t>
            </a:r>
            <a:r>
              <a:rPr lang="en-US" sz="4000" dirty="0">
                <a:solidFill>
                  <a:srgbClr val="007BB9"/>
                </a:solidFill>
              </a:rPr>
              <a:t>&amp;</a:t>
            </a:r>
            <a:r>
              <a:rPr lang="en-US" sz="4000" dirty="0">
                <a:solidFill>
                  <a:srgbClr val="C00000"/>
                </a:solidFill>
              </a:rPr>
              <a:t> SQL</a:t>
            </a:r>
            <a:r>
              <a:rPr lang="en-US" sz="4000" dirty="0"/>
              <a:t>?</a:t>
            </a:r>
            <a:endParaRPr sz="4000" dirty="0"/>
          </a:p>
        </p:txBody>
      </p:sp>
      <p:grpSp>
        <p:nvGrpSpPr>
          <p:cNvPr id="326" name="Google Shape;326;p9"/>
          <p:cNvGrpSpPr/>
          <p:nvPr/>
        </p:nvGrpSpPr>
        <p:grpSpPr>
          <a:xfrm>
            <a:off x="5435079" y="912423"/>
            <a:ext cx="3239723" cy="3318665"/>
            <a:chOff x="2270525" y="117216"/>
            <a:chExt cx="4650765" cy="4762722"/>
          </a:xfrm>
        </p:grpSpPr>
        <p:sp>
          <p:nvSpPr>
            <p:cNvPr id="327" name="Google Shape;327;p9"/>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9"/>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9"/>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9"/>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9"/>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9"/>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3" name="Google Shape;333;p9"/>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9"/>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5" name="Google Shape;335;p9"/>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9"/>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9"/>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9"/>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9"/>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9"/>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9"/>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9"/>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9"/>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9"/>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9"/>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9"/>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9"/>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48" name="Google Shape;348;p9"/>
            <p:cNvGrpSpPr/>
            <p:nvPr/>
          </p:nvGrpSpPr>
          <p:grpSpPr>
            <a:xfrm>
              <a:off x="4031993" y="117216"/>
              <a:ext cx="2889297" cy="3901793"/>
              <a:chOff x="5533368" y="1047716"/>
              <a:chExt cx="2889297" cy="3901793"/>
            </a:xfrm>
          </p:grpSpPr>
          <p:sp>
            <p:nvSpPr>
              <p:cNvPr id="349" name="Google Shape;349;p9"/>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9"/>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1" name="Google Shape;351;p9"/>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9"/>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9"/>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9"/>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9"/>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9"/>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9"/>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8" name="Google Shape;358;p9"/>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9" name="Google Shape;359;p9"/>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9"/>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9"/>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2" name="Google Shape;362;p9"/>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3" name="Google Shape;363;p9"/>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4" name="Google Shape;364;p9"/>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Google Shape;365;p9"/>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9"/>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9"/>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p9"/>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9"/>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9"/>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9"/>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9"/>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9"/>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9"/>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5" name="Google Shape;375;p9"/>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6" name="Google Shape;376;p9"/>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7" name="Google Shape;377;p9"/>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9"/>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9" name="Google Shape;379;p9"/>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0" name="Google Shape;380;p9"/>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9"/>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2" name="Google Shape;382;p9"/>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3" name="Google Shape;383;p9"/>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9"/>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5" name="Google Shape;385;p9"/>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6" name="Google Shape;386;p9"/>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7" name="Google Shape;387;p9"/>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8" name="Google Shape;388;p9"/>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89" name="Google Shape;389;p9"/>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0" name="Google Shape;390;p9"/>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9"/>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9"/>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3" name="Google Shape;393;p9"/>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4" name="Google Shape;394;p9"/>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5" name="Google Shape;395;p9"/>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9"/>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9"/>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9"/>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9" name="Google Shape;399;p9"/>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0" name="Google Shape;400;p9"/>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9"/>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9"/>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3" name="Google Shape;403;p9"/>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4" name="Google Shape;404;p9"/>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5" name="Google Shape;405;p9"/>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6" name="Google Shape;406;p9"/>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7" name="Google Shape;407;p9"/>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8" name="Google Shape;408;p9"/>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9"/>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0" name="Google Shape;410;p9"/>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1" name="Google Shape;411;p9"/>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2" name="Google Shape;412;p9"/>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9"/>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4" name="Google Shape;414;p9"/>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5" name="Google Shape;415;p9"/>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9"/>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9"/>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18" name="Google Shape;418;p9"/>
            <p:cNvGrpSpPr/>
            <p:nvPr/>
          </p:nvGrpSpPr>
          <p:grpSpPr>
            <a:xfrm flipH="1">
              <a:off x="2865273" y="3434801"/>
              <a:ext cx="598186" cy="1340314"/>
              <a:chOff x="4210728" y="4525714"/>
              <a:chExt cx="546438" cy="1224366"/>
            </a:xfrm>
          </p:grpSpPr>
          <p:sp>
            <p:nvSpPr>
              <p:cNvPr id="419" name="Google Shape;419;p9"/>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9"/>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1" name="Google Shape;421;p9"/>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2" name="Google Shape;422;p9"/>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3" name="Google Shape;423;p9"/>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4" name="Google Shape;424;p9"/>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9"/>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6" name="Google Shape;426;p9"/>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7" name="Google Shape;427;p9"/>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9"/>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9" name="Google Shape;429;p9"/>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0" name="Google Shape;430;p9"/>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1" name="Google Shape;431;p9"/>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2631978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a:extLst>
              <a:ext uri="{FF2B5EF4-FFF2-40B4-BE49-F238E27FC236}">
                <a16:creationId xmlns:a16="http://schemas.microsoft.com/office/drawing/2014/main" id="{6F61C679-87CE-4A93-A96B-1A9D9A08E518}"/>
              </a:ext>
            </a:extLst>
          </p:cNvPr>
          <p:cNvSpPr>
            <a:spLocks noGrp="1" noChangeArrowheads="1"/>
          </p:cNvSpPr>
          <p:nvPr>
            <p:ph type="title"/>
          </p:nvPr>
        </p:nvSpPr>
        <p:spPr>
          <a:xfrm>
            <a:off x="448275" y="338936"/>
            <a:ext cx="5640900" cy="1082700"/>
          </a:xfrm>
        </p:spPr>
        <p:txBody>
          <a:bodyPr/>
          <a:lstStyle/>
          <a:p>
            <a:r>
              <a:rPr lang="en-US" altLang="en-US"/>
              <a:t>SQL Query Order of  Execution</a:t>
            </a:r>
          </a:p>
        </p:txBody>
      </p:sp>
      <p:sp>
        <p:nvSpPr>
          <p:cNvPr id="11" name="Bent-Up Arrow 10"/>
          <p:cNvSpPr/>
          <p:nvPr/>
        </p:nvSpPr>
        <p:spPr>
          <a:xfrm rot="5400000">
            <a:off x="1169670" y="1488040"/>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ounded Rectangle 3"/>
          <p:cNvSpPr/>
          <p:nvPr/>
        </p:nvSpPr>
        <p:spPr>
          <a:xfrm>
            <a:off x="518160" y="129968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JOIN + FROM</a:t>
            </a:r>
            <a:endParaRPr lang="en-ID">
              <a:latin typeface="Barlow Light" panose="00000400000000000000" pitchFamily="2" charset="0"/>
            </a:endParaRPr>
          </a:p>
        </p:txBody>
      </p:sp>
      <p:sp>
        <p:nvSpPr>
          <p:cNvPr id="14" name="Bent-Up Arrow 13"/>
          <p:cNvSpPr/>
          <p:nvPr/>
        </p:nvSpPr>
        <p:spPr>
          <a:xfrm rot="5400000">
            <a:off x="2310745" y="1967631"/>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ounded Rectangle 14"/>
          <p:cNvSpPr/>
          <p:nvPr/>
        </p:nvSpPr>
        <p:spPr>
          <a:xfrm>
            <a:off x="1659235" y="1779271"/>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WHERE</a:t>
            </a:r>
            <a:endParaRPr lang="en-ID">
              <a:latin typeface="Barlow Light" panose="00000400000000000000" pitchFamily="2" charset="0"/>
            </a:endParaRPr>
          </a:p>
        </p:txBody>
      </p:sp>
      <p:sp>
        <p:nvSpPr>
          <p:cNvPr id="16" name="Bent-Up Arrow 15"/>
          <p:cNvSpPr/>
          <p:nvPr/>
        </p:nvSpPr>
        <p:spPr>
          <a:xfrm rot="5400000">
            <a:off x="3447795" y="2443413"/>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Rounded Rectangle 16"/>
          <p:cNvSpPr/>
          <p:nvPr/>
        </p:nvSpPr>
        <p:spPr>
          <a:xfrm>
            <a:off x="2796285" y="2255053"/>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GROUP BY</a:t>
            </a:r>
            <a:endParaRPr lang="en-ID">
              <a:latin typeface="Barlow Light" panose="00000400000000000000" pitchFamily="2" charset="0"/>
            </a:endParaRPr>
          </a:p>
        </p:txBody>
      </p:sp>
      <p:sp>
        <p:nvSpPr>
          <p:cNvPr id="18" name="Bent-Up Arrow 17"/>
          <p:cNvSpPr/>
          <p:nvPr/>
        </p:nvSpPr>
        <p:spPr>
          <a:xfrm rot="5400000">
            <a:off x="4584845" y="2930626"/>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Rounded Rectangle 18"/>
          <p:cNvSpPr/>
          <p:nvPr/>
        </p:nvSpPr>
        <p:spPr>
          <a:xfrm>
            <a:off x="3933335" y="2742266"/>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HAVING</a:t>
            </a:r>
            <a:endParaRPr lang="en-ID">
              <a:latin typeface="Barlow Light" panose="00000400000000000000" pitchFamily="2" charset="0"/>
            </a:endParaRPr>
          </a:p>
        </p:txBody>
      </p:sp>
      <p:sp>
        <p:nvSpPr>
          <p:cNvPr id="20" name="Bent-Up Arrow 19"/>
          <p:cNvSpPr/>
          <p:nvPr/>
        </p:nvSpPr>
        <p:spPr>
          <a:xfrm rot="5400000">
            <a:off x="5721895" y="3417839"/>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Rounded Rectangle 20"/>
          <p:cNvSpPr/>
          <p:nvPr/>
        </p:nvSpPr>
        <p:spPr>
          <a:xfrm>
            <a:off x="5070385" y="3229479"/>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SELECT</a:t>
            </a:r>
            <a:endParaRPr lang="en-ID">
              <a:latin typeface="Barlow Light" panose="00000400000000000000" pitchFamily="2" charset="0"/>
            </a:endParaRPr>
          </a:p>
        </p:txBody>
      </p:sp>
      <p:sp>
        <p:nvSpPr>
          <p:cNvPr id="22" name="Bent-Up Arrow 21"/>
          <p:cNvSpPr/>
          <p:nvPr/>
        </p:nvSpPr>
        <p:spPr>
          <a:xfrm rot="5400000">
            <a:off x="6858945" y="3930520"/>
            <a:ext cx="306470" cy="664610"/>
          </a:xfrm>
          <a:prstGeom prst="ben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Rounded Rectangle 22"/>
          <p:cNvSpPr/>
          <p:nvPr/>
        </p:nvSpPr>
        <p:spPr>
          <a:xfrm>
            <a:off x="6207435" y="374216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ORDER BY</a:t>
            </a:r>
            <a:endParaRPr lang="en-ID">
              <a:latin typeface="Barlow Light" panose="00000400000000000000" pitchFamily="2" charset="0"/>
            </a:endParaRPr>
          </a:p>
        </p:txBody>
      </p:sp>
      <p:sp>
        <p:nvSpPr>
          <p:cNvPr id="25" name="Rounded Rectangle 24"/>
          <p:cNvSpPr/>
          <p:nvPr/>
        </p:nvSpPr>
        <p:spPr>
          <a:xfrm>
            <a:off x="7344485" y="4221750"/>
            <a:ext cx="1463040" cy="388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Barlow Light" panose="00000400000000000000" pitchFamily="2" charset="0"/>
              </a:rPr>
              <a:t>LIMIT</a:t>
            </a:r>
            <a:endParaRPr lang="en-ID">
              <a:latin typeface="Barlow Light" panose="00000400000000000000" pitchFamily="2" charset="0"/>
            </a:endParaRPr>
          </a:p>
        </p:txBody>
      </p:sp>
      <p:sp>
        <p:nvSpPr>
          <p:cNvPr id="26" name="TextBox 25"/>
          <p:cNvSpPr txBox="1"/>
          <p:nvPr/>
        </p:nvSpPr>
        <p:spPr>
          <a:xfrm>
            <a:off x="2691165" y="1337560"/>
            <a:ext cx="2695695" cy="261610"/>
          </a:xfrm>
          <a:prstGeom prst="rect">
            <a:avLst/>
          </a:prstGeom>
          <a:noFill/>
        </p:spPr>
        <p:txBody>
          <a:bodyPr wrap="square" rtlCol="0">
            <a:spAutoFit/>
          </a:bodyPr>
          <a:lstStyle/>
          <a:p>
            <a:r>
              <a:rPr lang="en-US" sz="1100">
                <a:latin typeface="Barlow Light" panose="00000400000000000000" pitchFamily="2" charset="0"/>
              </a:rPr>
              <a:t>Chose and join tables to get data</a:t>
            </a:r>
            <a:endParaRPr lang="en-ID" sz="1100">
              <a:latin typeface="Barlow Light" panose="00000400000000000000" pitchFamily="2" charset="0"/>
            </a:endParaRPr>
          </a:p>
        </p:txBody>
      </p:sp>
      <p:sp>
        <p:nvSpPr>
          <p:cNvPr id="27" name="TextBox 26"/>
          <p:cNvSpPr txBox="1"/>
          <p:nvPr/>
        </p:nvSpPr>
        <p:spPr>
          <a:xfrm>
            <a:off x="3819515" y="1817016"/>
            <a:ext cx="1369705" cy="261610"/>
          </a:xfrm>
          <a:prstGeom prst="rect">
            <a:avLst/>
          </a:prstGeom>
          <a:noFill/>
        </p:spPr>
        <p:txBody>
          <a:bodyPr wrap="square" rtlCol="0">
            <a:spAutoFit/>
          </a:bodyPr>
          <a:lstStyle/>
          <a:p>
            <a:r>
              <a:rPr lang="en-US" sz="1100">
                <a:latin typeface="Barlow Light" panose="00000400000000000000" pitchFamily="2" charset="0"/>
              </a:rPr>
              <a:t>Filter the data</a:t>
            </a:r>
            <a:endParaRPr lang="en-ID" sz="1100">
              <a:latin typeface="Barlow Light" panose="00000400000000000000" pitchFamily="2" charset="0"/>
            </a:endParaRPr>
          </a:p>
        </p:txBody>
      </p:sp>
      <p:sp>
        <p:nvSpPr>
          <p:cNvPr id="28" name="TextBox 27"/>
          <p:cNvSpPr txBox="1"/>
          <p:nvPr/>
        </p:nvSpPr>
        <p:spPr>
          <a:xfrm>
            <a:off x="4910110" y="2322366"/>
            <a:ext cx="1829850" cy="261610"/>
          </a:xfrm>
          <a:prstGeom prst="rect">
            <a:avLst/>
          </a:prstGeom>
          <a:noFill/>
        </p:spPr>
        <p:txBody>
          <a:bodyPr wrap="square" rtlCol="0">
            <a:spAutoFit/>
          </a:bodyPr>
          <a:lstStyle/>
          <a:p>
            <a:r>
              <a:rPr lang="en-US" sz="1100">
                <a:latin typeface="Barlow Light" panose="00000400000000000000" pitchFamily="2" charset="0"/>
              </a:rPr>
              <a:t>Aggregate the base data</a:t>
            </a:r>
            <a:endParaRPr lang="en-ID" sz="1100">
              <a:latin typeface="Barlow Light" panose="00000400000000000000" pitchFamily="2" charset="0"/>
            </a:endParaRPr>
          </a:p>
        </p:txBody>
      </p:sp>
      <p:sp>
        <p:nvSpPr>
          <p:cNvPr id="29" name="TextBox 28"/>
          <p:cNvSpPr txBox="1"/>
          <p:nvPr/>
        </p:nvSpPr>
        <p:spPr>
          <a:xfrm>
            <a:off x="6077640" y="2798148"/>
            <a:ext cx="2555820" cy="261610"/>
          </a:xfrm>
          <a:prstGeom prst="rect">
            <a:avLst/>
          </a:prstGeom>
          <a:noFill/>
        </p:spPr>
        <p:txBody>
          <a:bodyPr wrap="square" rtlCol="0">
            <a:spAutoFit/>
          </a:bodyPr>
          <a:lstStyle/>
          <a:p>
            <a:r>
              <a:rPr lang="en-US" sz="1100">
                <a:latin typeface="Barlow Light" panose="00000400000000000000" pitchFamily="2" charset="0"/>
              </a:rPr>
              <a:t>Filter the aggregated data</a:t>
            </a:r>
            <a:endParaRPr lang="en-ID" sz="1100">
              <a:latin typeface="Barlow Light" panose="00000400000000000000" pitchFamily="2" charset="0"/>
            </a:endParaRPr>
          </a:p>
        </p:txBody>
      </p:sp>
      <p:sp>
        <p:nvSpPr>
          <p:cNvPr id="30" name="TextBox 29"/>
          <p:cNvSpPr txBox="1"/>
          <p:nvPr/>
        </p:nvSpPr>
        <p:spPr>
          <a:xfrm>
            <a:off x="2926080" y="3596909"/>
            <a:ext cx="1325625" cy="261610"/>
          </a:xfrm>
          <a:prstGeom prst="rect">
            <a:avLst/>
          </a:prstGeom>
          <a:noFill/>
        </p:spPr>
        <p:txBody>
          <a:bodyPr wrap="square" rtlCol="0">
            <a:spAutoFit/>
          </a:bodyPr>
          <a:lstStyle/>
          <a:p>
            <a:r>
              <a:rPr lang="en-US" sz="1100">
                <a:latin typeface="Barlow Light" panose="00000400000000000000" pitchFamily="2" charset="0"/>
              </a:rPr>
              <a:t>Returns final data</a:t>
            </a:r>
            <a:endParaRPr lang="en-ID" sz="1100">
              <a:latin typeface="Barlow Light" panose="00000400000000000000" pitchFamily="2" charset="0"/>
            </a:endParaRPr>
          </a:p>
        </p:txBody>
      </p:sp>
      <p:cxnSp>
        <p:nvCxnSpPr>
          <p:cNvPr id="34" name="Straight Connector 33"/>
          <p:cNvCxnSpPr>
            <a:endCxn id="26" idx="1"/>
          </p:cNvCxnSpPr>
          <p:nvPr/>
        </p:nvCxnSpPr>
        <p:spPr>
          <a:xfrm>
            <a:off x="1981200" y="1464458"/>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3115913" y="1973581"/>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4251705" y="2446056"/>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5382805" y="2942245"/>
            <a:ext cx="709965" cy="3907"/>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flipV="1">
            <a:off x="4251705" y="3492804"/>
            <a:ext cx="818680" cy="228178"/>
          </a:xfrm>
          <a:prstGeom prst="line">
            <a:avLst/>
          </a:prstGeom>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4000500" y="4160634"/>
            <a:ext cx="1388255" cy="261610"/>
          </a:xfrm>
          <a:prstGeom prst="rect">
            <a:avLst/>
          </a:prstGeom>
          <a:noFill/>
        </p:spPr>
        <p:txBody>
          <a:bodyPr wrap="square" rtlCol="0">
            <a:spAutoFit/>
          </a:bodyPr>
          <a:lstStyle/>
          <a:p>
            <a:r>
              <a:rPr lang="en-US" sz="1100">
                <a:latin typeface="Barlow Light" panose="00000400000000000000" pitchFamily="2" charset="0"/>
              </a:rPr>
              <a:t>Sorts the final data</a:t>
            </a:r>
            <a:endParaRPr lang="en-ID" sz="1100">
              <a:latin typeface="Barlow Light" panose="00000400000000000000" pitchFamily="2" charset="0"/>
            </a:endParaRPr>
          </a:p>
        </p:txBody>
      </p:sp>
      <p:cxnSp>
        <p:nvCxnSpPr>
          <p:cNvPr id="43" name="Straight Connector 42"/>
          <p:cNvCxnSpPr/>
          <p:nvPr/>
        </p:nvCxnSpPr>
        <p:spPr>
          <a:xfrm flipV="1">
            <a:off x="5388755" y="4056529"/>
            <a:ext cx="818680" cy="228178"/>
          </a:xfrm>
          <a:prstGeom prst="line">
            <a:avLst/>
          </a:prstGeom>
        </p:spPr>
        <p:style>
          <a:lnRef idx="2">
            <a:schemeClr val="dk1"/>
          </a:lnRef>
          <a:fillRef idx="0">
            <a:schemeClr val="dk1"/>
          </a:fillRef>
          <a:effectRef idx="1">
            <a:schemeClr val="dk1"/>
          </a:effectRef>
          <a:fontRef idx="minor">
            <a:schemeClr val="tx1"/>
          </a:fontRef>
        </p:style>
      </p:cxnSp>
      <p:sp>
        <p:nvSpPr>
          <p:cNvPr id="44" name="TextBox 43"/>
          <p:cNvSpPr txBox="1"/>
          <p:nvPr/>
        </p:nvSpPr>
        <p:spPr>
          <a:xfrm>
            <a:off x="4000500" y="4642153"/>
            <a:ext cx="2525305" cy="261610"/>
          </a:xfrm>
          <a:prstGeom prst="rect">
            <a:avLst/>
          </a:prstGeom>
          <a:noFill/>
        </p:spPr>
        <p:txBody>
          <a:bodyPr wrap="square" rtlCol="0">
            <a:spAutoFit/>
          </a:bodyPr>
          <a:lstStyle/>
          <a:p>
            <a:r>
              <a:rPr lang="en-US" sz="1100">
                <a:latin typeface="Barlow Light" panose="00000400000000000000" pitchFamily="2" charset="0"/>
              </a:rPr>
              <a:t>Limit the returned data to a row count</a:t>
            </a:r>
            <a:endParaRPr lang="en-ID" sz="1100">
              <a:latin typeface="Barlow Light" panose="00000400000000000000" pitchFamily="2" charset="0"/>
            </a:endParaRPr>
          </a:p>
        </p:txBody>
      </p:sp>
      <p:cxnSp>
        <p:nvCxnSpPr>
          <p:cNvPr id="45" name="Straight Connector 44"/>
          <p:cNvCxnSpPr/>
          <p:nvPr/>
        </p:nvCxnSpPr>
        <p:spPr>
          <a:xfrm flipV="1">
            <a:off x="6525805" y="4538048"/>
            <a:ext cx="818680" cy="22817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7587420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79" name="Picture 23" descr="C:\project-SQLFund1\images\img-05-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885951" y="1434704"/>
            <a:ext cx="1955006" cy="2606278"/>
          </a:xfrm>
          <a:prstGeom prst="rect">
            <a:avLst/>
          </a:prstGeom>
          <a:noFill/>
          <a:extLst>
            <a:ext uri="{909E8E84-426E-40DD-AFC4-6F175D3DCCD1}">
              <a14:hiddenFill xmlns:a14="http://schemas.microsoft.com/office/drawing/2010/main">
                <a:solidFill>
                  <a:srgbClr val="FFFFFF"/>
                </a:solidFill>
              </a14:hiddenFill>
            </a:ext>
          </a:extLst>
        </p:spPr>
      </p:pic>
      <p:sp>
        <p:nvSpPr>
          <p:cNvPr id="326659" name="Freeform 3"/>
          <p:cNvSpPr>
            <a:spLocks/>
          </p:cNvSpPr>
          <p:nvPr/>
        </p:nvSpPr>
        <p:spPr bwMode="gray">
          <a:xfrm>
            <a:off x="3829050" y="1434704"/>
            <a:ext cx="1257300" cy="3103959"/>
          </a:xfrm>
          <a:custGeom>
            <a:avLst/>
            <a:gdLst>
              <a:gd name="T0" fmla="*/ 0 w 1210"/>
              <a:gd name="T1" fmla="*/ 2606 h 2607"/>
              <a:gd name="T2" fmla="*/ 0 w 1210"/>
              <a:gd name="T3" fmla="*/ 0 h 2607"/>
              <a:gd name="T4" fmla="*/ 1209 w 1210"/>
              <a:gd name="T5" fmla="*/ 741 h 2607"/>
              <a:gd name="T6" fmla="*/ 1209 w 1210"/>
              <a:gd name="T7" fmla="*/ 1849 h 2607"/>
              <a:gd name="T8" fmla="*/ 0 w 1210"/>
              <a:gd name="T9" fmla="*/ 2606 h 2607"/>
            </a:gdLst>
            <a:ahLst/>
            <a:cxnLst>
              <a:cxn ang="0">
                <a:pos x="T0" y="T1"/>
              </a:cxn>
              <a:cxn ang="0">
                <a:pos x="T2" y="T3"/>
              </a:cxn>
              <a:cxn ang="0">
                <a:pos x="T4" y="T5"/>
              </a:cxn>
              <a:cxn ang="0">
                <a:pos x="T6" y="T7"/>
              </a:cxn>
              <a:cxn ang="0">
                <a:pos x="T8" y="T9"/>
              </a:cxn>
            </a:cxnLst>
            <a:rect l="0" t="0" r="r" b="b"/>
            <a:pathLst>
              <a:path w="1210" h="2607">
                <a:moveTo>
                  <a:pt x="0" y="2606"/>
                </a:moveTo>
                <a:lnTo>
                  <a:pt x="0" y="0"/>
                </a:lnTo>
                <a:lnTo>
                  <a:pt x="1209" y="741"/>
                </a:lnTo>
                <a:lnTo>
                  <a:pt x="1209" y="1849"/>
                </a:lnTo>
                <a:lnTo>
                  <a:pt x="0" y="2606"/>
                </a:lnTo>
              </a:path>
            </a:pathLst>
          </a:custGeom>
          <a:solidFill>
            <a:srgbClr val="FFCC9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26660" name="Rectangle 4"/>
          <p:cNvSpPr>
            <a:spLocks noGrp="1" noChangeArrowheads="1"/>
          </p:cNvSpPr>
          <p:nvPr>
            <p:ph type="title"/>
          </p:nvPr>
        </p:nvSpPr>
        <p:spPr/>
        <p:txBody>
          <a:bodyPr/>
          <a:lstStyle/>
          <a:p>
            <a:r>
              <a:rPr lang="en-US" sz="3600" dirty="0"/>
              <a:t>Creating Groups of Data </a:t>
            </a:r>
          </a:p>
        </p:txBody>
      </p:sp>
      <p:sp>
        <p:nvSpPr>
          <p:cNvPr id="326661" name="Rectangle 5"/>
          <p:cNvSpPr>
            <a:spLocks noChangeArrowheads="1"/>
          </p:cNvSpPr>
          <p:nvPr/>
        </p:nvSpPr>
        <p:spPr bwMode="auto">
          <a:xfrm>
            <a:off x="1731169" y="1143000"/>
            <a:ext cx="1178207"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l" eaLnBrk="0" hangingPunct="0">
              <a:spcBef>
                <a:spcPct val="0"/>
              </a:spcBef>
              <a:buClrTx/>
              <a:buFontTx/>
              <a:buNone/>
            </a:pPr>
            <a:r>
              <a:rPr lang="en-US" sz="1500">
                <a:latin typeface="Courier New" panose="02070309020205020404" pitchFamily="49" charset="0"/>
              </a:rPr>
              <a:t>EMPLOYEES</a:t>
            </a:r>
          </a:p>
        </p:txBody>
      </p:sp>
      <p:sp>
        <p:nvSpPr>
          <p:cNvPr id="326663" name="Text Box 7"/>
          <p:cNvSpPr txBox="1">
            <a:spLocks noChangeArrowheads="1"/>
          </p:cNvSpPr>
          <p:nvPr/>
        </p:nvSpPr>
        <p:spPr bwMode="gray">
          <a:xfrm>
            <a:off x="2114550" y="3892154"/>
            <a:ext cx="275035" cy="2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525" tIns="9525" rIns="9525" bIns="9525">
            <a:spAutoFit/>
          </a:bodyPr>
          <a:lstStyle>
            <a:lvl1pPr algn="l" defTabSz="822325">
              <a:spcBef>
                <a:spcPct val="0"/>
              </a:spcBef>
              <a:defRPr sz="2400">
                <a:solidFill>
                  <a:schemeClr val="tx1"/>
                </a:solidFill>
                <a:latin typeface="Times New Roman" panose="02020603050405020304" pitchFamily="18" charset="0"/>
              </a:defRPr>
            </a:lvl1pPr>
            <a:lvl2pPr marL="411163" algn="l" defTabSz="822325">
              <a:spcBef>
                <a:spcPct val="0"/>
              </a:spcBef>
              <a:defRPr sz="2400">
                <a:solidFill>
                  <a:schemeClr val="tx1"/>
                </a:solidFill>
                <a:latin typeface="Times New Roman" panose="02020603050405020304" pitchFamily="18" charset="0"/>
              </a:defRPr>
            </a:lvl2pPr>
            <a:lvl3pPr marL="822325" algn="l" defTabSz="822325">
              <a:spcBef>
                <a:spcPct val="0"/>
              </a:spcBef>
              <a:defRPr sz="2400">
                <a:solidFill>
                  <a:schemeClr val="tx1"/>
                </a:solidFill>
                <a:latin typeface="Times New Roman" panose="02020603050405020304" pitchFamily="18" charset="0"/>
              </a:defRPr>
            </a:lvl3pPr>
            <a:lvl4pPr marL="1235075" algn="l" defTabSz="822325">
              <a:spcBef>
                <a:spcPct val="0"/>
              </a:spcBef>
              <a:defRPr sz="2400">
                <a:solidFill>
                  <a:schemeClr val="tx1"/>
                </a:solidFill>
                <a:latin typeface="Times New Roman" panose="02020603050405020304" pitchFamily="18" charset="0"/>
              </a:defRPr>
            </a:lvl4pPr>
            <a:lvl5pPr marL="1646238" algn="l" defTabSz="822325">
              <a:spcBef>
                <a:spcPct val="0"/>
              </a:spcBef>
              <a:defRPr sz="2400">
                <a:solidFill>
                  <a:schemeClr val="tx1"/>
                </a:solidFill>
                <a:latin typeface="Times New Roman" panose="02020603050405020304" pitchFamily="18" charset="0"/>
              </a:defRPr>
            </a:lvl5pPr>
            <a:lvl6pPr marL="2103438" defTabSz="822325" fontAlgn="base">
              <a:spcBef>
                <a:spcPct val="0"/>
              </a:spcBef>
              <a:spcAft>
                <a:spcPct val="0"/>
              </a:spcAft>
              <a:defRPr sz="2400">
                <a:solidFill>
                  <a:schemeClr val="tx1"/>
                </a:solidFill>
                <a:latin typeface="Times New Roman" panose="02020603050405020304" pitchFamily="18" charset="0"/>
              </a:defRPr>
            </a:lvl6pPr>
            <a:lvl7pPr marL="2560638" defTabSz="822325" fontAlgn="base">
              <a:spcBef>
                <a:spcPct val="0"/>
              </a:spcBef>
              <a:spcAft>
                <a:spcPct val="0"/>
              </a:spcAft>
              <a:defRPr sz="2400">
                <a:solidFill>
                  <a:schemeClr val="tx1"/>
                </a:solidFill>
                <a:latin typeface="Times New Roman" panose="02020603050405020304" pitchFamily="18" charset="0"/>
              </a:defRPr>
            </a:lvl7pPr>
            <a:lvl8pPr marL="3017838" defTabSz="822325" fontAlgn="base">
              <a:spcBef>
                <a:spcPct val="0"/>
              </a:spcBef>
              <a:spcAft>
                <a:spcPct val="0"/>
              </a:spcAft>
              <a:defRPr sz="2400">
                <a:solidFill>
                  <a:schemeClr val="tx1"/>
                </a:solidFill>
                <a:latin typeface="Times New Roman" panose="02020603050405020304" pitchFamily="18" charset="0"/>
              </a:defRPr>
            </a:lvl8pPr>
            <a:lvl9pPr marL="3475038" defTabSz="822325" fontAlgn="base">
              <a:spcBef>
                <a:spcPct val="0"/>
              </a:spcBef>
              <a:spcAft>
                <a:spcPct val="0"/>
              </a:spcAft>
              <a:defRPr sz="2400">
                <a:solidFill>
                  <a:schemeClr val="tx1"/>
                </a:solidFill>
                <a:latin typeface="Times New Roman" panose="02020603050405020304" pitchFamily="18" charset="0"/>
              </a:defRPr>
            </a:lvl9pPr>
          </a:lstStyle>
          <a:p>
            <a:pPr algn="ctr">
              <a:buClr>
                <a:srgbClr val="000000"/>
              </a:buClr>
            </a:pPr>
            <a:r>
              <a:rPr lang="en-US" sz="1800">
                <a:latin typeface="Arial" panose="020B0604020202020204" pitchFamily="34" charset="0"/>
              </a:rPr>
              <a:t>…</a:t>
            </a:r>
          </a:p>
        </p:txBody>
      </p:sp>
      <p:sp>
        <p:nvSpPr>
          <p:cNvPr id="326665" name="Rectangle 9"/>
          <p:cNvSpPr>
            <a:spLocks noChangeArrowheads="1"/>
          </p:cNvSpPr>
          <p:nvPr/>
        </p:nvSpPr>
        <p:spPr bwMode="gray">
          <a:xfrm>
            <a:off x="1885950" y="1606154"/>
            <a:ext cx="1939529" cy="17145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26666" name="Rectangle 10"/>
          <p:cNvSpPr>
            <a:spLocks noChangeArrowheads="1"/>
          </p:cNvSpPr>
          <p:nvPr/>
        </p:nvSpPr>
        <p:spPr bwMode="gray">
          <a:xfrm>
            <a:off x="1885950" y="1834754"/>
            <a:ext cx="1939529" cy="28575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26667" name="Rectangle 11"/>
          <p:cNvSpPr>
            <a:spLocks noChangeArrowheads="1"/>
          </p:cNvSpPr>
          <p:nvPr/>
        </p:nvSpPr>
        <p:spPr bwMode="gray">
          <a:xfrm>
            <a:off x="1885950" y="2120504"/>
            <a:ext cx="1939529" cy="85725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26668" name="Rectangle 12"/>
          <p:cNvSpPr>
            <a:spLocks noChangeArrowheads="1"/>
          </p:cNvSpPr>
          <p:nvPr/>
        </p:nvSpPr>
        <p:spPr bwMode="gray">
          <a:xfrm>
            <a:off x="1885950" y="3034904"/>
            <a:ext cx="1939529" cy="4572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326669" name="Rectangle 13"/>
          <p:cNvSpPr>
            <a:spLocks noChangeArrowheads="1"/>
          </p:cNvSpPr>
          <p:nvPr/>
        </p:nvSpPr>
        <p:spPr bwMode="gray">
          <a:xfrm>
            <a:off x="1885950" y="3492104"/>
            <a:ext cx="1939529" cy="51435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nvGrpSpPr>
          <p:cNvPr id="326671" name="Group 15"/>
          <p:cNvGrpSpPr>
            <a:grpSpLocks/>
          </p:cNvGrpSpPr>
          <p:nvPr/>
        </p:nvGrpSpPr>
        <p:grpSpPr bwMode="auto">
          <a:xfrm>
            <a:off x="3886201" y="1606154"/>
            <a:ext cx="459582" cy="2166938"/>
            <a:chOff x="2518" y="1315"/>
            <a:chExt cx="386" cy="1820"/>
          </a:xfrm>
        </p:grpSpPr>
        <p:sp>
          <p:nvSpPr>
            <p:cNvPr id="326672" name="Rectangle 16"/>
            <p:cNvSpPr>
              <a:spLocks noChangeArrowheads="1"/>
            </p:cNvSpPr>
            <p:nvPr/>
          </p:nvSpPr>
          <p:spPr bwMode="auto">
            <a:xfrm>
              <a:off x="2518" y="1315"/>
              <a:ext cx="33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l" eaLnBrk="0" hangingPunct="0">
                <a:lnSpc>
                  <a:spcPct val="120000"/>
                </a:lnSpc>
                <a:spcBef>
                  <a:spcPct val="60000"/>
                </a:spcBef>
                <a:buClrTx/>
                <a:buFontTx/>
                <a:buNone/>
              </a:pPr>
              <a:r>
                <a:rPr lang="en-US" sz="900"/>
                <a:t>4400</a:t>
              </a:r>
            </a:p>
          </p:txBody>
        </p:sp>
        <p:sp>
          <p:nvSpPr>
            <p:cNvPr id="326673" name="Rectangle 17"/>
            <p:cNvSpPr>
              <a:spLocks noChangeArrowheads="1"/>
            </p:cNvSpPr>
            <p:nvPr/>
          </p:nvSpPr>
          <p:spPr bwMode="auto">
            <a:xfrm>
              <a:off x="2518" y="1540"/>
              <a:ext cx="33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l" eaLnBrk="0" hangingPunct="0">
                <a:lnSpc>
                  <a:spcPct val="120000"/>
                </a:lnSpc>
                <a:spcBef>
                  <a:spcPct val="60000"/>
                </a:spcBef>
                <a:buClrTx/>
                <a:buFontTx/>
                <a:buNone/>
              </a:pPr>
              <a:r>
                <a:rPr lang="en-US" sz="900"/>
                <a:t>9500</a:t>
              </a:r>
            </a:p>
          </p:txBody>
        </p:sp>
        <p:sp>
          <p:nvSpPr>
            <p:cNvPr id="326674" name="Rectangle 18"/>
            <p:cNvSpPr>
              <a:spLocks noChangeArrowheads="1"/>
            </p:cNvSpPr>
            <p:nvPr/>
          </p:nvSpPr>
          <p:spPr bwMode="auto">
            <a:xfrm>
              <a:off x="2518" y="1995"/>
              <a:ext cx="33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l" eaLnBrk="0" hangingPunct="0">
                <a:lnSpc>
                  <a:spcPct val="120000"/>
                </a:lnSpc>
                <a:spcBef>
                  <a:spcPct val="60000"/>
                </a:spcBef>
                <a:buClrTx/>
                <a:buFontTx/>
                <a:buNone/>
              </a:pPr>
              <a:r>
                <a:rPr lang="en-US" sz="900"/>
                <a:t>3500</a:t>
              </a:r>
            </a:p>
          </p:txBody>
        </p:sp>
        <p:sp>
          <p:nvSpPr>
            <p:cNvPr id="326675" name="Rectangle 19"/>
            <p:cNvSpPr>
              <a:spLocks noChangeArrowheads="1"/>
            </p:cNvSpPr>
            <p:nvPr/>
          </p:nvSpPr>
          <p:spPr bwMode="auto">
            <a:xfrm>
              <a:off x="2518" y="2503"/>
              <a:ext cx="333"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l" eaLnBrk="0" hangingPunct="0">
                <a:lnSpc>
                  <a:spcPct val="120000"/>
                </a:lnSpc>
                <a:spcBef>
                  <a:spcPct val="60000"/>
                </a:spcBef>
                <a:buClrTx/>
                <a:buFontTx/>
                <a:buNone/>
              </a:pPr>
              <a:r>
                <a:rPr lang="en-US" sz="900"/>
                <a:t>6400</a:t>
              </a:r>
            </a:p>
          </p:txBody>
        </p:sp>
        <p:sp>
          <p:nvSpPr>
            <p:cNvPr id="326676" name="Rectangle 20"/>
            <p:cNvSpPr>
              <a:spLocks noChangeArrowheads="1"/>
            </p:cNvSpPr>
            <p:nvPr/>
          </p:nvSpPr>
          <p:spPr bwMode="auto">
            <a:xfrm>
              <a:off x="2518" y="2937"/>
              <a:ext cx="386"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l" eaLnBrk="0" hangingPunct="0">
                <a:lnSpc>
                  <a:spcPct val="120000"/>
                </a:lnSpc>
                <a:spcBef>
                  <a:spcPct val="60000"/>
                </a:spcBef>
                <a:buClrTx/>
                <a:buFontTx/>
                <a:buNone/>
              </a:pPr>
              <a:r>
                <a:rPr lang="en-US" sz="900"/>
                <a:t>10033</a:t>
              </a:r>
            </a:p>
          </p:txBody>
        </p:sp>
      </p:grpSp>
      <p:sp>
        <p:nvSpPr>
          <p:cNvPr id="326677" name="Rectangle 21"/>
          <p:cNvSpPr>
            <a:spLocks noChangeArrowheads="1"/>
          </p:cNvSpPr>
          <p:nvPr/>
        </p:nvSpPr>
        <p:spPr bwMode="auto">
          <a:xfrm>
            <a:off x="5029200" y="1491854"/>
            <a:ext cx="1943100" cy="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l" eaLnBrk="0" hangingPunct="0">
              <a:spcBef>
                <a:spcPct val="0"/>
              </a:spcBef>
              <a:buClrTx/>
              <a:buFontTx/>
              <a:buNone/>
            </a:pPr>
            <a:r>
              <a:rPr lang="en-US" sz="1050"/>
              <a:t>Average salary in </a:t>
            </a:r>
          </a:p>
          <a:p>
            <a:pPr algn="l" eaLnBrk="0" hangingPunct="0">
              <a:spcBef>
                <a:spcPct val="0"/>
              </a:spcBef>
              <a:buClrTx/>
              <a:buFontTx/>
              <a:buNone/>
            </a:pPr>
            <a:r>
              <a:rPr lang="en-US" sz="1050">
                <a:latin typeface="Courier New" panose="02070309020205020404" pitchFamily="49" charset="0"/>
              </a:rPr>
              <a:t>EMPLOYEES</a:t>
            </a:r>
            <a:r>
              <a:rPr lang="en-US" sz="1050"/>
              <a:t> table for </a:t>
            </a:r>
          </a:p>
          <a:p>
            <a:pPr algn="l" eaLnBrk="0" hangingPunct="0">
              <a:spcBef>
                <a:spcPct val="0"/>
              </a:spcBef>
              <a:buClrTx/>
              <a:buFontTx/>
              <a:buNone/>
            </a:pPr>
            <a:r>
              <a:rPr lang="en-US" sz="1050"/>
              <a:t>each department</a:t>
            </a:r>
          </a:p>
        </p:txBody>
      </p:sp>
      <p:pic>
        <p:nvPicPr>
          <p:cNvPr id="326680" name="Picture 24" descr="C:\project-SQLFund1\images\img-05-11a.gif"/>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857375" y="4168379"/>
            <a:ext cx="1971675"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26682" name="Picture 26" descr="C:\project-SQLFund1\images\img-05-11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800601" y="2234803"/>
            <a:ext cx="2374106" cy="159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04999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67" name="Picture 19" descr="C:\project-SQLFund1\images\img-05-1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80030" y="1760445"/>
            <a:ext cx="2622947" cy="2614613"/>
          </a:xfrm>
          <a:prstGeom prst="rect">
            <a:avLst/>
          </a:prstGeom>
          <a:noFill/>
          <a:extLst>
            <a:ext uri="{909E8E84-426E-40DD-AFC4-6F175D3DCCD1}">
              <a14:hiddenFill xmlns:a14="http://schemas.microsoft.com/office/drawing/2010/main">
                <a:solidFill>
                  <a:srgbClr val="FFFFFF"/>
                </a:solidFill>
              </a14:hiddenFill>
            </a:ext>
          </a:extLst>
        </p:spPr>
      </p:pic>
      <p:sp>
        <p:nvSpPr>
          <p:cNvPr id="334850" name="Rectangle 2"/>
          <p:cNvSpPr>
            <a:spLocks noGrp="1" noChangeArrowheads="1"/>
          </p:cNvSpPr>
          <p:nvPr>
            <p:ph type="title"/>
          </p:nvPr>
        </p:nvSpPr>
        <p:spPr/>
        <p:txBody>
          <a:bodyPr/>
          <a:lstStyle/>
          <a:p>
            <a:r>
              <a:rPr lang="en-US" sz="3200" dirty="0"/>
              <a:t>Grouping by More than One Column</a:t>
            </a:r>
          </a:p>
        </p:txBody>
      </p:sp>
      <p:sp>
        <p:nvSpPr>
          <p:cNvPr id="334851" name="Rectangle 3"/>
          <p:cNvSpPr>
            <a:spLocks noChangeArrowheads="1"/>
          </p:cNvSpPr>
          <p:nvPr/>
        </p:nvSpPr>
        <p:spPr bwMode="auto">
          <a:xfrm>
            <a:off x="1580029" y="1417545"/>
            <a:ext cx="860812" cy="231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algn="l" eaLnBrk="0" hangingPunct="0">
              <a:spcBef>
                <a:spcPct val="0"/>
              </a:spcBef>
              <a:buClrTx/>
              <a:buFontTx/>
              <a:buNone/>
            </a:pPr>
            <a:r>
              <a:rPr lang="en-US" sz="1050">
                <a:latin typeface="Courier New" panose="02070309020205020404" pitchFamily="49" charset="0"/>
              </a:rPr>
              <a:t>EMPLOYEES</a:t>
            </a:r>
          </a:p>
        </p:txBody>
      </p:sp>
      <p:sp>
        <p:nvSpPr>
          <p:cNvPr id="334852" name="Freeform 4"/>
          <p:cNvSpPr>
            <a:spLocks/>
          </p:cNvSpPr>
          <p:nvPr/>
        </p:nvSpPr>
        <p:spPr bwMode="gray">
          <a:xfrm>
            <a:off x="4208929" y="1760445"/>
            <a:ext cx="400050" cy="3143250"/>
          </a:xfrm>
          <a:custGeom>
            <a:avLst/>
            <a:gdLst>
              <a:gd name="T0" fmla="*/ 0 w 1090"/>
              <a:gd name="T1" fmla="*/ 2751 h 2752"/>
              <a:gd name="T2" fmla="*/ 0 w 1090"/>
              <a:gd name="T3" fmla="*/ 0 h 2752"/>
              <a:gd name="T4" fmla="*/ 1089 w 1090"/>
              <a:gd name="T5" fmla="*/ 405 h 2752"/>
              <a:gd name="T6" fmla="*/ 1089 w 1090"/>
              <a:gd name="T7" fmla="*/ 2362 h 2752"/>
              <a:gd name="T8" fmla="*/ 0 w 1090"/>
              <a:gd name="T9" fmla="*/ 2751 h 2752"/>
            </a:gdLst>
            <a:ahLst/>
            <a:cxnLst>
              <a:cxn ang="0">
                <a:pos x="T0" y="T1"/>
              </a:cxn>
              <a:cxn ang="0">
                <a:pos x="T2" y="T3"/>
              </a:cxn>
              <a:cxn ang="0">
                <a:pos x="T4" y="T5"/>
              </a:cxn>
              <a:cxn ang="0">
                <a:pos x="T6" y="T7"/>
              </a:cxn>
              <a:cxn ang="0">
                <a:pos x="T8" y="T9"/>
              </a:cxn>
            </a:cxnLst>
            <a:rect l="0" t="0" r="r" b="b"/>
            <a:pathLst>
              <a:path w="1090" h="2752">
                <a:moveTo>
                  <a:pt x="0" y="2751"/>
                </a:moveTo>
                <a:lnTo>
                  <a:pt x="0" y="0"/>
                </a:lnTo>
                <a:lnTo>
                  <a:pt x="1089" y="405"/>
                </a:lnTo>
                <a:lnTo>
                  <a:pt x="1089" y="2362"/>
                </a:lnTo>
                <a:lnTo>
                  <a:pt x="0" y="2751"/>
                </a:lnTo>
              </a:path>
            </a:pathLst>
          </a:custGeom>
          <a:solidFill>
            <a:srgbClr val="FFCC99"/>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334853" name="Rectangle 5"/>
          <p:cNvSpPr>
            <a:spLocks noChangeArrowheads="1"/>
          </p:cNvSpPr>
          <p:nvPr/>
        </p:nvSpPr>
        <p:spPr bwMode="auto">
          <a:xfrm>
            <a:off x="4608979" y="1417545"/>
            <a:ext cx="2686050" cy="6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p>
            <a:pPr algn="l" eaLnBrk="0" hangingPunct="0">
              <a:spcBef>
                <a:spcPct val="0"/>
              </a:spcBef>
              <a:buClrTx/>
              <a:buFontTx/>
              <a:buNone/>
            </a:pPr>
            <a:r>
              <a:rPr lang="en-US" sz="1200"/>
              <a:t>Add the salaries in the </a:t>
            </a:r>
            <a:r>
              <a:rPr lang="en-US" sz="1200">
                <a:latin typeface="Courier New" panose="02070309020205020404" pitchFamily="49" charset="0"/>
              </a:rPr>
              <a:t>EMPLOYEES</a:t>
            </a:r>
            <a:endParaRPr lang="en-US" sz="1200"/>
          </a:p>
          <a:p>
            <a:pPr algn="l" eaLnBrk="0" hangingPunct="0">
              <a:spcBef>
                <a:spcPct val="0"/>
              </a:spcBef>
              <a:buClrTx/>
              <a:buFontTx/>
              <a:buNone/>
            </a:pPr>
            <a:r>
              <a:rPr lang="en-US" sz="1200"/>
              <a:t>table for each job, grouped by</a:t>
            </a:r>
            <a:br>
              <a:rPr lang="en-US" sz="1200"/>
            </a:br>
            <a:r>
              <a:rPr lang="en-US" sz="1200"/>
              <a:t>department.</a:t>
            </a:r>
          </a:p>
        </p:txBody>
      </p:sp>
      <p:sp>
        <p:nvSpPr>
          <p:cNvPr id="334860" name="Text Box 12"/>
          <p:cNvSpPr txBox="1">
            <a:spLocks noChangeArrowheads="1"/>
          </p:cNvSpPr>
          <p:nvPr/>
        </p:nvSpPr>
        <p:spPr bwMode="auto">
          <a:xfrm>
            <a:off x="1637179" y="4217896"/>
            <a:ext cx="275035" cy="2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525" tIns="9525" rIns="9525" bIns="9525">
            <a:spAutoFit/>
          </a:bodyPr>
          <a:lstStyle>
            <a:lvl1pPr algn="l" defTabSz="822325">
              <a:spcBef>
                <a:spcPct val="0"/>
              </a:spcBef>
              <a:defRPr sz="2400">
                <a:solidFill>
                  <a:schemeClr val="tx1"/>
                </a:solidFill>
                <a:latin typeface="Times New Roman" panose="02020603050405020304" pitchFamily="18" charset="0"/>
              </a:defRPr>
            </a:lvl1pPr>
            <a:lvl2pPr marL="411163" algn="l" defTabSz="822325">
              <a:spcBef>
                <a:spcPct val="0"/>
              </a:spcBef>
              <a:defRPr sz="2400">
                <a:solidFill>
                  <a:schemeClr val="tx1"/>
                </a:solidFill>
                <a:latin typeface="Times New Roman" panose="02020603050405020304" pitchFamily="18" charset="0"/>
              </a:defRPr>
            </a:lvl2pPr>
            <a:lvl3pPr marL="822325" algn="l" defTabSz="822325">
              <a:spcBef>
                <a:spcPct val="0"/>
              </a:spcBef>
              <a:defRPr sz="2400">
                <a:solidFill>
                  <a:schemeClr val="tx1"/>
                </a:solidFill>
                <a:latin typeface="Times New Roman" panose="02020603050405020304" pitchFamily="18" charset="0"/>
              </a:defRPr>
            </a:lvl3pPr>
            <a:lvl4pPr marL="1235075" algn="l" defTabSz="822325">
              <a:spcBef>
                <a:spcPct val="0"/>
              </a:spcBef>
              <a:defRPr sz="2400">
                <a:solidFill>
                  <a:schemeClr val="tx1"/>
                </a:solidFill>
                <a:latin typeface="Times New Roman" panose="02020603050405020304" pitchFamily="18" charset="0"/>
              </a:defRPr>
            </a:lvl4pPr>
            <a:lvl5pPr marL="1646238" algn="l" defTabSz="822325">
              <a:spcBef>
                <a:spcPct val="0"/>
              </a:spcBef>
              <a:defRPr sz="2400">
                <a:solidFill>
                  <a:schemeClr val="tx1"/>
                </a:solidFill>
                <a:latin typeface="Times New Roman" panose="02020603050405020304" pitchFamily="18" charset="0"/>
              </a:defRPr>
            </a:lvl5pPr>
            <a:lvl6pPr marL="2103438" defTabSz="822325" fontAlgn="base">
              <a:spcBef>
                <a:spcPct val="0"/>
              </a:spcBef>
              <a:spcAft>
                <a:spcPct val="0"/>
              </a:spcAft>
              <a:defRPr sz="2400">
                <a:solidFill>
                  <a:schemeClr val="tx1"/>
                </a:solidFill>
                <a:latin typeface="Times New Roman" panose="02020603050405020304" pitchFamily="18" charset="0"/>
              </a:defRPr>
            </a:lvl6pPr>
            <a:lvl7pPr marL="2560638" defTabSz="822325" fontAlgn="base">
              <a:spcBef>
                <a:spcPct val="0"/>
              </a:spcBef>
              <a:spcAft>
                <a:spcPct val="0"/>
              </a:spcAft>
              <a:defRPr sz="2400">
                <a:solidFill>
                  <a:schemeClr val="tx1"/>
                </a:solidFill>
                <a:latin typeface="Times New Roman" panose="02020603050405020304" pitchFamily="18" charset="0"/>
              </a:defRPr>
            </a:lvl7pPr>
            <a:lvl8pPr marL="3017838" defTabSz="822325" fontAlgn="base">
              <a:spcBef>
                <a:spcPct val="0"/>
              </a:spcBef>
              <a:spcAft>
                <a:spcPct val="0"/>
              </a:spcAft>
              <a:defRPr sz="2400">
                <a:solidFill>
                  <a:schemeClr val="tx1"/>
                </a:solidFill>
                <a:latin typeface="Times New Roman" panose="02020603050405020304" pitchFamily="18" charset="0"/>
              </a:defRPr>
            </a:lvl8pPr>
            <a:lvl9pPr marL="3475038" defTabSz="822325" fontAlgn="base">
              <a:spcBef>
                <a:spcPct val="0"/>
              </a:spcBef>
              <a:spcAft>
                <a:spcPct val="0"/>
              </a:spcAft>
              <a:defRPr sz="2400">
                <a:solidFill>
                  <a:schemeClr val="tx1"/>
                </a:solidFill>
                <a:latin typeface="Times New Roman" panose="02020603050405020304" pitchFamily="18" charset="0"/>
              </a:defRPr>
            </a:lvl9pPr>
          </a:lstStyle>
          <a:p>
            <a:pPr algn="ctr">
              <a:buClr>
                <a:srgbClr val="000000"/>
              </a:buClr>
            </a:pPr>
            <a:r>
              <a:rPr lang="en-US" sz="1800">
                <a:latin typeface="Arial" panose="020B0604020202020204" pitchFamily="34" charset="0"/>
              </a:rPr>
              <a:t>…</a:t>
            </a:r>
          </a:p>
        </p:txBody>
      </p:sp>
      <p:pic>
        <p:nvPicPr>
          <p:cNvPr id="334868" name="Picture 20" descr="C:\project-SQLFund1\images\img-05-15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580029" y="4503645"/>
            <a:ext cx="2606279" cy="385763"/>
          </a:xfrm>
          <a:prstGeom prst="rect">
            <a:avLst/>
          </a:prstGeom>
          <a:noFill/>
          <a:extLst>
            <a:ext uri="{909E8E84-426E-40DD-AFC4-6F175D3DCCD1}">
              <a14:hiddenFill xmlns:a14="http://schemas.microsoft.com/office/drawing/2010/main">
                <a:solidFill>
                  <a:srgbClr val="FFFFFF"/>
                </a:solidFill>
              </a14:hiddenFill>
            </a:ext>
          </a:extLst>
        </p:spPr>
      </p:pic>
      <p:pic>
        <p:nvPicPr>
          <p:cNvPr id="334869" name="Picture 21" descr="C:\project-SQLFund1\images\img-05-15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551830" y="2160495"/>
            <a:ext cx="2880122" cy="243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3208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71947" y="448085"/>
            <a:ext cx="5640900" cy="323549"/>
          </a:xfrm>
        </p:spPr>
        <p:txBody>
          <a:bodyPr/>
          <a:lstStyle/>
          <a:p>
            <a:r>
              <a:rPr lang="en-US" sz="3200" dirty="0">
                <a:solidFill>
                  <a:schemeClr val="accent4">
                    <a:lumMod val="50000"/>
                  </a:schemeClr>
                </a:solidFill>
              </a:rPr>
              <a:t>GROUP BY</a:t>
            </a:r>
            <a:br>
              <a:rPr lang="en-US" sz="3200" dirty="0">
                <a:solidFill>
                  <a:schemeClr val="accent4">
                    <a:lumMod val="50000"/>
                  </a:schemeClr>
                </a:solidFill>
              </a:rPr>
            </a:br>
            <a:r>
              <a:rPr lang="en-US" sz="1600" dirty="0"/>
              <a:t>Aggregating Data</a:t>
            </a:r>
            <a:endParaRPr lang="en-US" sz="32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33</a:t>
            </a:fld>
            <a:endParaRPr lang="en-US" dirty="0"/>
          </a:p>
        </p:txBody>
      </p:sp>
      <p:sp>
        <p:nvSpPr>
          <p:cNvPr id="11" name="Rectangle 4">
            <a:extLst>
              <a:ext uri="{FF2B5EF4-FFF2-40B4-BE49-F238E27FC236}">
                <a16:creationId xmlns:a16="http://schemas.microsoft.com/office/drawing/2014/main" id="{0608448A-A55A-4B03-9EF3-1A278677063B}"/>
              </a:ext>
            </a:extLst>
          </p:cNvPr>
          <p:cNvSpPr>
            <a:spLocks noChangeArrowheads="1"/>
          </p:cNvSpPr>
          <p:nvPr/>
        </p:nvSpPr>
        <p:spPr bwMode="blackGray">
          <a:xfrm>
            <a:off x="1793081" y="1200150"/>
            <a:ext cx="5457825" cy="1054894"/>
          </a:xfrm>
          <a:prstGeom prst="rect">
            <a:avLst/>
          </a:prstGeom>
          <a:solidFill>
            <a:schemeClr val="accent5">
              <a:lumMod val="20000"/>
              <a:lumOff val="80000"/>
            </a:schemeClr>
          </a:solidFill>
          <a:ln w="28575">
            <a:solidFill>
              <a:srgbClr val="000000"/>
            </a:solidFill>
            <a:miter lim="800000"/>
            <a:headEnd/>
            <a:tailEnd/>
          </a:ln>
          <a:effectLst/>
        </p:spPr>
        <p:txBody>
          <a:bodyPr wrap="none" lIns="69056" tIns="34529" rIns="69056" bIns="34529" anchor="ctr"/>
          <a:lstStyle>
            <a:lvl1pPr algn="l">
              <a:spcBef>
                <a:spcPct val="0"/>
              </a:spcBef>
              <a:tabLst>
                <a:tab pos="1200150" algn="l"/>
              </a:tabLst>
              <a:defRPr sz="2400">
                <a:solidFill>
                  <a:schemeClr val="tx1"/>
                </a:solidFill>
                <a:latin typeface="Times New Roman" panose="02020603050405020304" pitchFamily="18" charset="0"/>
              </a:defRPr>
            </a:lvl1pPr>
            <a:lvl2pPr algn="l">
              <a:spcBef>
                <a:spcPct val="0"/>
              </a:spcBef>
              <a:tabLst>
                <a:tab pos="1200150" algn="l"/>
              </a:tabLst>
              <a:defRPr sz="2400">
                <a:solidFill>
                  <a:schemeClr val="tx1"/>
                </a:solidFill>
                <a:latin typeface="Times New Roman" panose="02020603050405020304" pitchFamily="18" charset="0"/>
              </a:defRPr>
            </a:lvl2pPr>
            <a:lvl3pPr algn="l">
              <a:spcBef>
                <a:spcPct val="0"/>
              </a:spcBef>
              <a:tabLst>
                <a:tab pos="1200150" algn="l"/>
              </a:tabLst>
              <a:defRPr sz="2400">
                <a:solidFill>
                  <a:schemeClr val="tx1"/>
                </a:solidFill>
                <a:latin typeface="Times New Roman" panose="02020603050405020304" pitchFamily="18" charset="0"/>
              </a:defRPr>
            </a:lvl3pPr>
            <a:lvl4pPr algn="l">
              <a:spcBef>
                <a:spcPct val="0"/>
              </a:spcBef>
              <a:tabLst>
                <a:tab pos="1200150" algn="l"/>
              </a:tabLst>
              <a:defRPr sz="2400">
                <a:solidFill>
                  <a:schemeClr val="tx1"/>
                </a:solidFill>
                <a:latin typeface="Times New Roman" panose="02020603050405020304" pitchFamily="18" charset="0"/>
              </a:defRPr>
            </a:lvl4pPr>
            <a:lvl5pPr algn="l">
              <a:spcBef>
                <a:spcPct val="0"/>
              </a:spcBef>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pPr eaLnBrk="0" hangingPunct="0">
              <a:buClrTx/>
              <a:buFontTx/>
              <a:buNone/>
            </a:pPr>
            <a:r>
              <a:rPr lang="en-US" sz="1350" dirty="0">
                <a:solidFill>
                  <a:srgbClr val="000000"/>
                </a:solidFill>
                <a:latin typeface="Courier New" panose="02070309020205020404" pitchFamily="49" charset="0"/>
              </a:rPr>
              <a:t>SELECT    </a:t>
            </a:r>
            <a:r>
              <a:rPr lang="en-US" sz="1350" i="1" dirty="0">
                <a:solidFill>
                  <a:srgbClr val="000000"/>
                </a:solidFill>
                <a:latin typeface="Courier New" panose="02070309020205020404" pitchFamily="49" charset="0"/>
              </a:rPr>
              <a:t>column</a:t>
            </a:r>
            <a:r>
              <a:rPr lang="en-US" sz="1350" dirty="0">
                <a:solidFill>
                  <a:srgbClr val="000000"/>
                </a:solidFill>
                <a:latin typeface="Courier New" panose="02070309020205020404" pitchFamily="49" charset="0"/>
              </a:rPr>
              <a:t>, </a:t>
            </a:r>
            <a:r>
              <a:rPr lang="en-US" sz="1350" b="1" i="1" dirty="0" err="1">
                <a:solidFill>
                  <a:srgbClr val="C00000"/>
                </a:solidFill>
                <a:latin typeface="Courier New" panose="02070309020205020404" pitchFamily="49" charset="0"/>
              </a:rPr>
              <a:t>group_function</a:t>
            </a:r>
            <a:r>
              <a:rPr lang="en-US" sz="1350" b="1" i="1" dirty="0">
                <a:solidFill>
                  <a:srgbClr val="C00000"/>
                </a:solidFill>
                <a:latin typeface="Courier New" panose="02070309020205020404" pitchFamily="49" charset="0"/>
              </a:rPr>
              <a:t>(column)</a:t>
            </a:r>
            <a:endParaRPr lang="en-US" sz="1350" b="1" dirty="0">
              <a:solidFill>
                <a:srgbClr val="C00000"/>
              </a:solidFill>
              <a:latin typeface="Courier New" panose="02070309020205020404" pitchFamily="49" charset="0"/>
            </a:endParaRPr>
          </a:p>
          <a:p>
            <a:pPr eaLnBrk="0" hangingPunct="0">
              <a:buClrTx/>
              <a:buFontTx/>
              <a:buNone/>
            </a:pPr>
            <a:r>
              <a:rPr lang="en-US" sz="1350" dirty="0">
                <a:solidFill>
                  <a:srgbClr val="000000"/>
                </a:solidFill>
                <a:latin typeface="Courier New" panose="02070309020205020404" pitchFamily="49" charset="0"/>
              </a:rPr>
              <a:t>FROM      </a:t>
            </a:r>
            <a:r>
              <a:rPr lang="en-US" sz="1350" i="1" dirty="0">
                <a:solidFill>
                  <a:srgbClr val="000000"/>
                </a:solidFill>
                <a:latin typeface="Courier New" panose="02070309020205020404" pitchFamily="49" charset="0"/>
              </a:rPr>
              <a:t>table</a:t>
            </a:r>
            <a:endParaRPr lang="en-US" sz="1350" dirty="0">
              <a:solidFill>
                <a:srgbClr val="000000"/>
              </a:solidFill>
              <a:latin typeface="Courier New" panose="02070309020205020404" pitchFamily="49" charset="0"/>
            </a:endParaRPr>
          </a:p>
          <a:p>
            <a:pPr eaLnBrk="0" hangingPunct="0">
              <a:buClrTx/>
              <a:buFontTx/>
              <a:buNone/>
            </a:pPr>
            <a:r>
              <a:rPr lang="en-US" sz="1350" dirty="0">
                <a:solidFill>
                  <a:srgbClr val="000000"/>
                </a:solidFill>
                <a:latin typeface="Courier New" panose="02070309020205020404" pitchFamily="49" charset="0"/>
              </a:rPr>
              <a:t>[WHERE    </a:t>
            </a:r>
            <a:r>
              <a:rPr lang="en-US" sz="1350" i="1" dirty="0">
                <a:solidFill>
                  <a:srgbClr val="000000"/>
                </a:solidFill>
                <a:latin typeface="Courier New" panose="02070309020205020404" pitchFamily="49" charset="0"/>
              </a:rPr>
              <a:t>condition</a:t>
            </a:r>
            <a:r>
              <a:rPr lang="en-US" sz="1350" dirty="0">
                <a:solidFill>
                  <a:srgbClr val="000000"/>
                </a:solidFill>
                <a:latin typeface="Courier New" panose="02070309020205020404" pitchFamily="49" charset="0"/>
              </a:rPr>
              <a:t>]</a:t>
            </a:r>
          </a:p>
          <a:p>
            <a:pPr eaLnBrk="0" hangingPunct="0">
              <a:buClrTx/>
              <a:buFontTx/>
              <a:buNone/>
            </a:pPr>
            <a:r>
              <a:rPr lang="en-US" sz="1350" b="1" dirty="0">
                <a:solidFill>
                  <a:srgbClr val="000000"/>
                </a:solidFill>
                <a:latin typeface="Courier New" panose="02070309020205020404" pitchFamily="49" charset="0"/>
              </a:rPr>
              <a:t>[GROUP BY </a:t>
            </a:r>
            <a:r>
              <a:rPr lang="en-US" sz="1350" b="1" i="1" dirty="0" err="1">
                <a:solidFill>
                  <a:srgbClr val="000000"/>
                </a:solidFill>
                <a:latin typeface="Courier New" panose="02070309020205020404" pitchFamily="49" charset="0"/>
              </a:rPr>
              <a:t>group_by_expression</a:t>
            </a:r>
            <a:r>
              <a:rPr lang="en-US" sz="1350" b="1" dirty="0">
                <a:solidFill>
                  <a:srgbClr val="000000"/>
                </a:solidFill>
                <a:latin typeface="Courier New" panose="02070309020205020404" pitchFamily="49" charset="0"/>
              </a:rPr>
              <a:t>]</a:t>
            </a:r>
            <a:endParaRPr lang="en-US" sz="1350" b="1" i="1" dirty="0">
              <a:solidFill>
                <a:srgbClr val="000000"/>
              </a:solidFill>
              <a:latin typeface="Courier New" panose="02070309020205020404" pitchFamily="49" charset="0"/>
            </a:endParaRPr>
          </a:p>
          <a:p>
            <a:pPr eaLnBrk="0" hangingPunct="0">
              <a:buClrTx/>
              <a:buFontTx/>
              <a:buNone/>
            </a:pPr>
            <a:r>
              <a:rPr lang="en-US" sz="1350" dirty="0">
                <a:solidFill>
                  <a:srgbClr val="000000"/>
                </a:solidFill>
                <a:latin typeface="Courier New" panose="02070309020205020404" pitchFamily="49" charset="0"/>
              </a:rPr>
              <a:t>[ORDER BY </a:t>
            </a:r>
            <a:r>
              <a:rPr lang="en-US" sz="1350" i="1" dirty="0">
                <a:solidFill>
                  <a:srgbClr val="000000"/>
                </a:solidFill>
                <a:latin typeface="Courier New" panose="02070309020205020404" pitchFamily="49" charset="0"/>
              </a:rPr>
              <a:t>column</a:t>
            </a:r>
            <a:r>
              <a:rPr lang="en-US" sz="1350" dirty="0">
                <a:solidFill>
                  <a:srgbClr val="000000"/>
                </a:solidFill>
                <a:latin typeface="Courier New" panose="02070309020205020404" pitchFamily="49" charset="0"/>
              </a:rPr>
              <a:t>];</a:t>
            </a:r>
          </a:p>
        </p:txBody>
      </p:sp>
      <p:sp>
        <p:nvSpPr>
          <p:cNvPr id="12" name="Rectangle 5">
            <a:extLst>
              <a:ext uri="{FF2B5EF4-FFF2-40B4-BE49-F238E27FC236}">
                <a16:creationId xmlns:a16="http://schemas.microsoft.com/office/drawing/2014/main" id="{102C42D8-9D9B-47D0-A197-9C025B54DBA3}"/>
              </a:ext>
            </a:extLst>
          </p:cNvPr>
          <p:cNvSpPr>
            <a:spLocks noChangeArrowheads="1"/>
          </p:cNvSpPr>
          <p:nvPr/>
        </p:nvSpPr>
        <p:spPr bwMode="gray">
          <a:xfrm>
            <a:off x="1854994" y="1826419"/>
            <a:ext cx="3431381" cy="226219"/>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4" name="TextBox 13">
            <a:extLst>
              <a:ext uri="{FF2B5EF4-FFF2-40B4-BE49-F238E27FC236}">
                <a16:creationId xmlns:a16="http://schemas.microsoft.com/office/drawing/2014/main" id="{17803045-6BEF-4847-B344-210818335F0A}"/>
              </a:ext>
            </a:extLst>
          </p:cNvPr>
          <p:cNvSpPr txBox="1"/>
          <p:nvPr/>
        </p:nvSpPr>
        <p:spPr>
          <a:xfrm>
            <a:off x="358403" y="2848749"/>
            <a:ext cx="1208908" cy="1600438"/>
          </a:xfrm>
          <a:prstGeom prst="rect">
            <a:avLst/>
          </a:prstGeom>
          <a:noFill/>
          <a:ln w="19050">
            <a:solidFill>
              <a:schemeClr val="tx2">
                <a:lumMod val="10000"/>
              </a:schemeClr>
            </a:solidFill>
          </a:ln>
        </p:spPr>
        <p:txBody>
          <a:bodyPr wrap="square">
            <a:spAutoFit/>
          </a:bodyPr>
          <a:lstStyle/>
          <a:p>
            <a:pPr lvl="1"/>
            <a:r>
              <a:rPr lang="en-US" b="1" dirty="0">
                <a:latin typeface="Courier New" panose="02070309020205020404" pitchFamily="49" charset="0"/>
              </a:rPr>
              <a:t>AVG	</a:t>
            </a:r>
          </a:p>
          <a:p>
            <a:pPr lvl="1"/>
            <a:r>
              <a:rPr lang="en-US" b="1" dirty="0">
                <a:latin typeface="Courier New" panose="02070309020205020404" pitchFamily="49" charset="0"/>
              </a:rPr>
              <a:t>COUNT</a:t>
            </a:r>
          </a:p>
          <a:p>
            <a:pPr lvl="1"/>
            <a:r>
              <a:rPr lang="en-US" b="1" dirty="0">
                <a:latin typeface="Courier New" panose="02070309020205020404" pitchFamily="49" charset="0"/>
              </a:rPr>
              <a:t>MAX</a:t>
            </a:r>
          </a:p>
          <a:p>
            <a:pPr lvl="1"/>
            <a:r>
              <a:rPr lang="en-US" b="1" dirty="0">
                <a:latin typeface="Courier New" panose="02070309020205020404" pitchFamily="49" charset="0"/>
              </a:rPr>
              <a:t>MIN</a:t>
            </a:r>
          </a:p>
          <a:p>
            <a:pPr lvl="1"/>
            <a:r>
              <a:rPr lang="en-US" b="1" dirty="0">
                <a:latin typeface="Courier New" panose="02070309020205020404" pitchFamily="49" charset="0"/>
              </a:rPr>
              <a:t>SUM</a:t>
            </a:r>
            <a:endParaRPr lang="en-US" dirty="0">
              <a:latin typeface="Courier New" panose="02070309020205020404" pitchFamily="49" charset="0"/>
            </a:endParaRPr>
          </a:p>
          <a:p>
            <a:pPr lvl="1"/>
            <a:r>
              <a:rPr lang="en-US" dirty="0">
                <a:latin typeface="Courier New" panose="02070309020205020404" pitchFamily="49" charset="0"/>
              </a:rPr>
              <a:t>STDDEV</a:t>
            </a:r>
          </a:p>
          <a:p>
            <a:pPr lvl="1"/>
            <a:r>
              <a:rPr lang="en-US" dirty="0">
                <a:latin typeface="Courier New" panose="02070309020205020404" pitchFamily="49" charset="0"/>
              </a:rPr>
              <a:t>VARIANCE</a:t>
            </a:r>
          </a:p>
        </p:txBody>
      </p:sp>
      <p:sp>
        <p:nvSpPr>
          <p:cNvPr id="15" name="TextBox 14">
            <a:extLst>
              <a:ext uri="{FF2B5EF4-FFF2-40B4-BE49-F238E27FC236}">
                <a16:creationId xmlns:a16="http://schemas.microsoft.com/office/drawing/2014/main" id="{4B06C009-BEAB-4C9D-B966-605133957F68}"/>
              </a:ext>
            </a:extLst>
          </p:cNvPr>
          <p:cNvSpPr txBox="1"/>
          <p:nvPr/>
        </p:nvSpPr>
        <p:spPr>
          <a:xfrm>
            <a:off x="268302" y="2571750"/>
            <a:ext cx="4601496" cy="276999"/>
          </a:xfrm>
          <a:prstGeom prst="rect">
            <a:avLst/>
          </a:prstGeom>
          <a:noFill/>
        </p:spPr>
        <p:txBody>
          <a:bodyPr wrap="square">
            <a:spAutoFit/>
          </a:bodyPr>
          <a:lstStyle/>
          <a:p>
            <a:r>
              <a:rPr lang="en-US" sz="1200" b="1" dirty="0"/>
              <a:t>Group Function</a:t>
            </a:r>
          </a:p>
        </p:txBody>
      </p:sp>
      <p:sp>
        <p:nvSpPr>
          <p:cNvPr id="16" name="Rectangle 2">
            <a:extLst>
              <a:ext uri="{FF2B5EF4-FFF2-40B4-BE49-F238E27FC236}">
                <a16:creationId xmlns:a16="http://schemas.microsoft.com/office/drawing/2014/main" id="{549081AD-AE0E-4655-9846-F57185132648}"/>
              </a:ext>
            </a:extLst>
          </p:cNvPr>
          <p:cNvSpPr>
            <a:spLocks noChangeArrowheads="1"/>
          </p:cNvSpPr>
          <p:nvPr/>
        </p:nvSpPr>
        <p:spPr bwMode="blackGray">
          <a:xfrm>
            <a:off x="1993401" y="2912655"/>
            <a:ext cx="6915842" cy="1484421"/>
          </a:xfrm>
          <a:prstGeom prst="rect">
            <a:avLst/>
          </a:prstGeom>
          <a:solidFill>
            <a:schemeClr val="accent6">
              <a:lumMod val="20000"/>
              <a:lumOff val="80000"/>
            </a:schemeClr>
          </a:solidFill>
          <a:ln w="28575">
            <a:solidFill>
              <a:srgbClr val="000000"/>
            </a:solidFill>
            <a:miter lim="800000"/>
            <a:headEnd/>
            <a:tailEnd/>
          </a:ln>
          <a:effectLst/>
        </p:spPr>
        <p:txBody>
          <a:bodyPr wrap="none" lIns="69056" tIns="34529" rIns="69056" bIns="34529" anchor="ctr"/>
          <a:lstStyle>
            <a:lvl1pPr algn="l">
              <a:spcBef>
                <a:spcPct val="0"/>
              </a:spcBef>
              <a:tabLst>
                <a:tab pos="1200150" algn="l"/>
              </a:tabLst>
              <a:defRPr sz="2400">
                <a:solidFill>
                  <a:schemeClr val="tx1"/>
                </a:solidFill>
                <a:latin typeface="Times New Roman" panose="02020603050405020304" pitchFamily="18" charset="0"/>
              </a:defRPr>
            </a:lvl1pPr>
            <a:lvl2pPr algn="l">
              <a:spcBef>
                <a:spcPct val="0"/>
              </a:spcBef>
              <a:tabLst>
                <a:tab pos="1200150" algn="l"/>
              </a:tabLst>
              <a:defRPr sz="2400">
                <a:solidFill>
                  <a:schemeClr val="tx1"/>
                </a:solidFill>
                <a:latin typeface="Times New Roman" panose="02020603050405020304" pitchFamily="18" charset="0"/>
              </a:defRPr>
            </a:lvl2pPr>
            <a:lvl3pPr algn="l">
              <a:spcBef>
                <a:spcPct val="0"/>
              </a:spcBef>
              <a:tabLst>
                <a:tab pos="1200150" algn="l"/>
              </a:tabLst>
              <a:defRPr sz="2400">
                <a:solidFill>
                  <a:schemeClr val="tx1"/>
                </a:solidFill>
                <a:latin typeface="Times New Roman" panose="02020603050405020304" pitchFamily="18" charset="0"/>
              </a:defRPr>
            </a:lvl3pPr>
            <a:lvl4pPr algn="l">
              <a:spcBef>
                <a:spcPct val="0"/>
              </a:spcBef>
              <a:tabLst>
                <a:tab pos="1200150" algn="l"/>
              </a:tabLst>
              <a:defRPr sz="2400">
                <a:solidFill>
                  <a:schemeClr val="tx1"/>
                </a:solidFill>
                <a:latin typeface="Times New Roman" panose="02020603050405020304" pitchFamily="18" charset="0"/>
              </a:defRPr>
            </a:lvl4pPr>
            <a:lvl5pPr algn="l">
              <a:spcBef>
                <a:spcPct val="0"/>
              </a:spcBef>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pPr eaLnBrk="0" hangingPunct="0">
              <a:buClrTx/>
              <a:buFontTx/>
              <a:buNone/>
            </a:pPr>
            <a:r>
              <a:rPr lang="en-US" sz="1350" dirty="0">
                <a:solidFill>
                  <a:srgbClr val="000000"/>
                </a:solidFill>
                <a:latin typeface="Courier New" panose="02070309020205020404" pitchFamily="49" charset="0"/>
              </a:rPr>
              <a:t>SELECT   </a:t>
            </a:r>
            <a:r>
              <a:rPr lang="en-US" sz="1350" b="1" dirty="0" err="1">
                <a:solidFill>
                  <a:srgbClr val="C00000"/>
                </a:solidFill>
                <a:latin typeface="Courier New" panose="02070309020205020404" pitchFamily="49" charset="0"/>
              </a:rPr>
              <a:t>department_id</a:t>
            </a:r>
            <a:r>
              <a:rPr lang="en-US" sz="1350" b="1" dirty="0">
                <a:solidFill>
                  <a:srgbClr val="C00000"/>
                </a:solidFill>
                <a:latin typeface="Courier New" panose="02070309020205020404" pitchFamily="49" charset="0"/>
              </a:rPr>
              <a:t> </a:t>
            </a:r>
            <a:r>
              <a:rPr lang="en-US" sz="1350" dirty="0" err="1">
                <a:solidFill>
                  <a:srgbClr val="000000"/>
                </a:solidFill>
                <a:latin typeface="Courier New" panose="02070309020205020404" pitchFamily="49" charset="0"/>
              </a:rPr>
              <a:t>dept_id</a:t>
            </a:r>
            <a:r>
              <a:rPr lang="en-US" sz="1350" dirty="0">
                <a:solidFill>
                  <a:srgbClr val="000000"/>
                </a:solidFill>
                <a:latin typeface="Courier New" panose="02070309020205020404" pitchFamily="49" charset="0"/>
              </a:rPr>
              <a:t>, </a:t>
            </a:r>
            <a:r>
              <a:rPr lang="en-US" sz="1350" b="1" dirty="0" err="1">
                <a:solidFill>
                  <a:srgbClr val="C00000"/>
                </a:solidFill>
                <a:latin typeface="Courier New" panose="02070309020205020404" pitchFamily="49" charset="0"/>
              </a:rPr>
              <a:t>job_id</a:t>
            </a:r>
            <a:r>
              <a:rPr lang="en-US" sz="1350" dirty="0">
                <a:solidFill>
                  <a:srgbClr val="000000"/>
                </a:solidFill>
                <a:latin typeface="Courier New" panose="02070309020205020404" pitchFamily="49" charset="0"/>
              </a:rPr>
              <a:t>, </a:t>
            </a:r>
            <a:r>
              <a:rPr lang="en-US" sz="1350" b="1" dirty="0">
                <a:solidFill>
                  <a:srgbClr val="002060"/>
                </a:solidFill>
                <a:latin typeface="Courier New" panose="02070309020205020404" pitchFamily="49" charset="0"/>
              </a:rPr>
              <a:t>SUM</a:t>
            </a:r>
            <a:r>
              <a:rPr lang="en-US" sz="1350" dirty="0">
                <a:solidFill>
                  <a:srgbClr val="000000"/>
                </a:solidFill>
                <a:latin typeface="Courier New" panose="02070309020205020404" pitchFamily="49" charset="0"/>
              </a:rPr>
              <a:t>(salary),</a:t>
            </a:r>
          </a:p>
          <a:p>
            <a:pPr eaLnBrk="0" hangingPunct="0">
              <a:buClrTx/>
              <a:buFontTx/>
              <a:buNone/>
            </a:pPr>
            <a:r>
              <a:rPr lang="en-US" sz="1350" dirty="0">
                <a:solidFill>
                  <a:srgbClr val="000000"/>
                </a:solidFill>
                <a:latin typeface="Courier New" panose="02070309020205020404" pitchFamily="49" charset="0"/>
              </a:rPr>
              <a:t>	</a:t>
            </a:r>
            <a:r>
              <a:rPr lang="en-US" sz="1350" b="1" dirty="0">
                <a:solidFill>
                  <a:srgbClr val="002060"/>
                </a:solidFill>
                <a:latin typeface="Courier New" panose="02070309020205020404" pitchFamily="49" charset="0"/>
              </a:rPr>
              <a:t>COUNT</a:t>
            </a:r>
            <a:r>
              <a:rPr lang="en-US" sz="1350" dirty="0">
                <a:solidFill>
                  <a:srgbClr val="000000"/>
                </a:solidFill>
                <a:latin typeface="Courier New" panose="02070309020205020404" pitchFamily="49" charset="0"/>
              </a:rPr>
              <a:t>(</a:t>
            </a:r>
            <a:r>
              <a:rPr lang="en-US" sz="1350" dirty="0" err="1">
                <a:solidFill>
                  <a:srgbClr val="000000"/>
                </a:solidFill>
                <a:latin typeface="Courier New" panose="02070309020205020404" pitchFamily="49" charset="0"/>
              </a:rPr>
              <a:t>department_id</a:t>
            </a:r>
            <a:r>
              <a:rPr lang="en-US" sz="1350" dirty="0">
                <a:solidFill>
                  <a:srgbClr val="000000"/>
                </a:solidFill>
                <a:latin typeface="Courier New" panose="02070309020205020404" pitchFamily="49" charset="0"/>
              </a:rPr>
              <a:t>)</a:t>
            </a:r>
          </a:p>
          <a:p>
            <a:pPr eaLnBrk="0" hangingPunct="0">
              <a:buClrTx/>
              <a:buFontTx/>
              <a:buNone/>
            </a:pPr>
            <a:r>
              <a:rPr lang="en-US" sz="1350" dirty="0">
                <a:solidFill>
                  <a:srgbClr val="000000"/>
                </a:solidFill>
                <a:latin typeface="Courier New" panose="02070309020205020404" pitchFamily="49" charset="0"/>
              </a:rPr>
              <a:t>FROM     employees</a:t>
            </a:r>
          </a:p>
          <a:p>
            <a:pPr eaLnBrk="0" hangingPunct="0">
              <a:buClrTx/>
              <a:buFontTx/>
              <a:buNone/>
            </a:pPr>
            <a:r>
              <a:rPr lang="en-US" sz="1350" dirty="0">
                <a:solidFill>
                  <a:srgbClr val="000000"/>
                </a:solidFill>
                <a:latin typeface="Courier New" panose="02070309020205020404" pitchFamily="49" charset="0"/>
              </a:rPr>
              <a:t>WHERE salary &gt; 1000</a:t>
            </a:r>
          </a:p>
          <a:p>
            <a:pPr eaLnBrk="0" hangingPunct="0">
              <a:buClrTx/>
              <a:buFontTx/>
              <a:buNone/>
            </a:pPr>
            <a:r>
              <a:rPr lang="en-US" sz="1350" dirty="0">
                <a:solidFill>
                  <a:srgbClr val="000000"/>
                </a:solidFill>
                <a:latin typeface="Courier New" panose="02070309020205020404" pitchFamily="49" charset="0"/>
              </a:rPr>
              <a:t>GROUP BY </a:t>
            </a:r>
            <a:r>
              <a:rPr lang="en-US" sz="1350" b="1" dirty="0" err="1">
                <a:solidFill>
                  <a:srgbClr val="C00000"/>
                </a:solidFill>
                <a:latin typeface="Courier New" panose="02070309020205020404" pitchFamily="49" charset="0"/>
              </a:rPr>
              <a:t>department_id</a:t>
            </a:r>
            <a:r>
              <a:rPr lang="en-US" sz="1350" b="1" dirty="0">
                <a:solidFill>
                  <a:srgbClr val="C00000"/>
                </a:solidFill>
                <a:latin typeface="Courier New" panose="02070309020205020404" pitchFamily="49" charset="0"/>
              </a:rPr>
              <a:t>, </a:t>
            </a:r>
            <a:r>
              <a:rPr lang="en-US" sz="1350" b="1" dirty="0" err="1">
                <a:solidFill>
                  <a:srgbClr val="C00000"/>
                </a:solidFill>
                <a:latin typeface="Courier New" panose="02070309020205020404" pitchFamily="49" charset="0"/>
              </a:rPr>
              <a:t>job_id</a:t>
            </a:r>
            <a:r>
              <a:rPr lang="en-US" sz="1350" b="1" dirty="0">
                <a:solidFill>
                  <a:srgbClr val="C00000"/>
                </a:solidFill>
                <a:latin typeface="Courier New" panose="02070309020205020404" pitchFamily="49" charset="0"/>
              </a:rPr>
              <a:t> </a:t>
            </a:r>
          </a:p>
          <a:p>
            <a:pPr eaLnBrk="0" hangingPunct="0">
              <a:buClrTx/>
              <a:buFontTx/>
              <a:buNone/>
            </a:pPr>
            <a:r>
              <a:rPr lang="en-US" sz="1350" dirty="0">
                <a:solidFill>
                  <a:srgbClr val="000000"/>
                </a:solidFill>
                <a:latin typeface="Courier New" panose="02070309020205020404" pitchFamily="49" charset="0"/>
              </a:rPr>
              <a:t>ORDER BY </a:t>
            </a:r>
            <a:r>
              <a:rPr lang="en-US" sz="1350" dirty="0" err="1">
                <a:solidFill>
                  <a:srgbClr val="000000"/>
                </a:solidFill>
                <a:latin typeface="Courier New" panose="02070309020205020404" pitchFamily="49" charset="0"/>
              </a:rPr>
              <a:t>department_id</a:t>
            </a:r>
            <a:r>
              <a:rPr lang="en-US" sz="1350" dirty="0">
                <a:solidFill>
                  <a:srgbClr val="000000"/>
                </a:solidFill>
                <a:latin typeface="Courier New" panose="02070309020205020404" pitchFamily="49" charset="0"/>
              </a:rPr>
              <a:t>;</a:t>
            </a:r>
          </a:p>
        </p:txBody>
      </p:sp>
      <p:sp>
        <p:nvSpPr>
          <p:cNvPr id="17" name="Rectangle 4">
            <a:extLst>
              <a:ext uri="{FF2B5EF4-FFF2-40B4-BE49-F238E27FC236}">
                <a16:creationId xmlns:a16="http://schemas.microsoft.com/office/drawing/2014/main" id="{BD22DC59-27F7-4092-A1ED-1DA6823563DD}"/>
              </a:ext>
            </a:extLst>
          </p:cNvPr>
          <p:cNvSpPr>
            <a:spLocks noChangeArrowheads="1"/>
          </p:cNvSpPr>
          <p:nvPr/>
        </p:nvSpPr>
        <p:spPr bwMode="gray">
          <a:xfrm>
            <a:off x="1993401" y="3863651"/>
            <a:ext cx="3223674" cy="194204"/>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9" name="TextBox 18">
            <a:extLst>
              <a:ext uri="{FF2B5EF4-FFF2-40B4-BE49-F238E27FC236}">
                <a16:creationId xmlns:a16="http://schemas.microsoft.com/office/drawing/2014/main" id="{59977D86-F116-45B2-94E5-9F35A73C007E}"/>
              </a:ext>
            </a:extLst>
          </p:cNvPr>
          <p:cNvSpPr txBox="1"/>
          <p:nvPr/>
        </p:nvSpPr>
        <p:spPr>
          <a:xfrm>
            <a:off x="1858976" y="2590545"/>
            <a:ext cx="4601496" cy="276999"/>
          </a:xfrm>
          <a:prstGeom prst="rect">
            <a:avLst/>
          </a:prstGeom>
          <a:noFill/>
        </p:spPr>
        <p:txBody>
          <a:bodyPr wrap="square">
            <a:spAutoFit/>
          </a:bodyPr>
          <a:lstStyle/>
          <a:p>
            <a:r>
              <a:rPr lang="en-US" sz="1200" b="1" dirty="0"/>
              <a:t>Example</a:t>
            </a:r>
          </a:p>
        </p:txBody>
      </p:sp>
    </p:spTree>
    <p:extLst>
      <p:ext uri="{BB962C8B-B14F-4D97-AF65-F5344CB8AC3E}">
        <p14:creationId xmlns:p14="http://schemas.microsoft.com/office/powerpoint/2010/main" val="271774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71947" y="448085"/>
            <a:ext cx="5640900" cy="323549"/>
          </a:xfrm>
        </p:spPr>
        <p:txBody>
          <a:bodyPr/>
          <a:lstStyle/>
          <a:p>
            <a:r>
              <a:rPr lang="en-US" sz="3200" dirty="0">
                <a:solidFill>
                  <a:schemeClr val="accent4">
                    <a:lumMod val="50000"/>
                  </a:schemeClr>
                </a:solidFill>
              </a:rPr>
              <a:t>HAVING</a:t>
            </a:r>
            <a:br>
              <a:rPr lang="en-US" sz="3200" dirty="0">
                <a:solidFill>
                  <a:schemeClr val="accent4">
                    <a:lumMod val="50000"/>
                  </a:schemeClr>
                </a:solidFill>
              </a:rPr>
            </a:br>
            <a:r>
              <a:rPr lang="en-US" sz="1600" dirty="0" err="1">
                <a:solidFill>
                  <a:schemeClr val="accent4">
                    <a:lumMod val="50000"/>
                  </a:schemeClr>
                </a:solidFill>
              </a:rPr>
              <a:t>F</a:t>
            </a:r>
            <a:r>
              <a:rPr lang="en-US" sz="1600" dirty="0" err="1"/>
              <a:t>iltetring</a:t>
            </a:r>
            <a:r>
              <a:rPr lang="en-US" sz="1600" dirty="0"/>
              <a:t> Aggregating Data</a:t>
            </a:r>
            <a:endParaRPr lang="en-US" sz="32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34</a:t>
            </a:fld>
            <a:endParaRPr lang="en-US" dirty="0"/>
          </a:p>
        </p:txBody>
      </p:sp>
      <p:sp>
        <p:nvSpPr>
          <p:cNvPr id="13" name="Rectangle 2">
            <a:extLst>
              <a:ext uri="{FF2B5EF4-FFF2-40B4-BE49-F238E27FC236}">
                <a16:creationId xmlns:a16="http://schemas.microsoft.com/office/drawing/2014/main" id="{5DBB58BF-C380-48AF-8516-5361FF86D862}"/>
              </a:ext>
            </a:extLst>
          </p:cNvPr>
          <p:cNvSpPr>
            <a:spLocks noChangeArrowheads="1"/>
          </p:cNvSpPr>
          <p:nvPr/>
        </p:nvSpPr>
        <p:spPr bwMode="blackGray">
          <a:xfrm>
            <a:off x="2015500" y="1450123"/>
            <a:ext cx="5454254" cy="1296591"/>
          </a:xfrm>
          <a:prstGeom prst="rect">
            <a:avLst/>
          </a:prstGeom>
          <a:solidFill>
            <a:schemeClr val="accent6">
              <a:lumMod val="20000"/>
              <a:lumOff val="80000"/>
            </a:schemeClr>
          </a:solidFill>
          <a:ln w="28575">
            <a:solidFill>
              <a:srgbClr val="000000"/>
            </a:solidFill>
            <a:miter lim="800000"/>
            <a:headEnd/>
            <a:tailEnd/>
          </a:ln>
          <a:effectLst/>
        </p:spPr>
        <p:txBody>
          <a:bodyPr wrap="none" lIns="69056" tIns="34529" rIns="69056" bIns="34529" anchor="ctr"/>
          <a:lstStyle>
            <a:lvl1pPr algn="l">
              <a:spcBef>
                <a:spcPct val="0"/>
              </a:spcBef>
              <a:tabLst>
                <a:tab pos="1200150" algn="l"/>
              </a:tabLst>
              <a:defRPr sz="2400">
                <a:solidFill>
                  <a:schemeClr val="tx1"/>
                </a:solidFill>
                <a:latin typeface="Times New Roman" panose="02020603050405020304" pitchFamily="18" charset="0"/>
              </a:defRPr>
            </a:lvl1pPr>
            <a:lvl2pPr algn="l">
              <a:spcBef>
                <a:spcPct val="0"/>
              </a:spcBef>
              <a:tabLst>
                <a:tab pos="1200150" algn="l"/>
              </a:tabLst>
              <a:defRPr sz="2400">
                <a:solidFill>
                  <a:schemeClr val="tx1"/>
                </a:solidFill>
                <a:latin typeface="Times New Roman" panose="02020603050405020304" pitchFamily="18" charset="0"/>
              </a:defRPr>
            </a:lvl2pPr>
            <a:lvl3pPr algn="l">
              <a:spcBef>
                <a:spcPct val="0"/>
              </a:spcBef>
              <a:tabLst>
                <a:tab pos="1200150" algn="l"/>
              </a:tabLst>
              <a:defRPr sz="2400">
                <a:solidFill>
                  <a:schemeClr val="tx1"/>
                </a:solidFill>
                <a:latin typeface="Times New Roman" panose="02020603050405020304" pitchFamily="18" charset="0"/>
              </a:defRPr>
            </a:lvl3pPr>
            <a:lvl4pPr algn="l">
              <a:spcBef>
                <a:spcPct val="0"/>
              </a:spcBef>
              <a:tabLst>
                <a:tab pos="1200150" algn="l"/>
              </a:tabLst>
              <a:defRPr sz="2400">
                <a:solidFill>
                  <a:schemeClr val="tx1"/>
                </a:solidFill>
                <a:latin typeface="Times New Roman" panose="02020603050405020304" pitchFamily="18" charset="0"/>
              </a:defRPr>
            </a:lvl4pPr>
            <a:lvl5pPr algn="l">
              <a:spcBef>
                <a:spcPct val="0"/>
              </a:spcBef>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pPr eaLnBrk="0" hangingPunct="0">
              <a:buClrTx/>
              <a:buFontTx/>
              <a:buNone/>
            </a:pPr>
            <a:r>
              <a:rPr lang="en-US" sz="1350" dirty="0">
                <a:solidFill>
                  <a:srgbClr val="000000"/>
                </a:solidFill>
                <a:latin typeface="Courier New" panose="02070309020205020404" pitchFamily="49" charset="0"/>
              </a:rPr>
              <a:t>SELECT    </a:t>
            </a:r>
            <a:r>
              <a:rPr lang="en-US" sz="1350" i="1" dirty="0">
                <a:solidFill>
                  <a:srgbClr val="000000"/>
                </a:solidFill>
                <a:latin typeface="Courier New" panose="02070309020205020404" pitchFamily="49" charset="0"/>
              </a:rPr>
              <a:t>column</a:t>
            </a:r>
            <a:r>
              <a:rPr lang="en-US" sz="1350" dirty="0">
                <a:solidFill>
                  <a:srgbClr val="000000"/>
                </a:solidFill>
                <a:latin typeface="Courier New" panose="02070309020205020404" pitchFamily="49" charset="0"/>
              </a:rPr>
              <a:t>, </a:t>
            </a:r>
            <a:r>
              <a:rPr lang="en-US" sz="1350" i="1" dirty="0" err="1">
                <a:solidFill>
                  <a:srgbClr val="000000"/>
                </a:solidFill>
                <a:latin typeface="Courier New" panose="02070309020205020404" pitchFamily="49" charset="0"/>
              </a:rPr>
              <a:t>group_function</a:t>
            </a:r>
            <a:endParaRPr lang="en-US" sz="1350" dirty="0">
              <a:solidFill>
                <a:srgbClr val="000000"/>
              </a:solidFill>
              <a:latin typeface="Courier New" panose="02070309020205020404" pitchFamily="49" charset="0"/>
            </a:endParaRPr>
          </a:p>
          <a:p>
            <a:pPr eaLnBrk="0" hangingPunct="0">
              <a:buClrTx/>
              <a:buFontTx/>
              <a:buNone/>
            </a:pPr>
            <a:r>
              <a:rPr lang="en-US" sz="1350" dirty="0">
                <a:solidFill>
                  <a:srgbClr val="000000"/>
                </a:solidFill>
                <a:latin typeface="Courier New" panose="02070309020205020404" pitchFamily="49" charset="0"/>
              </a:rPr>
              <a:t>FROM      </a:t>
            </a:r>
            <a:r>
              <a:rPr lang="en-US" sz="1350" i="1" dirty="0">
                <a:solidFill>
                  <a:srgbClr val="000000"/>
                </a:solidFill>
                <a:latin typeface="Courier New" panose="02070309020205020404" pitchFamily="49" charset="0"/>
              </a:rPr>
              <a:t>table</a:t>
            </a:r>
            <a:endParaRPr lang="en-US" sz="1350" dirty="0">
              <a:solidFill>
                <a:srgbClr val="000000"/>
              </a:solidFill>
              <a:latin typeface="Courier New" panose="02070309020205020404" pitchFamily="49" charset="0"/>
            </a:endParaRPr>
          </a:p>
          <a:p>
            <a:pPr eaLnBrk="0" hangingPunct="0">
              <a:buClrTx/>
              <a:buFontTx/>
              <a:buNone/>
            </a:pPr>
            <a:r>
              <a:rPr lang="en-US" sz="1350" dirty="0">
                <a:solidFill>
                  <a:srgbClr val="000000"/>
                </a:solidFill>
                <a:latin typeface="Courier New" panose="02070309020205020404" pitchFamily="49" charset="0"/>
              </a:rPr>
              <a:t>[WHERE    </a:t>
            </a:r>
            <a:r>
              <a:rPr lang="en-US" sz="1350" i="1" dirty="0">
                <a:solidFill>
                  <a:srgbClr val="000000"/>
                </a:solidFill>
                <a:latin typeface="Courier New" panose="02070309020205020404" pitchFamily="49" charset="0"/>
              </a:rPr>
              <a:t>condition</a:t>
            </a:r>
            <a:r>
              <a:rPr lang="en-US" sz="1350" dirty="0">
                <a:solidFill>
                  <a:srgbClr val="000000"/>
                </a:solidFill>
                <a:latin typeface="Courier New" panose="02070309020205020404" pitchFamily="49" charset="0"/>
              </a:rPr>
              <a:t>]</a:t>
            </a:r>
          </a:p>
          <a:p>
            <a:pPr eaLnBrk="0" hangingPunct="0">
              <a:buClrTx/>
              <a:buFontTx/>
              <a:buNone/>
            </a:pPr>
            <a:r>
              <a:rPr lang="en-US" sz="1350" dirty="0">
                <a:solidFill>
                  <a:srgbClr val="000000"/>
                </a:solidFill>
                <a:latin typeface="Courier New" panose="02070309020205020404" pitchFamily="49" charset="0"/>
              </a:rPr>
              <a:t>[GROUP BY </a:t>
            </a:r>
            <a:r>
              <a:rPr lang="en-US" sz="1350" i="1" dirty="0" err="1">
                <a:solidFill>
                  <a:srgbClr val="000000"/>
                </a:solidFill>
                <a:latin typeface="Courier New" panose="02070309020205020404" pitchFamily="49" charset="0"/>
              </a:rPr>
              <a:t>group_by_expression</a:t>
            </a:r>
            <a:r>
              <a:rPr lang="en-US" sz="1350" dirty="0">
                <a:solidFill>
                  <a:srgbClr val="000000"/>
                </a:solidFill>
                <a:latin typeface="Courier New" panose="02070309020205020404" pitchFamily="49" charset="0"/>
              </a:rPr>
              <a:t>]</a:t>
            </a:r>
            <a:endParaRPr lang="en-US" sz="1350" i="1" dirty="0">
              <a:solidFill>
                <a:srgbClr val="000000"/>
              </a:solidFill>
              <a:latin typeface="Courier New" panose="02070309020205020404" pitchFamily="49" charset="0"/>
            </a:endParaRPr>
          </a:p>
          <a:p>
            <a:pPr eaLnBrk="0" hangingPunct="0">
              <a:buClrTx/>
              <a:buFontTx/>
              <a:buNone/>
            </a:pPr>
            <a:r>
              <a:rPr lang="en-US" sz="1350" b="1" dirty="0">
                <a:solidFill>
                  <a:srgbClr val="000000"/>
                </a:solidFill>
                <a:latin typeface="Courier New" panose="02070309020205020404" pitchFamily="49" charset="0"/>
              </a:rPr>
              <a:t>[HAVING   </a:t>
            </a:r>
            <a:r>
              <a:rPr lang="en-US" sz="1350" b="1" i="1" dirty="0" err="1">
                <a:solidFill>
                  <a:srgbClr val="000000"/>
                </a:solidFill>
                <a:latin typeface="Courier New" panose="02070309020205020404" pitchFamily="49" charset="0"/>
              </a:rPr>
              <a:t>group_condition</a:t>
            </a:r>
            <a:r>
              <a:rPr lang="en-US" sz="1350" b="1" dirty="0">
                <a:solidFill>
                  <a:srgbClr val="000000"/>
                </a:solidFill>
                <a:latin typeface="Courier New" panose="02070309020205020404" pitchFamily="49" charset="0"/>
              </a:rPr>
              <a:t>]</a:t>
            </a:r>
          </a:p>
          <a:p>
            <a:pPr eaLnBrk="0" hangingPunct="0">
              <a:buClrTx/>
              <a:buFontTx/>
              <a:buNone/>
            </a:pPr>
            <a:r>
              <a:rPr lang="en-US" sz="1350" dirty="0">
                <a:solidFill>
                  <a:srgbClr val="000000"/>
                </a:solidFill>
                <a:latin typeface="Courier New" panose="02070309020205020404" pitchFamily="49" charset="0"/>
              </a:rPr>
              <a:t>[ORDER BY </a:t>
            </a:r>
            <a:r>
              <a:rPr lang="en-US" sz="1350" i="1" dirty="0">
                <a:solidFill>
                  <a:srgbClr val="000000"/>
                </a:solidFill>
                <a:latin typeface="Courier New" panose="02070309020205020404" pitchFamily="49" charset="0"/>
              </a:rPr>
              <a:t>column</a:t>
            </a:r>
            <a:r>
              <a:rPr lang="en-US" sz="1350" dirty="0">
                <a:solidFill>
                  <a:srgbClr val="000000"/>
                </a:solidFill>
                <a:latin typeface="Courier New" panose="02070309020205020404" pitchFamily="49" charset="0"/>
              </a:rPr>
              <a:t>];</a:t>
            </a:r>
          </a:p>
        </p:txBody>
      </p:sp>
      <p:sp>
        <p:nvSpPr>
          <p:cNvPr id="18" name="Rectangle 5">
            <a:extLst>
              <a:ext uri="{FF2B5EF4-FFF2-40B4-BE49-F238E27FC236}">
                <a16:creationId xmlns:a16="http://schemas.microsoft.com/office/drawing/2014/main" id="{ED163F11-A18F-4CBF-AF0E-56EE5A25060B}"/>
              </a:ext>
            </a:extLst>
          </p:cNvPr>
          <p:cNvSpPr>
            <a:spLocks noChangeArrowheads="1"/>
          </p:cNvSpPr>
          <p:nvPr/>
        </p:nvSpPr>
        <p:spPr bwMode="gray">
          <a:xfrm>
            <a:off x="2002974" y="2296569"/>
            <a:ext cx="3103959" cy="20002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20" name="Content Placeholder 2">
            <a:extLst>
              <a:ext uri="{FF2B5EF4-FFF2-40B4-BE49-F238E27FC236}">
                <a16:creationId xmlns:a16="http://schemas.microsoft.com/office/drawing/2014/main" id="{133E9624-D3B0-4A8E-B6AF-5988CC862583}"/>
              </a:ext>
            </a:extLst>
          </p:cNvPr>
          <p:cNvSpPr>
            <a:spLocks noGrp="1"/>
          </p:cNvSpPr>
          <p:nvPr>
            <p:ph type="body" idx="1"/>
          </p:nvPr>
        </p:nvSpPr>
        <p:spPr>
          <a:xfrm>
            <a:off x="646438" y="3033892"/>
            <a:ext cx="5541435" cy="782622"/>
          </a:xfrm>
        </p:spPr>
        <p:txBody>
          <a:bodyPr/>
          <a:lstStyle/>
          <a:p>
            <a:r>
              <a:rPr lang="en-US" sz="1600" dirty="0">
                <a:solidFill>
                  <a:schemeClr val="tx1"/>
                </a:solidFill>
              </a:rPr>
              <a:t>Filtering data yang </a:t>
            </a:r>
            <a:r>
              <a:rPr lang="en-US" sz="1600" dirty="0" err="1">
                <a:solidFill>
                  <a:schemeClr val="tx1"/>
                </a:solidFill>
              </a:rPr>
              <a:t>telah</a:t>
            </a:r>
            <a:r>
              <a:rPr lang="en-US" sz="1600" dirty="0">
                <a:solidFill>
                  <a:schemeClr val="tx1"/>
                </a:solidFill>
              </a:rPr>
              <a:t> di grouping</a:t>
            </a:r>
          </a:p>
          <a:p>
            <a:r>
              <a:rPr lang="en-US" sz="1600" dirty="0" err="1">
                <a:solidFill>
                  <a:schemeClr val="tx1"/>
                </a:solidFill>
              </a:rPr>
              <a:t>Mirip</a:t>
            </a:r>
            <a:r>
              <a:rPr lang="en-US" sz="1600" dirty="0">
                <a:solidFill>
                  <a:schemeClr val="tx1"/>
                </a:solidFill>
              </a:rPr>
              <a:t> </a:t>
            </a:r>
            <a:r>
              <a:rPr lang="en-US" sz="1600" dirty="0" err="1">
                <a:solidFill>
                  <a:schemeClr val="tx1"/>
                </a:solidFill>
              </a:rPr>
              <a:t>dengan</a:t>
            </a:r>
            <a:r>
              <a:rPr lang="en-US" sz="1600" dirty="0">
                <a:solidFill>
                  <a:schemeClr val="tx1"/>
                </a:solidFill>
              </a:rPr>
              <a:t> WHERE</a:t>
            </a:r>
          </a:p>
        </p:txBody>
      </p:sp>
    </p:spTree>
    <p:extLst>
      <p:ext uri="{BB962C8B-B14F-4D97-AF65-F5344CB8AC3E}">
        <p14:creationId xmlns:p14="http://schemas.microsoft.com/office/powerpoint/2010/main" val="1754559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5"/>
          <p:cNvSpPr txBox="1">
            <a:spLocks noGrp="1"/>
          </p:cNvSpPr>
          <p:nvPr>
            <p:ph type="ctrTitle"/>
          </p:nvPr>
        </p:nvSpPr>
        <p:spPr>
          <a:xfrm>
            <a:off x="845826" y="1545985"/>
            <a:ext cx="4676700" cy="115980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4800"/>
              <a:buNone/>
            </a:pPr>
            <a:r>
              <a:rPr lang="en-US" dirty="0"/>
              <a:t>SQL Statement</a:t>
            </a:r>
            <a:endParaRPr dirty="0"/>
          </a:p>
        </p:txBody>
      </p:sp>
      <p:sp>
        <p:nvSpPr>
          <p:cNvPr id="1033" name="Google Shape;1033;p35"/>
          <p:cNvSpPr txBox="1">
            <a:spLocks noGrp="1"/>
          </p:cNvSpPr>
          <p:nvPr>
            <p:ph type="subTitle" idx="1"/>
          </p:nvPr>
        </p:nvSpPr>
        <p:spPr>
          <a:xfrm>
            <a:off x="882056" y="2613479"/>
            <a:ext cx="4676700" cy="383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SzPts val="1800"/>
              <a:buNone/>
            </a:pPr>
            <a:r>
              <a:rPr lang="en-US" dirty="0"/>
              <a:t>Queries </a:t>
            </a:r>
            <a:r>
              <a:rPr lang="en-US" sz="2000" dirty="0"/>
              <a:t>on Multiple Table</a:t>
            </a:r>
          </a:p>
          <a:p>
            <a:pPr marL="0" lvl="0" indent="0" algn="l" rtl="0">
              <a:lnSpc>
                <a:spcPct val="110000"/>
              </a:lnSpc>
              <a:spcBef>
                <a:spcPts val="0"/>
              </a:spcBef>
              <a:spcAft>
                <a:spcPts val="0"/>
              </a:spcAft>
              <a:buSzPts val="1800"/>
              <a:buNone/>
            </a:pPr>
            <a:r>
              <a:rPr lang="en-US" b="1" dirty="0">
                <a:solidFill>
                  <a:schemeClr val="accent4">
                    <a:lumMod val="50000"/>
                  </a:schemeClr>
                </a:solidFill>
              </a:rPr>
              <a:t>JOIN – SET OPERATIONS - SUBQUERY</a:t>
            </a:r>
            <a:endParaRPr b="1" dirty="0">
              <a:solidFill>
                <a:schemeClr val="accent4">
                  <a:lumMod val="50000"/>
                </a:schemeClr>
              </a:solidFill>
            </a:endParaRPr>
          </a:p>
        </p:txBody>
      </p:sp>
      <p:grpSp>
        <p:nvGrpSpPr>
          <p:cNvPr id="1034" name="Google Shape;1034;p35"/>
          <p:cNvGrpSpPr/>
          <p:nvPr/>
        </p:nvGrpSpPr>
        <p:grpSpPr>
          <a:xfrm>
            <a:off x="5435079" y="912423"/>
            <a:ext cx="3239723" cy="3318665"/>
            <a:chOff x="2270525" y="117216"/>
            <a:chExt cx="4650765" cy="4762722"/>
          </a:xfrm>
        </p:grpSpPr>
        <p:sp>
          <p:nvSpPr>
            <p:cNvPr id="1035" name="Google Shape;1035;p35"/>
            <p:cNvSpPr/>
            <p:nvPr/>
          </p:nvSpPr>
          <p:spPr>
            <a:xfrm>
              <a:off x="2270525" y="2788917"/>
              <a:ext cx="1367464" cy="791146"/>
            </a:xfrm>
            <a:custGeom>
              <a:avLst/>
              <a:gdLst/>
              <a:ahLst/>
              <a:cxnLst/>
              <a:rect l="l" t="t" r="r" b="b"/>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5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6" name="Google Shape;1036;p35"/>
            <p:cNvSpPr/>
            <p:nvPr/>
          </p:nvSpPr>
          <p:spPr>
            <a:xfrm>
              <a:off x="2565006" y="2921600"/>
              <a:ext cx="762723" cy="441198"/>
            </a:xfrm>
            <a:custGeom>
              <a:avLst/>
              <a:gdLst/>
              <a:ahLst/>
              <a:cxnLst/>
              <a:rect l="l" t="t" r="r" b="b"/>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41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7" name="Google Shape;1037;p35"/>
            <p:cNvSpPr/>
            <p:nvPr/>
          </p:nvSpPr>
          <p:spPr>
            <a:xfrm>
              <a:off x="2834012" y="3000943"/>
              <a:ext cx="217486" cy="125920"/>
            </a:xfrm>
            <a:custGeom>
              <a:avLst/>
              <a:gdLst/>
              <a:ahLst/>
              <a:cxnLst/>
              <a:rect l="l" t="t" r="r" b="b"/>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8" name="Google Shape;1038;p35"/>
            <p:cNvSpPr/>
            <p:nvPr/>
          </p:nvSpPr>
          <p:spPr>
            <a:xfrm>
              <a:off x="2841806" y="2229228"/>
              <a:ext cx="209121" cy="823531"/>
            </a:xfrm>
            <a:custGeom>
              <a:avLst/>
              <a:gdLst/>
              <a:ahLst/>
              <a:cxnLst/>
              <a:rect l="l" t="t" r="r" b="b"/>
              <a:pathLst>
                <a:path w="209121" h="823531" extrusionOk="0">
                  <a:moveTo>
                    <a:pt x="0" y="0"/>
                  </a:moveTo>
                  <a:lnTo>
                    <a:pt x="209121" y="0"/>
                  </a:lnTo>
                  <a:lnTo>
                    <a:pt x="209121" y="823532"/>
                  </a:lnTo>
                  <a:lnTo>
                    <a:pt x="0" y="823532"/>
                  </a:ln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9" name="Google Shape;1039;p35"/>
            <p:cNvSpPr/>
            <p:nvPr/>
          </p:nvSpPr>
          <p:spPr>
            <a:xfrm>
              <a:off x="2831826" y="2112223"/>
              <a:ext cx="249895" cy="580777"/>
            </a:xfrm>
            <a:custGeom>
              <a:avLst/>
              <a:gdLst/>
              <a:ahLst/>
              <a:cxnLst/>
              <a:rect l="l" t="t" r="r" b="b"/>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35"/>
            <p:cNvSpPr/>
            <p:nvPr/>
          </p:nvSpPr>
          <p:spPr>
            <a:xfrm>
              <a:off x="2373659" y="1582290"/>
              <a:ext cx="397711" cy="625506"/>
            </a:xfrm>
            <a:custGeom>
              <a:avLst/>
              <a:gdLst/>
              <a:ahLst/>
              <a:cxnLst/>
              <a:rect l="l" t="t" r="r" b="b"/>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35"/>
            <p:cNvSpPr/>
            <p:nvPr/>
          </p:nvSpPr>
          <p:spPr>
            <a:xfrm>
              <a:off x="3144177" y="1582290"/>
              <a:ext cx="397710" cy="625506"/>
            </a:xfrm>
            <a:custGeom>
              <a:avLst/>
              <a:gdLst/>
              <a:ahLst/>
              <a:cxnLst/>
              <a:rect l="l" t="t" r="r" b="b"/>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2" name="Google Shape;1042;p35"/>
            <p:cNvSpPr/>
            <p:nvPr/>
          </p:nvSpPr>
          <p:spPr>
            <a:xfrm>
              <a:off x="2815951" y="2102641"/>
              <a:ext cx="276610" cy="160020"/>
            </a:xfrm>
            <a:custGeom>
              <a:avLst/>
              <a:gdLst/>
              <a:ahLst/>
              <a:cxnLst/>
              <a:rect l="l" t="t" r="r" b="b"/>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3" name="Google Shape;1043;p35"/>
            <p:cNvSpPr/>
            <p:nvPr/>
          </p:nvSpPr>
          <p:spPr>
            <a:xfrm>
              <a:off x="2744565" y="2030632"/>
              <a:ext cx="418908" cy="74675"/>
            </a:xfrm>
            <a:custGeom>
              <a:avLst/>
              <a:gdLst/>
              <a:ahLst/>
              <a:cxnLst/>
              <a:rect l="l" t="t" r="r" b="b"/>
              <a:pathLst>
                <a:path w="418908" h="74675" extrusionOk="0">
                  <a:moveTo>
                    <a:pt x="0" y="72009"/>
                  </a:moveTo>
                  <a:lnTo>
                    <a:pt x="0" y="0"/>
                  </a:lnTo>
                  <a:lnTo>
                    <a:pt x="418908" y="0"/>
                  </a:lnTo>
                  <a:lnTo>
                    <a:pt x="418908" y="74676"/>
                  </a:lnTo>
                  <a:lnTo>
                    <a:pt x="0" y="72009"/>
                  </a:lnTo>
                  <a:close/>
                </a:path>
              </a:pathLst>
            </a:custGeom>
            <a:solidFill>
              <a:srgbClr val="494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4" name="Google Shape;1044;p35"/>
            <p:cNvSpPr/>
            <p:nvPr/>
          </p:nvSpPr>
          <p:spPr>
            <a:xfrm>
              <a:off x="2744565" y="1981197"/>
              <a:ext cx="419383" cy="242697"/>
            </a:xfrm>
            <a:custGeom>
              <a:avLst/>
              <a:gdLst/>
              <a:ahLst/>
              <a:cxnLst/>
              <a:rect l="l" t="t" r="r" b="b"/>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5" name="Google Shape;1045;p35"/>
            <p:cNvSpPr/>
            <p:nvPr/>
          </p:nvSpPr>
          <p:spPr>
            <a:xfrm>
              <a:off x="2697703" y="1845275"/>
              <a:ext cx="511777" cy="296036"/>
            </a:xfrm>
            <a:custGeom>
              <a:avLst/>
              <a:gdLst/>
              <a:ahLst/>
              <a:cxnLst/>
              <a:rect l="l" t="t" r="r" b="b"/>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6" name="Google Shape;1046;p35"/>
            <p:cNvSpPr/>
            <p:nvPr/>
          </p:nvSpPr>
          <p:spPr>
            <a:xfrm>
              <a:off x="2681484" y="530635"/>
              <a:ext cx="548516" cy="1538895"/>
            </a:xfrm>
            <a:custGeom>
              <a:avLst/>
              <a:gdLst/>
              <a:ahLst/>
              <a:cxnLst/>
              <a:rect l="l" t="t" r="r" b="b"/>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7" name="Google Shape;1047;p35"/>
            <p:cNvSpPr/>
            <p:nvPr/>
          </p:nvSpPr>
          <p:spPr>
            <a:xfrm>
              <a:off x="2858251" y="1222531"/>
              <a:ext cx="193342" cy="193738"/>
            </a:xfrm>
            <a:custGeom>
              <a:avLst/>
              <a:gdLst/>
              <a:ahLst/>
              <a:cxnLst/>
              <a:rect l="l" t="t" r="r" b="b"/>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8" name="Google Shape;1048;p35"/>
            <p:cNvSpPr/>
            <p:nvPr/>
          </p:nvSpPr>
          <p:spPr>
            <a:xfrm>
              <a:off x="2844088" y="1208338"/>
              <a:ext cx="221668" cy="222122"/>
            </a:xfrm>
            <a:custGeom>
              <a:avLst/>
              <a:gdLst/>
              <a:ahLst/>
              <a:cxnLst/>
              <a:rect l="l" t="t" r="r" b="b"/>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35"/>
            <p:cNvSpPr/>
            <p:nvPr/>
          </p:nvSpPr>
          <p:spPr>
            <a:xfrm>
              <a:off x="2858251" y="937733"/>
              <a:ext cx="193342" cy="193738"/>
            </a:xfrm>
            <a:custGeom>
              <a:avLst/>
              <a:gdLst/>
              <a:ahLst/>
              <a:cxnLst/>
              <a:rect l="l" t="t" r="r" b="b"/>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0" name="Google Shape;1050;p35"/>
            <p:cNvSpPr/>
            <p:nvPr/>
          </p:nvSpPr>
          <p:spPr>
            <a:xfrm>
              <a:off x="2843898" y="923636"/>
              <a:ext cx="221858" cy="222313"/>
            </a:xfrm>
            <a:custGeom>
              <a:avLst/>
              <a:gdLst/>
              <a:ahLst/>
              <a:cxnLst/>
              <a:rect l="l" t="t" r="r" b="b"/>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1" name="Google Shape;1051;p35"/>
            <p:cNvSpPr/>
            <p:nvPr/>
          </p:nvSpPr>
          <p:spPr>
            <a:xfrm>
              <a:off x="2680593" y="1921189"/>
              <a:ext cx="549324" cy="167997"/>
            </a:xfrm>
            <a:custGeom>
              <a:avLst/>
              <a:gdLst/>
              <a:ahLst/>
              <a:cxnLst/>
              <a:rect l="l" t="t" r="r" b="b"/>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2" name="Google Shape;1052;p35"/>
            <p:cNvSpPr/>
            <p:nvPr/>
          </p:nvSpPr>
          <p:spPr>
            <a:xfrm>
              <a:off x="2680308" y="1976244"/>
              <a:ext cx="548753" cy="165782"/>
            </a:xfrm>
            <a:custGeom>
              <a:avLst/>
              <a:gdLst/>
              <a:ahLst/>
              <a:cxnLst/>
              <a:rect l="l" t="t" r="r" b="b"/>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3" name="Google Shape;1053;p35"/>
            <p:cNvSpPr/>
            <p:nvPr/>
          </p:nvSpPr>
          <p:spPr>
            <a:xfrm>
              <a:off x="2683349" y="1877470"/>
              <a:ext cx="542765" cy="158087"/>
            </a:xfrm>
            <a:custGeom>
              <a:avLst/>
              <a:gdLst/>
              <a:ahLst/>
              <a:cxnLst/>
              <a:rect l="l" t="t" r="r" b="b"/>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4" name="Google Shape;1054;p35"/>
            <p:cNvSpPr/>
            <p:nvPr/>
          </p:nvSpPr>
          <p:spPr>
            <a:xfrm>
              <a:off x="2829449" y="530444"/>
              <a:ext cx="249519" cy="126863"/>
            </a:xfrm>
            <a:custGeom>
              <a:avLst/>
              <a:gdLst/>
              <a:ahLst/>
              <a:cxnLst/>
              <a:rect l="l" t="t" r="r" b="b"/>
              <a:pathLst>
                <a:path w="249519" h="126863" extrusionOk="0">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5" name="Google Shape;1055;p35"/>
            <p:cNvSpPr/>
            <p:nvPr/>
          </p:nvSpPr>
          <p:spPr>
            <a:xfrm>
              <a:off x="2934010" y="1583052"/>
              <a:ext cx="47432" cy="623982"/>
            </a:xfrm>
            <a:custGeom>
              <a:avLst/>
              <a:gdLst/>
              <a:ahLst/>
              <a:cxnLst/>
              <a:rect l="l" t="t" r="r" b="b"/>
              <a:pathLst>
                <a:path w="47432" h="623982" extrusionOk="0">
                  <a:moveTo>
                    <a:pt x="0" y="0"/>
                  </a:moveTo>
                  <a:lnTo>
                    <a:pt x="47433" y="0"/>
                  </a:lnTo>
                  <a:lnTo>
                    <a:pt x="47433" y="623983"/>
                  </a:lnTo>
                  <a:lnTo>
                    <a:pt x="0" y="62398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56" name="Google Shape;1056;p35"/>
            <p:cNvGrpSpPr/>
            <p:nvPr/>
          </p:nvGrpSpPr>
          <p:grpSpPr>
            <a:xfrm>
              <a:off x="4031993" y="117216"/>
              <a:ext cx="2889297" cy="3901793"/>
              <a:chOff x="5533368" y="1047716"/>
              <a:chExt cx="2889297" cy="3901793"/>
            </a:xfrm>
          </p:grpSpPr>
          <p:sp>
            <p:nvSpPr>
              <p:cNvPr id="1057" name="Google Shape;1057;p35"/>
              <p:cNvSpPr/>
              <p:nvPr/>
            </p:nvSpPr>
            <p:spPr>
              <a:xfrm>
                <a:off x="6153722" y="4072604"/>
                <a:ext cx="1090544" cy="630910"/>
              </a:xfrm>
              <a:custGeom>
                <a:avLst/>
                <a:gdLst/>
                <a:ahLst/>
                <a:cxnLst/>
                <a:rect l="l" t="t" r="r" b="b"/>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8" name="Google Shape;1058;p35"/>
              <p:cNvSpPr/>
              <p:nvPr/>
            </p:nvSpPr>
            <p:spPr>
              <a:xfrm>
                <a:off x="6193969" y="4048886"/>
                <a:ext cx="1090601" cy="630901"/>
              </a:xfrm>
              <a:custGeom>
                <a:avLst/>
                <a:gdLst/>
                <a:ahLst/>
                <a:cxnLst/>
                <a:rect l="l" t="t" r="r" b="b"/>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9" name="Google Shape;1059;p35"/>
              <p:cNvSpPr/>
              <p:nvPr/>
            </p:nvSpPr>
            <p:spPr>
              <a:xfrm>
                <a:off x="7252346" y="4430077"/>
                <a:ext cx="32128" cy="21050"/>
              </a:xfrm>
              <a:custGeom>
                <a:avLst/>
                <a:gdLst/>
                <a:ahLst/>
                <a:cxnLst/>
                <a:rect l="l" t="t" r="r" b="b"/>
                <a:pathLst>
                  <a:path w="32128" h="21050" extrusionOk="0">
                    <a:moveTo>
                      <a:pt x="32129" y="21050"/>
                    </a:moveTo>
                    <a:lnTo>
                      <a:pt x="32129" y="0"/>
                    </a:lnTo>
                    <a:lnTo>
                      <a:pt x="0" y="18574"/>
                    </a:lnTo>
                    <a:lnTo>
                      <a:pt x="32129" y="2105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35"/>
              <p:cNvSpPr/>
              <p:nvPr/>
            </p:nvSpPr>
            <p:spPr>
              <a:xfrm>
                <a:off x="6193906" y="4285773"/>
                <a:ext cx="32984" cy="21431"/>
              </a:xfrm>
              <a:custGeom>
                <a:avLst/>
                <a:gdLst/>
                <a:ahLst/>
                <a:cxnLst/>
                <a:rect l="l" t="t" r="r" b="b"/>
                <a:pathLst>
                  <a:path w="32984" h="21431" extrusionOk="0">
                    <a:moveTo>
                      <a:pt x="0" y="21431"/>
                    </a:moveTo>
                    <a:lnTo>
                      <a:pt x="0" y="0"/>
                    </a:lnTo>
                    <a:lnTo>
                      <a:pt x="32984" y="13716"/>
                    </a:lnTo>
                    <a:lnTo>
                      <a:pt x="0" y="214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1" name="Google Shape;1061;p35"/>
              <p:cNvSpPr/>
              <p:nvPr/>
            </p:nvSpPr>
            <p:spPr>
              <a:xfrm>
                <a:off x="6193969" y="4027741"/>
                <a:ext cx="1090601" cy="630949"/>
              </a:xfrm>
              <a:custGeom>
                <a:avLst/>
                <a:gdLst/>
                <a:ahLst/>
                <a:cxnLst/>
                <a:rect l="l" t="t" r="r" b="b"/>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2" name="Google Shape;1062;p35"/>
              <p:cNvSpPr/>
              <p:nvPr/>
            </p:nvSpPr>
            <p:spPr>
              <a:xfrm>
                <a:off x="6504927" y="3742563"/>
                <a:ext cx="779547" cy="687514"/>
              </a:xfrm>
              <a:custGeom>
                <a:avLst/>
                <a:gdLst/>
                <a:ahLst/>
                <a:cxnLst/>
                <a:rect l="l" t="t" r="r" b="b"/>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35"/>
              <p:cNvSpPr/>
              <p:nvPr/>
            </p:nvSpPr>
            <p:spPr>
              <a:xfrm>
                <a:off x="7254152" y="4405788"/>
                <a:ext cx="30322" cy="36004"/>
              </a:xfrm>
              <a:custGeom>
                <a:avLst/>
                <a:gdLst/>
                <a:ahLst/>
                <a:cxnLst/>
                <a:rect l="l" t="t" r="r" b="b"/>
                <a:pathLst>
                  <a:path w="30322" h="36004" extrusionOk="0">
                    <a:moveTo>
                      <a:pt x="9981" y="36004"/>
                    </a:moveTo>
                    <a:lnTo>
                      <a:pt x="30323" y="2428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35"/>
              <p:cNvSpPr/>
              <p:nvPr/>
            </p:nvSpPr>
            <p:spPr>
              <a:xfrm>
                <a:off x="6482779" y="3753326"/>
                <a:ext cx="781258" cy="688466"/>
              </a:xfrm>
              <a:custGeom>
                <a:avLst/>
                <a:gdLst/>
                <a:ahLst/>
                <a:cxnLst/>
                <a:rect l="l" t="t" r="r" b="b"/>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5" name="Google Shape;1065;p35"/>
              <p:cNvSpPr/>
              <p:nvPr/>
            </p:nvSpPr>
            <p:spPr>
              <a:xfrm>
                <a:off x="5563120" y="1047716"/>
                <a:ext cx="2859545" cy="3884751"/>
              </a:xfrm>
              <a:custGeom>
                <a:avLst/>
                <a:gdLst/>
                <a:ahLst/>
                <a:cxnLst/>
                <a:rect l="l" t="t" r="r" b="b"/>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6" name="Google Shape;1066;p35"/>
              <p:cNvSpPr/>
              <p:nvPr/>
            </p:nvSpPr>
            <p:spPr>
              <a:xfrm>
                <a:off x="8367249" y="4838795"/>
                <a:ext cx="30132" cy="106965"/>
              </a:xfrm>
              <a:custGeom>
                <a:avLst/>
                <a:gdLst/>
                <a:ahLst/>
                <a:cxnLst/>
                <a:rect l="l" t="t" r="r" b="b"/>
                <a:pathLst>
                  <a:path w="30132" h="106965" extrusionOk="0">
                    <a:moveTo>
                      <a:pt x="0" y="106966"/>
                    </a:moveTo>
                    <a:lnTo>
                      <a:pt x="30132" y="89535"/>
                    </a:lnTo>
                    <a:lnTo>
                      <a:pt x="17110" y="0"/>
                    </a:lnTo>
                    <a:lnTo>
                      <a:pt x="0" y="10696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35"/>
              <p:cNvSpPr/>
              <p:nvPr/>
            </p:nvSpPr>
            <p:spPr>
              <a:xfrm>
                <a:off x="5558272" y="1051845"/>
                <a:ext cx="72337" cy="31155"/>
              </a:xfrm>
              <a:custGeom>
                <a:avLst/>
                <a:gdLst/>
                <a:ahLst/>
                <a:cxnLst/>
                <a:rect l="l" t="t" r="r" b="b"/>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35"/>
              <p:cNvSpPr/>
              <p:nvPr/>
            </p:nvSpPr>
            <p:spPr>
              <a:xfrm>
                <a:off x="5538216" y="1062192"/>
                <a:ext cx="2859165" cy="3884558"/>
              </a:xfrm>
              <a:custGeom>
                <a:avLst/>
                <a:gdLst/>
                <a:ahLst/>
                <a:cxnLst/>
                <a:rect l="l" t="t" r="r" b="b"/>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9" name="Google Shape;1069;p35"/>
              <p:cNvSpPr/>
              <p:nvPr/>
            </p:nvSpPr>
            <p:spPr>
              <a:xfrm>
                <a:off x="5533368" y="1064955"/>
                <a:ext cx="2859260" cy="3884554"/>
              </a:xfrm>
              <a:custGeom>
                <a:avLst/>
                <a:gdLst/>
                <a:ahLst/>
                <a:cxnLst/>
                <a:rect l="l" t="t" r="r" b="b"/>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0" name="Google Shape;1070;p35"/>
              <p:cNvSpPr/>
              <p:nvPr/>
            </p:nvSpPr>
            <p:spPr>
              <a:xfrm>
                <a:off x="5568443" y="1110406"/>
                <a:ext cx="2788159" cy="3702480"/>
              </a:xfrm>
              <a:custGeom>
                <a:avLst/>
                <a:gdLst/>
                <a:ahLst/>
                <a:cxnLst/>
                <a:rect l="l" t="t" r="r" b="b"/>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1" name="Google Shape;1071;p35"/>
              <p:cNvSpPr/>
              <p:nvPr/>
            </p:nvSpPr>
            <p:spPr>
              <a:xfrm>
                <a:off x="5762166" y="1403396"/>
                <a:ext cx="919754" cy="618313"/>
              </a:xfrm>
              <a:custGeom>
                <a:avLst/>
                <a:gdLst/>
                <a:ahLst/>
                <a:cxnLst/>
                <a:rect l="l" t="t" r="r" b="b"/>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35"/>
              <p:cNvSpPr/>
              <p:nvPr/>
            </p:nvSpPr>
            <p:spPr>
              <a:xfrm>
                <a:off x="5766158" y="1584712"/>
                <a:ext cx="686298" cy="451951"/>
              </a:xfrm>
              <a:custGeom>
                <a:avLst/>
                <a:gdLst/>
                <a:ahLst/>
                <a:cxnLst/>
                <a:rect l="l" t="t" r="r" b="b"/>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3" name="Google Shape;1073;p35"/>
              <p:cNvSpPr/>
              <p:nvPr/>
            </p:nvSpPr>
            <p:spPr>
              <a:xfrm>
                <a:off x="5766158" y="1702632"/>
                <a:ext cx="686488" cy="451759"/>
              </a:xfrm>
              <a:custGeom>
                <a:avLst/>
                <a:gdLst/>
                <a:ahLst/>
                <a:cxnLst/>
                <a:rect l="l" t="t" r="r" b="b"/>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4" name="Google Shape;1074;p35"/>
              <p:cNvSpPr/>
              <p:nvPr/>
            </p:nvSpPr>
            <p:spPr>
              <a:xfrm>
                <a:off x="5766158" y="1820170"/>
                <a:ext cx="562156" cy="379997"/>
              </a:xfrm>
              <a:custGeom>
                <a:avLst/>
                <a:gdLst/>
                <a:ahLst/>
                <a:cxnLst/>
                <a:rect l="l" t="t" r="r" b="b"/>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5" name="Google Shape;1075;p35"/>
              <p:cNvSpPr/>
              <p:nvPr/>
            </p:nvSpPr>
            <p:spPr>
              <a:xfrm>
                <a:off x="5762166" y="2639293"/>
                <a:ext cx="919754" cy="618340"/>
              </a:xfrm>
              <a:custGeom>
                <a:avLst/>
                <a:gdLst/>
                <a:ahLst/>
                <a:cxnLst/>
                <a:rect l="l" t="t" r="r" b="b"/>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6" name="Google Shape;1076;p35"/>
              <p:cNvSpPr/>
              <p:nvPr/>
            </p:nvSpPr>
            <p:spPr>
              <a:xfrm>
                <a:off x="5766158" y="2821069"/>
                <a:ext cx="686488" cy="451519"/>
              </a:xfrm>
              <a:custGeom>
                <a:avLst/>
                <a:gdLst/>
                <a:ahLst/>
                <a:cxnLst/>
                <a:rect l="l" t="t" r="r" b="b"/>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7" name="Google Shape;1077;p35"/>
              <p:cNvSpPr/>
              <p:nvPr/>
            </p:nvSpPr>
            <p:spPr>
              <a:xfrm>
                <a:off x="5766158" y="2938486"/>
                <a:ext cx="686488" cy="451826"/>
              </a:xfrm>
              <a:custGeom>
                <a:avLst/>
                <a:gdLst/>
                <a:ahLst/>
                <a:cxnLst/>
                <a:rect l="l" t="t" r="r" b="b"/>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35"/>
              <p:cNvSpPr/>
              <p:nvPr/>
            </p:nvSpPr>
            <p:spPr>
              <a:xfrm>
                <a:off x="5766158" y="3056051"/>
                <a:ext cx="562156" cy="379920"/>
              </a:xfrm>
              <a:custGeom>
                <a:avLst/>
                <a:gdLst/>
                <a:ahLst/>
                <a:cxnLst/>
                <a:rect l="l" t="t" r="r" b="b"/>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9" name="Google Shape;1079;p35"/>
              <p:cNvSpPr/>
              <p:nvPr/>
            </p:nvSpPr>
            <p:spPr>
              <a:xfrm>
                <a:off x="6897600" y="3332192"/>
                <a:ext cx="1250451" cy="1162368"/>
              </a:xfrm>
              <a:custGeom>
                <a:avLst/>
                <a:gdLst/>
                <a:ahLst/>
                <a:cxnLst/>
                <a:rect l="l" t="t" r="r" b="b"/>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0" name="Google Shape;1080;p35"/>
              <p:cNvSpPr/>
              <p:nvPr/>
            </p:nvSpPr>
            <p:spPr>
              <a:xfrm>
                <a:off x="5766443" y="2003281"/>
                <a:ext cx="882682" cy="1029375"/>
              </a:xfrm>
              <a:custGeom>
                <a:avLst/>
                <a:gdLst/>
                <a:ahLst/>
                <a:cxnLst/>
                <a:rect l="l" t="t" r="r" b="b"/>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1" name="Google Shape;1081;p35"/>
              <p:cNvSpPr/>
              <p:nvPr/>
            </p:nvSpPr>
            <p:spPr>
              <a:xfrm>
                <a:off x="6897600" y="3388613"/>
                <a:ext cx="1250451" cy="1106424"/>
              </a:xfrm>
              <a:custGeom>
                <a:avLst/>
                <a:gdLst/>
                <a:ahLst/>
                <a:cxnLst/>
                <a:rect l="l" t="t" r="r" b="b"/>
                <a:pathLst>
                  <a:path w="1250451" h="1106424" extrusionOk="0">
                    <a:moveTo>
                      <a:pt x="0" y="0"/>
                    </a:moveTo>
                    <a:lnTo>
                      <a:pt x="0" y="383096"/>
                    </a:lnTo>
                    <a:lnTo>
                      <a:pt x="1250452" y="1106424"/>
                    </a:lnTo>
                    <a:lnTo>
                      <a:pt x="1250452" y="214027"/>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2" name="Google Shape;1082;p35"/>
              <p:cNvSpPr/>
              <p:nvPr/>
            </p:nvSpPr>
            <p:spPr>
              <a:xfrm>
                <a:off x="7389036" y="3376326"/>
                <a:ext cx="9505" cy="678751"/>
              </a:xfrm>
              <a:custGeom>
                <a:avLst/>
                <a:gdLst/>
                <a:ahLst/>
                <a:cxnLst/>
                <a:rect l="l" t="t" r="r" b="b"/>
                <a:pathLst>
                  <a:path w="9505" h="678751" extrusionOk="0">
                    <a:moveTo>
                      <a:pt x="0" y="0"/>
                    </a:moveTo>
                    <a:lnTo>
                      <a:pt x="0" y="678752"/>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3" name="Google Shape;1083;p35"/>
              <p:cNvSpPr/>
              <p:nvPr/>
            </p:nvSpPr>
            <p:spPr>
              <a:xfrm>
                <a:off x="7771633" y="3805618"/>
                <a:ext cx="9505" cy="470725"/>
              </a:xfrm>
              <a:custGeom>
                <a:avLst/>
                <a:gdLst/>
                <a:ahLst/>
                <a:cxnLst/>
                <a:rect l="l" t="t" r="r" b="b"/>
                <a:pathLst>
                  <a:path w="9505" h="470725" extrusionOk="0">
                    <a:moveTo>
                      <a:pt x="0" y="0"/>
                    </a:moveTo>
                    <a:lnTo>
                      <a:pt x="0" y="470725"/>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4" name="Google Shape;1084;p35"/>
              <p:cNvSpPr/>
              <p:nvPr/>
            </p:nvSpPr>
            <p:spPr>
              <a:xfrm>
                <a:off x="6897600" y="3332663"/>
                <a:ext cx="1250451" cy="479359"/>
              </a:xfrm>
              <a:custGeom>
                <a:avLst/>
                <a:gdLst/>
                <a:ahLst/>
                <a:cxnLst/>
                <a:rect l="l" t="t" r="r" b="b"/>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5" name="Google Shape;1085;p35"/>
              <p:cNvSpPr/>
              <p:nvPr/>
            </p:nvSpPr>
            <p:spPr>
              <a:xfrm rot="-1801764">
                <a:off x="7364922" y="3334621"/>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6" name="Google Shape;1086;p35"/>
              <p:cNvSpPr/>
              <p:nvPr/>
            </p:nvSpPr>
            <p:spPr>
              <a:xfrm rot="-1790023">
                <a:off x="8141346" y="3571007"/>
                <a:ext cx="48265" cy="83920"/>
              </a:xfrm>
              <a:custGeom>
                <a:avLst/>
                <a:gdLst/>
                <a:ahLst/>
                <a:cxnLst/>
                <a:rect l="l" t="t" r="r" b="b"/>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7" name="Google Shape;1087;p35"/>
              <p:cNvSpPr/>
              <p:nvPr/>
            </p:nvSpPr>
            <p:spPr>
              <a:xfrm rot="-1790023">
                <a:off x="7763340" y="3766404"/>
                <a:ext cx="48265" cy="83920"/>
              </a:xfrm>
              <a:custGeom>
                <a:avLst/>
                <a:gdLst/>
                <a:ahLst/>
                <a:cxnLst/>
                <a:rect l="l" t="t" r="r" b="b"/>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8" name="Google Shape;1088;p35"/>
              <p:cNvSpPr/>
              <p:nvPr/>
            </p:nvSpPr>
            <p:spPr>
              <a:xfrm rot="-1801764">
                <a:off x="6873548" y="3361832"/>
                <a:ext cx="48054" cy="83555"/>
              </a:xfrm>
              <a:custGeom>
                <a:avLst/>
                <a:gdLst/>
                <a:ahLst/>
                <a:cxnLst/>
                <a:rect l="l" t="t" r="r" b="b"/>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89" name="Google Shape;1089;p35"/>
              <p:cNvSpPr/>
              <p:nvPr/>
            </p:nvSpPr>
            <p:spPr>
              <a:xfrm>
                <a:off x="6868038" y="2430219"/>
                <a:ext cx="78705" cy="316778"/>
              </a:xfrm>
              <a:custGeom>
                <a:avLst/>
                <a:gdLst/>
                <a:ahLst/>
                <a:cxnLst/>
                <a:rect l="l" t="t" r="r" b="b"/>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0" name="Google Shape;1090;p35"/>
              <p:cNvSpPr/>
              <p:nvPr/>
            </p:nvSpPr>
            <p:spPr>
              <a:xfrm>
                <a:off x="6986477" y="2241366"/>
                <a:ext cx="78420" cy="573928"/>
              </a:xfrm>
              <a:custGeom>
                <a:avLst/>
                <a:gdLst/>
                <a:ahLst/>
                <a:cxnLst/>
                <a:rect l="l" t="t" r="r" b="b"/>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35"/>
              <p:cNvSpPr/>
              <p:nvPr/>
            </p:nvSpPr>
            <p:spPr>
              <a:xfrm>
                <a:off x="7222119" y="2426981"/>
                <a:ext cx="78420" cy="524860"/>
              </a:xfrm>
              <a:custGeom>
                <a:avLst/>
                <a:gdLst/>
                <a:ahLst/>
                <a:cxnLst/>
                <a:rect l="l" t="t" r="r" b="b"/>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2" name="Google Shape;1092;p35"/>
              <p:cNvSpPr/>
              <p:nvPr/>
            </p:nvSpPr>
            <p:spPr>
              <a:xfrm>
                <a:off x="7340177" y="2573447"/>
                <a:ext cx="78420" cy="446687"/>
              </a:xfrm>
              <a:custGeom>
                <a:avLst/>
                <a:gdLst/>
                <a:ahLst/>
                <a:cxnLst/>
                <a:rect l="l" t="t" r="r" b="b"/>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3" name="Google Shape;1093;p35"/>
              <p:cNvSpPr/>
              <p:nvPr/>
            </p:nvSpPr>
            <p:spPr>
              <a:xfrm>
                <a:off x="7575249" y="2900319"/>
                <a:ext cx="78325" cy="255777"/>
              </a:xfrm>
              <a:custGeom>
                <a:avLst/>
                <a:gdLst/>
                <a:ahLst/>
                <a:cxnLst/>
                <a:rect l="l" t="t" r="r" b="b"/>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4" name="Google Shape;1094;p35"/>
              <p:cNvSpPr/>
              <p:nvPr/>
            </p:nvSpPr>
            <p:spPr>
              <a:xfrm>
                <a:off x="7693593" y="2520557"/>
                <a:ext cx="78420" cy="703833"/>
              </a:xfrm>
              <a:custGeom>
                <a:avLst/>
                <a:gdLst/>
                <a:ahLst/>
                <a:cxnLst/>
                <a:rect l="l" t="t" r="r" b="b"/>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5" name="Google Shape;1095;p35"/>
              <p:cNvSpPr/>
              <p:nvPr/>
            </p:nvSpPr>
            <p:spPr>
              <a:xfrm>
                <a:off x="7981135" y="3135165"/>
                <a:ext cx="78420" cy="255818"/>
              </a:xfrm>
              <a:custGeom>
                <a:avLst/>
                <a:gdLst/>
                <a:ahLst/>
                <a:cxnLst/>
                <a:rect l="l" t="t" r="r" b="b"/>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35"/>
              <p:cNvSpPr/>
              <p:nvPr/>
            </p:nvSpPr>
            <p:spPr>
              <a:xfrm>
                <a:off x="8099193" y="3142308"/>
                <a:ext cx="78420" cy="316963"/>
              </a:xfrm>
              <a:custGeom>
                <a:avLst/>
                <a:gdLst/>
                <a:ahLst/>
                <a:cxnLst/>
                <a:rect l="l" t="t" r="r" b="b"/>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97" name="Google Shape;1097;p35"/>
            <p:cNvSpPr/>
            <p:nvPr/>
          </p:nvSpPr>
          <p:spPr>
            <a:xfrm>
              <a:off x="2810939" y="4355647"/>
              <a:ext cx="905825" cy="524291"/>
            </a:xfrm>
            <a:custGeom>
              <a:avLst/>
              <a:gdLst/>
              <a:ahLst/>
              <a:cxnLst/>
              <a:rect l="l" t="t" r="r" b="b"/>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35"/>
            <p:cNvSpPr/>
            <p:nvPr/>
          </p:nvSpPr>
          <p:spPr>
            <a:xfrm>
              <a:off x="2999385" y="3858955"/>
              <a:ext cx="906089" cy="910207"/>
            </a:xfrm>
            <a:custGeom>
              <a:avLst/>
              <a:gdLst/>
              <a:ahLst/>
              <a:cxnLst/>
              <a:rect l="l" t="t" r="r" b="b"/>
              <a:pathLst>
                <a:path w="906089" h="910207" extrusionOk="0">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35"/>
            <p:cNvSpPr/>
            <p:nvPr/>
          </p:nvSpPr>
          <p:spPr>
            <a:xfrm>
              <a:off x="2999385" y="3718383"/>
              <a:ext cx="905566" cy="524522"/>
            </a:xfrm>
            <a:custGeom>
              <a:avLst/>
              <a:gdLst/>
              <a:ahLst/>
              <a:cxnLst/>
              <a:rect l="l" t="t" r="r" b="b"/>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35"/>
            <p:cNvSpPr/>
            <p:nvPr/>
          </p:nvSpPr>
          <p:spPr>
            <a:xfrm>
              <a:off x="2999243" y="3647851"/>
              <a:ext cx="905825" cy="524031"/>
            </a:xfrm>
            <a:custGeom>
              <a:avLst/>
              <a:gdLst/>
              <a:ahLst/>
              <a:cxnLst/>
              <a:rect l="l" t="t" r="r" b="b"/>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35"/>
            <p:cNvSpPr/>
            <p:nvPr/>
          </p:nvSpPr>
          <p:spPr>
            <a:xfrm>
              <a:off x="3230772" y="3780524"/>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35"/>
            <p:cNvSpPr/>
            <p:nvPr/>
          </p:nvSpPr>
          <p:spPr>
            <a:xfrm>
              <a:off x="3230772" y="3756847"/>
              <a:ext cx="129655" cy="75056"/>
            </a:xfrm>
            <a:custGeom>
              <a:avLst/>
              <a:gdLst/>
              <a:ahLst/>
              <a:cxnLst/>
              <a:rect l="l" t="t" r="r" b="b"/>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3" name="Google Shape;1103;p35"/>
            <p:cNvSpPr/>
            <p:nvPr/>
          </p:nvSpPr>
          <p:spPr>
            <a:xfrm>
              <a:off x="3393243" y="3872036"/>
              <a:ext cx="129623" cy="74995"/>
            </a:xfrm>
            <a:custGeom>
              <a:avLst/>
              <a:gdLst/>
              <a:ahLst/>
              <a:cxnLst/>
              <a:rect l="l" t="t" r="r" b="b"/>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4" name="Google Shape;1104;p35"/>
            <p:cNvSpPr/>
            <p:nvPr/>
          </p:nvSpPr>
          <p:spPr>
            <a:xfrm>
              <a:off x="3395112" y="3888323"/>
              <a:ext cx="126148" cy="58707"/>
            </a:xfrm>
            <a:custGeom>
              <a:avLst/>
              <a:gdLst/>
              <a:ahLst/>
              <a:cxnLst/>
              <a:rect l="l" t="t" r="r" b="b"/>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5" name="Google Shape;1105;p35"/>
            <p:cNvSpPr/>
            <p:nvPr/>
          </p:nvSpPr>
          <p:spPr>
            <a:xfrm>
              <a:off x="3543979" y="3964737"/>
              <a:ext cx="129655" cy="75042"/>
            </a:xfrm>
            <a:custGeom>
              <a:avLst/>
              <a:gdLst/>
              <a:ahLst/>
              <a:cxnLst/>
              <a:rect l="l" t="t" r="r" b="b"/>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35"/>
            <p:cNvSpPr/>
            <p:nvPr/>
          </p:nvSpPr>
          <p:spPr>
            <a:xfrm>
              <a:off x="3543979" y="3941061"/>
              <a:ext cx="129655" cy="75056"/>
            </a:xfrm>
            <a:custGeom>
              <a:avLst/>
              <a:gdLst/>
              <a:ahLst/>
              <a:cxnLst/>
              <a:rect l="l" t="t" r="r" b="b"/>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35"/>
            <p:cNvSpPr/>
            <p:nvPr/>
          </p:nvSpPr>
          <p:spPr>
            <a:xfrm>
              <a:off x="5673026" y="4464079"/>
              <a:ext cx="468241" cy="270891"/>
            </a:xfrm>
            <a:custGeom>
              <a:avLst/>
              <a:gdLst/>
              <a:ahLst/>
              <a:cxnLst/>
              <a:rect l="l" t="t" r="r" b="b"/>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35"/>
            <p:cNvSpPr/>
            <p:nvPr/>
          </p:nvSpPr>
          <p:spPr>
            <a:xfrm>
              <a:off x="5819482" y="3280817"/>
              <a:ext cx="243195" cy="356577"/>
            </a:xfrm>
            <a:custGeom>
              <a:avLst/>
              <a:gdLst/>
              <a:ahLst/>
              <a:cxnLst/>
              <a:rect l="l" t="t" r="r" b="b"/>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35"/>
            <p:cNvSpPr/>
            <p:nvPr/>
          </p:nvSpPr>
          <p:spPr>
            <a:xfrm>
              <a:off x="5837923" y="3277536"/>
              <a:ext cx="116085" cy="143945"/>
            </a:xfrm>
            <a:custGeom>
              <a:avLst/>
              <a:gdLst/>
              <a:ahLst/>
              <a:cxnLst/>
              <a:rect l="l" t="t" r="r" b="b"/>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0" name="Google Shape;1110;p35"/>
            <p:cNvSpPr/>
            <p:nvPr/>
          </p:nvSpPr>
          <p:spPr>
            <a:xfrm>
              <a:off x="5860663" y="3433950"/>
              <a:ext cx="143677" cy="161015"/>
            </a:xfrm>
            <a:custGeom>
              <a:avLst/>
              <a:gdLst/>
              <a:ahLst/>
              <a:cxnLst/>
              <a:rect l="l" t="t" r="r" b="b"/>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1" name="Google Shape;1111;p35"/>
            <p:cNvSpPr/>
            <p:nvPr/>
          </p:nvSpPr>
          <p:spPr>
            <a:xfrm>
              <a:off x="5729287" y="3551002"/>
              <a:ext cx="121787" cy="284211"/>
            </a:xfrm>
            <a:custGeom>
              <a:avLst/>
              <a:gdLst/>
              <a:ahLst/>
              <a:cxnLst/>
              <a:rect l="l" t="t" r="r" b="b"/>
              <a:pathLst>
                <a:path w="121787" h="284211" extrusionOk="0">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2" name="Google Shape;1112;p35"/>
            <p:cNvSpPr/>
            <p:nvPr/>
          </p:nvSpPr>
          <p:spPr>
            <a:xfrm>
              <a:off x="5818929" y="3486611"/>
              <a:ext cx="209320" cy="241045"/>
            </a:xfrm>
            <a:custGeom>
              <a:avLst/>
              <a:gdLst/>
              <a:ahLst/>
              <a:cxnLst/>
              <a:rect l="l" t="t" r="r" b="b"/>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3" name="Google Shape;1113;p35"/>
            <p:cNvSpPr/>
            <p:nvPr/>
          </p:nvSpPr>
          <p:spPr>
            <a:xfrm>
              <a:off x="5856166" y="3289038"/>
              <a:ext cx="154042" cy="190250"/>
            </a:xfrm>
            <a:custGeom>
              <a:avLst/>
              <a:gdLst/>
              <a:ahLst/>
              <a:cxnLst/>
              <a:rect l="l" t="t" r="r" b="b"/>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4" name="Google Shape;1114;p35"/>
            <p:cNvSpPr/>
            <p:nvPr/>
          </p:nvSpPr>
          <p:spPr>
            <a:xfrm>
              <a:off x="5862376" y="3287995"/>
              <a:ext cx="154704" cy="145954"/>
            </a:xfrm>
            <a:custGeom>
              <a:avLst/>
              <a:gdLst/>
              <a:ahLst/>
              <a:cxnLst/>
              <a:rect l="l" t="t" r="r" b="b"/>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5" name="Google Shape;1115;p35"/>
            <p:cNvSpPr/>
            <p:nvPr/>
          </p:nvSpPr>
          <p:spPr>
            <a:xfrm>
              <a:off x="5888298" y="4552945"/>
              <a:ext cx="121626" cy="93085"/>
            </a:xfrm>
            <a:custGeom>
              <a:avLst/>
              <a:gdLst/>
              <a:ahLst/>
              <a:cxnLst/>
              <a:rect l="l" t="t" r="r" b="b"/>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35"/>
            <p:cNvSpPr/>
            <p:nvPr/>
          </p:nvSpPr>
          <p:spPr>
            <a:xfrm>
              <a:off x="5888421" y="4582665"/>
              <a:ext cx="121131" cy="63346"/>
            </a:xfrm>
            <a:custGeom>
              <a:avLst/>
              <a:gdLst/>
              <a:ahLst/>
              <a:cxnLst/>
              <a:rect l="l" t="t" r="r" b="b"/>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7" name="Google Shape;1117;p35"/>
            <p:cNvSpPr/>
            <p:nvPr/>
          </p:nvSpPr>
          <p:spPr>
            <a:xfrm>
              <a:off x="5795742" y="4532466"/>
              <a:ext cx="111395" cy="86487"/>
            </a:xfrm>
            <a:custGeom>
              <a:avLst/>
              <a:gdLst/>
              <a:ahLst/>
              <a:cxnLst/>
              <a:rect l="l" t="t" r="r" b="b"/>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8" name="Google Shape;1118;p35"/>
            <p:cNvSpPr/>
            <p:nvPr/>
          </p:nvSpPr>
          <p:spPr>
            <a:xfrm>
              <a:off x="5796313" y="4560948"/>
              <a:ext cx="110894" cy="58013"/>
            </a:xfrm>
            <a:custGeom>
              <a:avLst/>
              <a:gdLst/>
              <a:ahLst/>
              <a:cxnLst/>
              <a:rect l="l" t="t" r="r" b="b"/>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35"/>
            <p:cNvSpPr/>
            <p:nvPr/>
          </p:nvSpPr>
          <p:spPr>
            <a:xfrm>
              <a:off x="5813683" y="3728558"/>
              <a:ext cx="237954" cy="833275"/>
            </a:xfrm>
            <a:custGeom>
              <a:avLst/>
              <a:gdLst/>
              <a:ahLst/>
              <a:cxnLst/>
              <a:rect l="l" t="t" r="r" b="b"/>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0" name="Google Shape;1120;p35"/>
            <p:cNvSpPr/>
            <p:nvPr/>
          </p:nvSpPr>
          <p:spPr>
            <a:xfrm>
              <a:off x="5803516" y="3708175"/>
              <a:ext cx="253612" cy="553963"/>
            </a:xfrm>
            <a:custGeom>
              <a:avLst/>
              <a:gdLst/>
              <a:ahLst/>
              <a:cxnLst/>
              <a:rect l="l" t="t" r="r" b="b"/>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1" name="Google Shape;1121;p35"/>
            <p:cNvSpPr/>
            <p:nvPr/>
          </p:nvSpPr>
          <p:spPr>
            <a:xfrm>
              <a:off x="5812662" y="3486508"/>
              <a:ext cx="71005" cy="74600"/>
            </a:xfrm>
            <a:custGeom>
              <a:avLst/>
              <a:gdLst/>
              <a:ahLst/>
              <a:cxnLst/>
              <a:rect l="l" t="t" r="r" b="b"/>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2" name="Google Shape;1122;p35"/>
            <p:cNvSpPr/>
            <p:nvPr/>
          </p:nvSpPr>
          <p:spPr>
            <a:xfrm>
              <a:off x="5614947" y="3815235"/>
              <a:ext cx="254367" cy="147732"/>
            </a:xfrm>
            <a:custGeom>
              <a:avLst/>
              <a:gdLst/>
              <a:ahLst/>
              <a:cxnLst/>
              <a:rect l="l" t="t" r="r" b="b"/>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35"/>
            <p:cNvSpPr/>
            <p:nvPr/>
          </p:nvSpPr>
          <p:spPr>
            <a:xfrm>
              <a:off x="5694413" y="3821487"/>
              <a:ext cx="53706" cy="44771"/>
            </a:xfrm>
            <a:custGeom>
              <a:avLst/>
              <a:gdLst/>
              <a:ahLst/>
              <a:cxnLst/>
              <a:rect l="l" t="t" r="r" b="b"/>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4" name="Google Shape;1124;p35"/>
            <p:cNvSpPr/>
            <p:nvPr/>
          </p:nvSpPr>
          <p:spPr>
            <a:xfrm>
              <a:off x="5775008" y="3530248"/>
              <a:ext cx="253611" cy="322722"/>
            </a:xfrm>
            <a:custGeom>
              <a:avLst/>
              <a:gdLst/>
              <a:ahLst/>
              <a:cxnLst/>
              <a:rect l="l" t="t" r="r" b="b"/>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5" name="Google Shape;1125;p35"/>
            <p:cNvSpPr/>
            <p:nvPr/>
          </p:nvSpPr>
          <p:spPr>
            <a:xfrm>
              <a:off x="5965891" y="3514431"/>
              <a:ext cx="72720" cy="103595"/>
            </a:xfrm>
            <a:custGeom>
              <a:avLst/>
              <a:gdLst/>
              <a:ahLst/>
              <a:cxnLst/>
              <a:rect l="l" t="t" r="r" b="b"/>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26" name="Google Shape;1126;p35"/>
            <p:cNvGrpSpPr/>
            <p:nvPr/>
          </p:nvGrpSpPr>
          <p:grpSpPr>
            <a:xfrm flipH="1">
              <a:off x="2865273" y="3434801"/>
              <a:ext cx="598186" cy="1340314"/>
              <a:chOff x="4210728" y="4525714"/>
              <a:chExt cx="546438" cy="1224366"/>
            </a:xfrm>
          </p:grpSpPr>
          <p:sp>
            <p:nvSpPr>
              <p:cNvPr id="1127" name="Google Shape;1127;p35"/>
              <p:cNvSpPr/>
              <p:nvPr/>
            </p:nvSpPr>
            <p:spPr>
              <a:xfrm>
                <a:off x="4672107" y="4726590"/>
                <a:ext cx="85002" cy="305847"/>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8" name="Google Shape;1128;p35"/>
              <p:cNvSpPr/>
              <p:nvPr/>
            </p:nvSpPr>
            <p:spPr>
              <a:xfrm>
                <a:off x="4408366" y="5679962"/>
                <a:ext cx="123900" cy="70118"/>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9" name="Google Shape;1129;p35"/>
              <p:cNvSpPr/>
              <p:nvPr/>
            </p:nvSpPr>
            <p:spPr>
              <a:xfrm>
                <a:off x="4408245" y="5691663"/>
                <a:ext cx="121939" cy="58416"/>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0" name="Google Shape;1130;p35"/>
              <p:cNvSpPr/>
              <p:nvPr/>
            </p:nvSpPr>
            <p:spPr>
              <a:xfrm>
                <a:off x="4566152" y="5600798"/>
                <a:ext cx="119416" cy="67472"/>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1" name="Google Shape;1131;p35"/>
              <p:cNvSpPr/>
              <p:nvPr/>
            </p:nvSpPr>
            <p:spPr>
              <a:xfrm>
                <a:off x="4566197" y="5611939"/>
                <a:ext cx="117340" cy="56332"/>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2" name="Google Shape;1132;p35"/>
              <p:cNvSpPr/>
              <p:nvPr/>
            </p:nvSpPr>
            <p:spPr>
              <a:xfrm>
                <a:off x="4483409" y="4968525"/>
                <a:ext cx="238054" cy="732926"/>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3" name="Google Shape;1133;p35"/>
              <p:cNvSpPr/>
              <p:nvPr/>
            </p:nvSpPr>
            <p:spPr>
              <a:xfrm>
                <a:off x="4484426" y="4968525"/>
                <a:ext cx="236925" cy="409866"/>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4" name="Google Shape;1134;p35"/>
              <p:cNvSpPr/>
              <p:nvPr/>
            </p:nvSpPr>
            <p:spPr>
              <a:xfrm>
                <a:off x="4531702" y="4525767"/>
                <a:ext cx="160521" cy="258577"/>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5" name="Google Shape;1135;p35"/>
              <p:cNvSpPr/>
              <p:nvPr/>
            </p:nvSpPr>
            <p:spPr>
              <a:xfrm>
                <a:off x="4695825" y="4756088"/>
                <a:ext cx="61341" cy="108805"/>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6" name="Google Shape;1136;p35"/>
              <p:cNvSpPr/>
              <p:nvPr/>
            </p:nvSpPr>
            <p:spPr>
              <a:xfrm>
                <a:off x="4523612" y="4724507"/>
                <a:ext cx="191546" cy="273865"/>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7" name="Google Shape;1137;p35"/>
              <p:cNvSpPr/>
              <p:nvPr/>
            </p:nvSpPr>
            <p:spPr>
              <a:xfrm>
                <a:off x="4210728" y="4780936"/>
                <a:ext cx="368747" cy="265455"/>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8" name="Google Shape;1138;p35"/>
              <p:cNvSpPr/>
              <p:nvPr/>
            </p:nvSpPr>
            <p:spPr>
              <a:xfrm>
                <a:off x="4484370" y="4765472"/>
                <a:ext cx="100785" cy="104755"/>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9" name="Google Shape;1139;p35"/>
              <p:cNvSpPr/>
              <p:nvPr/>
            </p:nvSpPr>
            <p:spPr>
              <a:xfrm>
                <a:off x="4524935" y="4525714"/>
                <a:ext cx="201012" cy="328692"/>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421362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F1DC2F-2F5F-8727-6D25-844AA3DE784C}"/>
              </a:ext>
            </a:extLst>
          </p:cNvPr>
          <p:cNvSpPr>
            <a:spLocks noGrp="1"/>
          </p:cNvSpPr>
          <p:nvPr>
            <p:ph type="title"/>
          </p:nvPr>
        </p:nvSpPr>
        <p:spPr>
          <a:xfrm>
            <a:off x="457200" y="605600"/>
            <a:ext cx="5640900" cy="565788"/>
          </a:xfrm>
        </p:spPr>
        <p:txBody>
          <a:bodyPr/>
          <a:lstStyle/>
          <a:p>
            <a:r>
              <a:rPr lang="en-US" dirty="0"/>
              <a:t>Load Data Baru</a:t>
            </a:r>
            <a:endParaRPr lang="en-ID" dirty="0"/>
          </a:p>
        </p:txBody>
      </p:sp>
      <p:sp>
        <p:nvSpPr>
          <p:cNvPr id="5" name="Title 3">
            <a:extLst>
              <a:ext uri="{FF2B5EF4-FFF2-40B4-BE49-F238E27FC236}">
                <a16:creationId xmlns:a16="http://schemas.microsoft.com/office/drawing/2014/main" id="{7CFE760D-C60B-7252-98CE-8493AD933D4A}"/>
              </a:ext>
            </a:extLst>
          </p:cNvPr>
          <p:cNvSpPr txBox="1">
            <a:spLocks/>
          </p:cNvSpPr>
          <p:nvPr/>
        </p:nvSpPr>
        <p:spPr>
          <a:xfrm>
            <a:off x="931494" y="1405916"/>
            <a:ext cx="2489200" cy="5657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gn="ctr">
              <a:lnSpc>
                <a:spcPct val="100000"/>
              </a:lnSpc>
            </a:pPr>
            <a:r>
              <a:rPr lang="en-US" sz="1400" dirty="0" err="1"/>
              <a:t>Klik</a:t>
            </a:r>
            <a:r>
              <a:rPr lang="en-US" sz="1400" dirty="0"/>
              <a:t> Kanan Create New Database</a:t>
            </a:r>
          </a:p>
          <a:p>
            <a:pPr algn="ctr">
              <a:lnSpc>
                <a:spcPct val="100000"/>
              </a:lnSpc>
            </a:pPr>
            <a:r>
              <a:rPr lang="en-US" sz="1400" dirty="0" err="1"/>
              <a:t>Namakan</a:t>
            </a:r>
            <a:r>
              <a:rPr lang="en-US" sz="1400" dirty="0"/>
              <a:t>: “</a:t>
            </a:r>
            <a:r>
              <a:rPr lang="en-US" sz="1400" dirty="0">
                <a:solidFill>
                  <a:srgbClr val="FF0000"/>
                </a:solidFill>
              </a:rPr>
              <a:t>finance</a:t>
            </a:r>
            <a:r>
              <a:rPr lang="en-US" sz="1400" dirty="0"/>
              <a:t>”</a:t>
            </a:r>
            <a:endParaRPr lang="en-ID" sz="1400" dirty="0"/>
          </a:p>
        </p:txBody>
      </p:sp>
      <p:pic>
        <p:nvPicPr>
          <p:cNvPr id="7" name="Picture 6">
            <a:extLst>
              <a:ext uri="{FF2B5EF4-FFF2-40B4-BE49-F238E27FC236}">
                <a16:creationId xmlns:a16="http://schemas.microsoft.com/office/drawing/2014/main" id="{80499B69-B85E-53CE-6F8E-AE01C8219069}"/>
              </a:ext>
            </a:extLst>
          </p:cNvPr>
          <p:cNvPicPr>
            <a:picLocks noChangeAspect="1"/>
          </p:cNvPicPr>
          <p:nvPr/>
        </p:nvPicPr>
        <p:blipFill>
          <a:blip r:embed="rId2"/>
          <a:stretch>
            <a:fillRect/>
          </a:stretch>
        </p:blipFill>
        <p:spPr>
          <a:xfrm>
            <a:off x="1144494" y="2276190"/>
            <a:ext cx="2276200" cy="1789953"/>
          </a:xfrm>
          <a:prstGeom prst="rect">
            <a:avLst/>
          </a:prstGeom>
        </p:spPr>
      </p:pic>
      <p:sp>
        <p:nvSpPr>
          <p:cNvPr id="8" name="Title 3">
            <a:extLst>
              <a:ext uri="{FF2B5EF4-FFF2-40B4-BE49-F238E27FC236}">
                <a16:creationId xmlns:a16="http://schemas.microsoft.com/office/drawing/2014/main" id="{9C1CAB78-CE09-0B3D-3792-26A6367DE722}"/>
              </a:ext>
            </a:extLst>
          </p:cNvPr>
          <p:cNvSpPr txBox="1">
            <a:spLocks/>
          </p:cNvSpPr>
          <p:nvPr/>
        </p:nvSpPr>
        <p:spPr>
          <a:xfrm>
            <a:off x="3346823" y="1485576"/>
            <a:ext cx="2489200" cy="5657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gn="ctr">
              <a:lnSpc>
                <a:spcPct val="100000"/>
              </a:lnSpc>
            </a:pPr>
            <a:r>
              <a:rPr lang="en-US" sz="1400" dirty="0"/>
              <a:t>Cek database Finance.</a:t>
            </a:r>
          </a:p>
          <a:p>
            <a:pPr algn="ctr">
              <a:lnSpc>
                <a:spcPct val="100000"/>
              </a:lnSpc>
            </a:pPr>
            <a:r>
              <a:rPr lang="en-US" sz="1400" dirty="0" err="1"/>
              <a:t>Kemudian</a:t>
            </a:r>
            <a:r>
              <a:rPr lang="en-US" sz="1400" dirty="0"/>
              <a:t> di File </a:t>
            </a:r>
            <a:r>
              <a:rPr lang="en-US" sz="1400" dirty="0" err="1"/>
              <a:t>Pilih</a:t>
            </a:r>
            <a:endParaRPr lang="en-US" sz="1400" dirty="0"/>
          </a:p>
          <a:p>
            <a:pPr algn="ctr">
              <a:lnSpc>
                <a:spcPct val="100000"/>
              </a:lnSpc>
            </a:pPr>
            <a:r>
              <a:rPr lang="en-US" sz="1400" dirty="0"/>
              <a:t> </a:t>
            </a:r>
            <a:r>
              <a:rPr lang="en-US" sz="1400" dirty="0">
                <a:solidFill>
                  <a:srgbClr val="FF0000"/>
                </a:solidFill>
              </a:rPr>
              <a:t>Run SQL File</a:t>
            </a:r>
            <a:endParaRPr lang="en-ID" sz="1400" dirty="0">
              <a:solidFill>
                <a:srgbClr val="FF0000"/>
              </a:solidFill>
            </a:endParaRPr>
          </a:p>
        </p:txBody>
      </p:sp>
      <p:pic>
        <p:nvPicPr>
          <p:cNvPr id="12" name="Picture 11">
            <a:extLst>
              <a:ext uri="{FF2B5EF4-FFF2-40B4-BE49-F238E27FC236}">
                <a16:creationId xmlns:a16="http://schemas.microsoft.com/office/drawing/2014/main" id="{4A9BFF4F-6EA9-0CC1-3246-FCCD33735E7F}"/>
              </a:ext>
            </a:extLst>
          </p:cNvPr>
          <p:cNvPicPr>
            <a:picLocks noChangeAspect="1"/>
          </p:cNvPicPr>
          <p:nvPr/>
        </p:nvPicPr>
        <p:blipFill>
          <a:blip r:embed="rId3"/>
          <a:stretch>
            <a:fillRect/>
          </a:stretch>
        </p:blipFill>
        <p:spPr>
          <a:xfrm>
            <a:off x="3723341" y="2149504"/>
            <a:ext cx="1864201" cy="2043323"/>
          </a:xfrm>
          <a:prstGeom prst="rect">
            <a:avLst/>
          </a:prstGeom>
        </p:spPr>
      </p:pic>
      <p:pic>
        <p:nvPicPr>
          <p:cNvPr id="14" name="Picture 13">
            <a:extLst>
              <a:ext uri="{FF2B5EF4-FFF2-40B4-BE49-F238E27FC236}">
                <a16:creationId xmlns:a16="http://schemas.microsoft.com/office/drawing/2014/main" id="{35932853-377A-8563-2323-3DFA7F722669}"/>
              </a:ext>
            </a:extLst>
          </p:cNvPr>
          <p:cNvPicPr>
            <a:picLocks noChangeAspect="1"/>
          </p:cNvPicPr>
          <p:nvPr/>
        </p:nvPicPr>
        <p:blipFill>
          <a:blip r:embed="rId4"/>
          <a:stretch>
            <a:fillRect/>
          </a:stretch>
        </p:blipFill>
        <p:spPr>
          <a:xfrm>
            <a:off x="5890189" y="2079910"/>
            <a:ext cx="1924064" cy="2009790"/>
          </a:xfrm>
          <a:prstGeom prst="rect">
            <a:avLst/>
          </a:prstGeom>
        </p:spPr>
      </p:pic>
      <p:sp>
        <p:nvSpPr>
          <p:cNvPr id="15" name="Title 3">
            <a:extLst>
              <a:ext uri="{FF2B5EF4-FFF2-40B4-BE49-F238E27FC236}">
                <a16:creationId xmlns:a16="http://schemas.microsoft.com/office/drawing/2014/main" id="{597AD297-737C-A51B-7777-F9F29645EA8B}"/>
              </a:ext>
            </a:extLst>
          </p:cNvPr>
          <p:cNvSpPr txBox="1">
            <a:spLocks/>
          </p:cNvSpPr>
          <p:nvPr/>
        </p:nvSpPr>
        <p:spPr>
          <a:xfrm>
            <a:off x="5540794" y="1387436"/>
            <a:ext cx="2489200" cy="56578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gn="ctr">
              <a:lnSpc>
                <a:spcPct val="100000"/>
              </a:lnSpc>
            </a:pPr>
            <a:r>
              <a:rPr lang="en-US" sz="1400" dirty="0" err="1"/>
              <a:t>Pilih</a:t>
            </a:r>
            <a:r>
              <a:rPr lang="en-US" sz="1400" dirty="0"/>
              <a:t> file </a:t>
            </a:r>
            <a:r>
              <a:rPr lang="en-US" sz="1400" dirty="0" err="1"/>
              <a:t>dari</a:t>
            </a:r>
            <a:r>
              <a:rPr lang="en-US" sz="1400"/>
              <a:t> </a:t>
            </a:r>
            <a:r>
              <a:rPr lang="en-US" sz="1400">
                <a:solidFill>
                  <a:srgbClr val="FF0000"/>
                </a:solidFill>
              </a:rPr>
              <a:t>dumpdata</a:t>
            </a:r>
            <a:r>
              <a:rPr lang="en-US" sz="1400" dirty="0">
                <a:solidFill>
                  <a:srgbClr val="FF0000"/>
                </a:solidFill>
              </a:rPr>
              <a:t>.zip</a:t>
            </a:r>
          </a:p>
          <a:p>
            <a:pPr algn="ctr">
              <a:lnSpc>
                <a:spcPct val="100000"/>
              </a:lnSpc>
            </a:pPr>
            <a:r>
              <a:rPr lang="en-US" sz="1400" dirty="0">
                <a:solidFill>
                  <a:srgbClr val="FF0000"/>
                </a:solidFill>
              </a:rPr>
              <a:t>dump-FINANCE…</a:t>
            </a:r>
          </a:p>
          <a:p>
            <a:pPr algn="ctr">
              <a:lnSpc>
                <a:spcPct val="100000"/>
              </a:lnSpc>
            </a:pPr>
            <a:r>
              <a:rPr lang="en-US" sz="1400" dirty="0" err="1"/>
              <a:t>Pilih</a:t>
            </a:r>
            <a:r>
              <a:rPr lang="en-US" sz="1400" dirty="0"/>
              <a:t> OK </a:t>
            </a:r>
            <a:r>
              <a:rPr lang="en-US" sz="1400" dirty="0" err="1"/>
              <a:t>kemudian</a:t>
            </a:r>
            <a:r>
              <a:rPr lang="en-US" sz="1400" dirty="0"/>
              <a:t> YES</a:t>
            </a:r>
            <a:endParaRPr lang="en-ID" sz="1400" dirty="0">
              <a:solidFill>
                <a:srgbClr val="FF0000"/>
              </a:solidFill>
            </a:endParaRPr>
          </a:p>
        </p:txBody>
      </p:sp>
    </p:spTree>
    <p:extLst>
      <p:ext uri="{BB962C8B-B14F-4D97-AF65-F5344CB8AC3E}">
        <p14:creationId xmlns:p14="http://schemas.microsoft.com/office/powerpoint/2010/main" val="2311705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B73F5-32CF-2A98-0A47-A6AEA1182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D74512-CFBE-0239-5673-D210B3FDC0D1}"/>
              </a:ext>
            </a:extLst>
          </p:cNvPr>
          <p:cNvSpPr>
            <a:spLocks noGrp="1"/>
          </p:cNvSpPr>
          <p:nvPr>
            <p:ph type="ctrTitle"/>
          </p:nvPr>
        </p:nvSpPr>
        <p:spPr/>
        <p:txBody>
          <a:bodyPr/>
          <a:lstStyle/>
          <a:p>
            <a:r>
              <a:rPr lang="en-AU" dirty="0"/>
              <a:t>FUNCTION</a:t>
            </a:r>
          </a:p>
        </p:txBody>
      </p:sp>
      <p:sp>
        <p:nvSpPr>
          <p:cNvPr id="3" name="Subtitle 2">
            <a:extLst>
              <a:ext uri="{FF2B5EF4-FFF2-40B4-BE49-F238E27FC236}">
                <a16:creationId xmlns:a16="http://schemas.microsoft.com/office/drawing/2014/main" id="{32E4D413-57C0-94A0-F6DF-41741E7E1D48}"/>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35399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71947" y="552481"/>
            <a:ext cx="5640900" cy="323549"/>
          </a:xfrm>
        </p:spPr>
        <p:txBody>
          <a:bodyPr/>
          <a:lstStyle/>
          <a:p>
            <a:r>
              <a:rPr lang="en-US" sz="3200" dirty="0">
                <a:solidFill>
                  <a:schemeClr val="accent4">
                    <a:lumMod val="50000"/>
                  </a:schemeClr>
                </a:solidFill>
              </a:rPr>
              <a:t>BUILD-IN FUNCTION</a:t>
            </a:r>
            <a:endParaRPr lang="en-US" sz="32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38</a:t>
            </a:fld>
            <a:endParaRPr lang="en-US" dirty="0"/>
          </a:p>
        </p:txBody>
      </p:sp>
      <p:pic>
        <p:nvPicPr>
          <p:cNvPr id="21" name="Picture 20">
            <a:extLst>
              <a:ext uri="{FF2B5EF4-FFF2-40B4-BE49-F238E27FC236}">
                <a16:creationId xmlns:a16="http://schemas.microsoft.com/office/drawing/2014/main" id="{DF0A125B-6552-4586-B0D2-94A6FB5B31F6}"/>
              </a:ext>
            </a:extLst>
          </p:cNvPr>
          <p:cNvPicPr>
            <a:picLocks noChangeAspect="1"/>
          </p:cNvPicPr>
          <p:nvPr/>
        </p:nvPicPr>
        <p:blipFill>
          <a:blip r:embed="rId2"/>
          <a:stretch>
            <a:fillRect/>
          </a:stretch>
        </p:blipFill>
        <p:spPr>
          <a:xfrm>
            <a:off x="1613713" y="1510467"/>
            <a:ext cx="5413704" cy="2890812"/>
          </a:xfrm>
          <a:prstGeom prst="rect">
            <a:avLst/>
          </a:prstGeom>
        </p:spPr>
      </p:pic>
    </p:spTree>
    <p:extLst>
      <p:ext uri="{BB962C8B-B14F-4D97-AF65-F5344CB8AC3E}">
        <p14:creationId xmlns:p14="http://schemas.microsoft.com/office/powerpoint/2010/main" val="3231735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0448C-2033-4CA5-8270-D81B557C4E52}"/>
              </a:ext>
            </a:extLst>
          </p:cNvPr>
          <p:cNvSpPr>
            <a:spLocks noGrp="1"/>
          </p:cNvSpPr>
          <p:nvPr>
            <p:ph type="title"/>
          </p:nvPr>
        </p:nvSpPr>
        <p:spPr>
          <a:xfrm>
            <a:off x="496660" y="659573"/>
            <a:ext cx="5640900" cy="323549"/>
          </a:xfrm>
        </p:spPr>
        <p:txBody>
          <a:bodyPr/>
          <a:lstStyle/>
          <a:p>
            <a:r>
              <a:rPr lang="en-US" sz="2400" dirty="0">
                <a:solidFill>
                  <a:schemeClr val="accent4">
                    <a:lumMod val="50000"/>
                  </a:schemeClr>
                </a:solidFill>
              </a:rPr>
              <a:t>BUILD-IN FUNCTION: SINGLE ROW</a:t>
            </a:r>
            <a:endParaRPr lang="en-US" sz="2400" dirty="0"/>
          </a:p>
        </p:txBody>
      </p:sp>
      <p:sp>
        <p:nvSpPr>
          <p:cNvPr id="4" name="Slide Number Placeholder 3">
            <a:extLst>
              <a:ext uri="{FF2B5EF4-FFF2-40B4-BE49-F238E27FC236}">
                <a16:creationId xmlns:a16="http://schemas.microsoft.com/office/drawing/2014/main" id="{1123F796-AC06-4E80-92D8-88D4B06D4CA7}"/>
              </a:ext>
            </a:extLst>
          </p:cNvPr>
          <p:cNvSpPr>
            <a:spLocks noGrp="1"/>
          </p:cNvSpPr>
          <p:nvPr>
            <p:ph type="sldNum" idx="12"/>
          </p:nvPr>
        </p:nvSpPr>
        <p:spPr/>
        <p:txBody>
          <a:bodyPr/>
          <a:lstStyle/>
          <a:p>
            <a:fld id="{4FAB73BC-B049-4115-A692-8D63A059BFB8}" type="slidenum">
              <a:rPr lang="en-US" smtClean="0"/>
              <a:pPr/>
              <a:t>39</a:t>
            </a:fld>
            <a:endParaRPr lang="en-US" dirty="0"/>
          </a:p>
        </p:txBody>
      </p:sp>
      <p:pic>
        <p:nvPicPr>
          <p:cNvPr id="6" name="Picture 5">
            <a:extLst>
              <a:ext uri="{FF2B5EF4-FFF2-40B4-BE49-F238E27FC236}">
                <a16:creationId xmlns:a16="http://schemas.microsoft.com/office/drawing/2014/main" id="{7179A990-289F-4A66-8685-406C834D3EAF}"/>
              </a:ext>
            </a:extLst>
          </p:cNvPr>
          <p:cNvPicPr>
            <a:picLocks noChangeAspect="1"/>
          </p:cNvPicPr>
          <p:nvPr/>
        </p:nvPicPr>
        <p:blipFill>
          <a:blip r:embed="rId2"/>
          <a:stretch>
            <a:fillRect/>
          </a:stretch>
        </p:blipFill>
        <p:spPr>
          <a:xfrm>
            <a:off x="1582251" y="986589"/>
            <a:ext cx="5468751" cy="3497338"/>
          </a:xfrm>
          <a:prstGeom prst="rect">
            <a:avLst/>
          </a:prstGeom>
        </p:spPr>
      </p:pic>
      <p:sp>
        <p:nvSpPr>
          <p:cNvPr id="7" name="TextBox 6">
            <a:extLst>
              <a:ext uri="{FF2B5EF4-FFF2-40B4-BE49-F238E27FC236}">
                <a16:creationId xmlns:a16="http://schemas.microsoft.com/office/drawing/2014/main" id="{63155CB0-A829-4347-AD90-48C59089A461}"/>
              </a:ext>
            </a:extLst>
          </p:cNvPr>
          <p:cNvSpPr txBox="1"/>
          <p:nvPr/>
        </p:nvSpPr>
        <p:spPr>
          <a:xfrm>
            <a:off x="208004" y="4717161"/>
            <a:ext cx="6003325" cy="307777"/>
          </a:xfrm>
          <a:prstGeom prst="rect">
            <a:avLst/>
          </a:prstGeom>
          <a:noFill/>
        </p:spPr>
        <p:txBody>
          <a:bodyPr wrap="square">
            <a:spAutoFit/>
          </a:bodyPr>
          <a:lstStyle/>
          <a:p>
            <a:r>
              <a:rPr lang="en-US" dirty="0"/>
              <a:t>https://www.w3schools.com/mysql/mysql_ref_functions.asp</a:t>
            </a:r>
          </a:p>
        </p:txBody>
      </p:sp>
    </p:spTree>
    <p:extLst>
      <p:ext uri="{BB962C8B-B14F-4D97-AF65-F5344CB8AC3E}">
        <p14:creationId xmlns:p14="http://schemas.microsoft.com/office/powerpoint/2010/main" val="298880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05A4A-9362-4615-8A29-131D9FCD60B4}"/>
              </a:ext>
            </a:extLst>
          </p:cNvPr>
          <p:cNvSpPr>
            <a:spLocks noGrp="1"/>
          </p:cNvSpPr>
          <p:nvPr>
            <p:ph type="title"/>
          </p:nvPr>
        </p:nvSpPr>
        <p:spPr>
          <a:xfrm>
            <a:off x="465437" y="350227"/>
            <a:ext cx="5640900" cy="382941"/>
          </a:xfrm>
        </p:spPr>
        <p:txBody>
          <a:bodyPr/>
          <a:lstStyle/>
          <a:p>
            <a:r>
              <a:rPr lang="en-US" sz="4800" b="1" i="0" dirty="0">
                <a:solidFill>
                  <a:srgbClr val="202122"/>
                </a:solidFill>
                <a:effectLst/>
                <a:latin typeface="Arial" panose="020B0604020202020204" pitchFamily="34" charset="0"/>
              </a:rPr>
              <a:t>Relational Database</a:t>
            </a:r>
            <a:endParaRPr lang="en-US" dirty="0"/>
          </a:p>
        </p:txBody>
      </p:sp>
      <p:sp>
        <p:nvSpPr>
          <p:cNvPr id="5" name="Text Placeholder 4">
            <a:extLst>
              <a:ext uri="{FF2B5EF4-FFF2-40B4-BE49-F238E27FC236}">
                <a16:creationId xmlns:a16="http://schemas.microsoft.com/office/drawing/2014/main" id="{9717614B-B85A-4132-AE36-B3764D838ADE}"/>
              </a:ext>
            </a:extLst>
          </p:cNvPr>
          <p:cNvSpPr>
            <a:spLocks noGrp="1"/>
          </p:cNvSpPr>
          <p:nvPr>
            <p:ph type="body" idx="1"/>
          </p:nvPr>
        </p:nvSpPr>
        <p:spPr>
          <a:xfrm>
            <a:off x="294502" y="1688300"/>
            <a:ext cx="8554995" cy="2640900"/>
          </a:xfrm>
        </p:spPr>
        <p:txBody>
          <a:bodyPr/>
          <a:lstStyle/>
          <a:p>
            <a:pPr marL="114300" indent="0" algn="l">
              <a:buNone/>
            </a:pPr>
            <a:r>
              <a:rPr lang="en-US" sz="1200" b="0" i="0" dirty="0">
                <a:solidFill>
                  <a:srgbClr val="202122"/>
                </a:solidFill>
                <a:effectLst/>
                <a:latin typeface="Arial" panose="020B0604020202020204" pitchFamily="34" charset="0"/>
              </a:rPr>
              <a:t>A </a:t>
            </a:r>
            <a:r>
              <a:rPr lang="en-US" sz="1200" b="1" i="0" dirty="0">
                <a:solidFill>
                  <a:srgbClr val="202122"/>
                </a:solidFill>
                <a:effectLst/>
                <a:latin typeface="Arial" panose="020B0604020202020204" pitchFamily="34" charset="0"/>
              </a:rPr>
              <a:t>relational database</a:t>
            </a:r>
            <a:r>
              <a:rPr lang="en-US" sz="1200" b="0" i="0" dirty="0">
                <a:solidFill>
                  <a:srgbClr val="202122"/>
                </a:solidFill>
                <a:effectLst/>
                <a:latin typeface="Arial" panose="020B0604020202020204" pitchFamily="34" charset="0"/>
              </a:rPr>
              <a:t> is a digital </a:t>
            </a:r>
            <a:r>
              <a:rPr lang="en-US" sz="1200" b="0" i="0" u="none" strike="noStrike" dirty="0">
                <a:solidFill>
                  <a:srgbClr val="0645AD"/>
                </a:solidFill>
                <a:effectLst/>
                <a:latin typeface="Arial" panose="020B0604020202020204" pitchFamily="34" charset="0"/>
                <a:hlinkClick r:id="rId3" tooltip="Database"/>
              </a:rPr>
              <a:t>database</a:t>
            </a:r>
            <a:r>
              <a:rPr lang="en-US" sz="1200" b="0" i="0" dirty="0">
                <a:solidFill>
                  <a:srgbClr val="202122"/>
                </a:solidFill>
                <a:effectLst/>
                <a:latin typeface="Arial" panose="020B0604020202020204" pitchFamily="34" charset="0"/>
              </a:rPr>
              <a:t> based on the </a:t>
            </a:r>
            <a:r>
              <a:rPr lang="en-US" sz="1200" b="0" i="0" u="none" strike="noStrike" dirty="0">
                <a:solidFill>
                  <a:srgbClr val="0645AD"/>
                </a:solidFill>
                <a:effectLst/>
                <a:latin typeface="Arial" panose="020B0604020202020204" pitchFamily="34" charset="0"/>
                <a:hlinkClick r:id="rId4" tooltip="Relational model"/>
              </a:rPr>
              <a:t>relational model</a:t>
            </a:r>
            <a:r>
              <a:rPr lang="en-US" sz="1200" b="0" i="0" dirty="0">
                <a:solidFill>
                  <a:srgbClr val="202122"/>
                </a:solidFill>
                <a:effectLst/>
                <a:latin typeface="Arial" panose="020B0604020202020204" pitchFamily="34" charset="0"/>
              </a:rPr>
              <a:t> of data, as proposed by </a:t>
            </a:r>
            <a:r>
              <a:rPr lang="en-US" sz="1200" b="0" i="0" u="none" strike="noStrike" dirty="0">
                <a:solidFill>
                  <a:srgbClr val="0645AD"/>
                </a:solidFill>
                <a:effectLst/>
                <a:latin typeface="Arial" panose="020B0604020202020204" pitchFamily="34" charset="0"/>
                <a:hlinkClick r:id="rId5" tooltip="E. F. Codd"/>
              </a:rPr>
              <a:t>E. F. Codd</a:t>
            </a:r>
            <a:r>
              <a:rPr lang="en-US" sz="1200" b="0" i="0" dirty="0">
                <a:solidFill>
                  <a:srgbClr val="202122"/>
                </a:solidFill>
                <a:effectLst/>
                <a:latin typeface="Arial" panose="020B0604020202020204" pitchFamily="34" charset="0"/>
              </a:rPr>
              <a:t> in 1970.</a:t>
            </a:r>
            <a:r>
              <a:rPr lang="en-US" sz="1200" b="0" i="0" u="none" strike="noStrike" baseline="30000" dirty="0">
                <a:solidFill>
                  <a:srgbClr val="0645AD"/>
                </a:solidFill>
                <a:effectLst/>
                <a:latin typeface="Arial" panose="020B0604020202020204" pitchFamily="34" charset="0"/>
                <a:hlinkClick r:id="rId6"/>
              </a:rPr>
              <a:t>[1]</a:t>
            </a:r>
            <a:r>
              <a:rPr lang="en-US" sz="1200" b="0" i="0" dirty="0">
                <a:solidFill>
                  <a:srgbClr val="202122"/>
                </a:solidFill>
                <a:effectLst/>
                <a:latin typeface="Arial" panose="020B0604020202020204" pitchFamily="34" charset="0"/>
              </a:rPr>
              <a:t> A software system used to maintain relational databases is a </a:t>
            </a:r>
            <a:r>
              <a:rPr lang="en-US" sz="1200" b="0" i="0" u="none" strike="noStrike" dirty="0">
                <a:solidFill>
                  <a:srgbClr val="0645AD"/>
                </a:solidFill>
                <a:effectLst/>
                <a:latin typeface="Arial" panose="020B0604020202020204" pitchFamily="34" charset="0"/>
                <a:hlinkClick r:id="rId7" tooltip="Relational database management system"/>
              </a:rPr>
              <a:t>relational database management system</a:t>
            </a:r>
            <a:r>
              <a:rPr lang="en-US" sz="1200" b="0" i="0" dirty="0">
                <a:solidFill>
                  <a:srgbClr val="202122"/>
                </a:solidFill>
                <a:effectLst/>
                <a:latin typeface="Arial" panose="020B0604020202020204" pitchFamily="34" charset="0"/>
              </a:rPr>
              <a:t> (RDBMS). Many relational database systems have an option of using the </a:t>
            </a:r>
            <a:r>
              <a:rPr lang="en-US" sz="1200" b="0" i="0" u="none" strike="noStrike" dirty="0">
                <a:solidFill>
                  <a:srgbClr val="0645AD"/>
                </a:solidFill>
                <a:effectLst/>
                <a:latin typeface="Arial" panose="020B0604020202020204" pitchFamily="34" charset="0"/>
                <a:hlinkClick r:id="rId8"/>
              </a:rPr>
              <a:t>SQL</a:t>
            </a:r>
            <a:r>
              <a:rPr lang="en-US" sz="1200" b="0" i="0" dirty="0">
                <a:solidFill>
                  <a:srgbClr val="202122"/>
                </a:solidFill>
                <a:effectLst/>
                <a:latin typeface="Arial" panose="020B0604020202020204" pitchFamily="34" charset="0"/>
              </a:rPr>
              <a:t> (Structured Query Language) for querying and maintaining the database.</a:t>
            </a:r>
            <a:r>
              <a:rPr lang="en-US" sz="1200" b="0" i="0" u="none" strike="noStrike" baseline="30000" dirty="0">
                <a:solidFill>
                  <a:srgbClr val="0645AD"/>
                </a:solidFill>
                <a:effectLst/>
                <a:latin typeface="Arial" panose="020B0604020202020204" pitchFamily="34" charset="0"/>
                <a:hlinkClick r:id="rId9"/>
              </a:rPr>
              <a:t>[2]</a:t>
            </a:r>
            <a:endParaRPr lang="en-US" sz="1200" b="0" i="0" dirty="0">
              <a:solidFill>
                <a:srgbClr val="202122"/>
              </a:solidFill>
              <a:effectLst/>
              <a:latin typeface="Arial" panose="020B0604020202020204" pitchFamily="34" charset="0"/>
            </a:endParaRPr>
          </a:p>
          <a:p>
            <a:pPr marL="114300" indent="0">
              <a:buNone/>
            </a:pPr>
            <a:br>
              <a:rPr lang="en-US" sz="1200" dirty="0"/>
            </a:br>
            <a:endParaRPr lang="en-US" sz="1200" dirty="0"/>
          </a:p>
        </p:txBody>
      </p:sp>
      <p:pic>
        <p:nvPicPr>
          <p:cNvPr id="1026" name="Picture 2">
            <a:extLst>
              <a:ext uri="{FF2B5EF4-FFF2-40B4-BE49-F238E27FC236}">
                <a16:creationId xmlns:a16="http://schemas.microsoft.com/office/drawing/2014/main" id="{727B79FB-28AF-482A-9B18-C0DF5E8A95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0845" y="3157344"/>
            <a:ext cx="2767002" cy="1296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A92B530-B1CE-4BEE-B6B1-6844C6A2421E}"/>
              </a:ext>
            </a:extLst>
          </p:cNvPr>
          <p:cNvPicPr>
            <a:picLocks noChangeAspect="1"/>
          </p:cNvPicPr>
          <p:nvPr/>
        </p:nvPicPr>
        <p:blipFill>
          <a:blip r:embed="rId11"/>
          <a:stretch>
            <a:fillRect/>
          </a:stretch>
        </p:blipFill>
        <p:spPr>
          <a:xfrm>
            <a:off x="326644" y="3200663"/>
            <a:ext cx="5502059" cy="1155658"/>
          </a:xfrm>
          <a:prstGeom prst="rect">
            <a:avLst/>
          </a:prstGeom>
        </p:spPr>
      </p:pic>
      <p:sp>
        <p:nvSpPr>
          <p:cNvPr id="9" name="Google Shape;436;p10">
            <a:extLst>
              <a:ext uri="{FF2B5EF4-FFF2-40B4-BE49-F238E27FC236}">
                <a16:creationId xmlns:a16="http://schemas.microsoft.com/office/drawing/2014/main" id="{6CBD1B7D-9180-4CDE-B547-AA4A0CBC4CBE}"/>
              </a:ext>
            </a:extLst>
          </p:cNvPr>
          <p:cNvSpPr txBox="1">
            <a:spLocks/>
          </p:cNvSpPr>
          <p:nvPr/>
        </p:nvSpPr>
        <p:spPr>
          <a:xfrm>
            <a:off x="294502" y="2903356"/>
            <a:ext cx="5640900" cy="507976"/>
          </a:xfrm>
          <a:prstGeom prst="rect">
            <a:avLst/>
          </a:prstGeom>
          <a:noFill/>
          <a:ln>
            <a:noFill/>
          </a:ln>
        </p:spPr>
        <p:txBody>
          <a:bodyPr spcFirstLastPara="1" wrap="square" lIns="0" tIns="0" rIns="0" bIns="0" anchor="t" anchorCtr="0">
            <a:normAutofit fontScale="97500"/>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buSzPct val="197530"/>
            </a:pPr>
            <a:r>
              <a:rPr lang="en-US" sz="1800" b="1" dirty="0"/>
              <a:t>Terminology</a:t>
            </a:r>
          </a:p>
        </p:txBody>
      </p:sp>
      <p:sp>
        <p:nvSpPr>
          <p:cNvPr id="11" name="TextBox 10">
            <a:extLst>
              <a:ext uri="{FF2B5EF4-FFF2-40B4-BE49-F238E27FC236}">
                <a16:creationId xmlns:a16="http://schemas.microsoft.com/office/drawing/2014/main" id="{0E963196-62B2-4C9E-8436-88FC20DE14BC}"/>
              </a:ext>
            </a:extLst>
          </p:cNvPr>
          <p:cNvSpPr txBox="1"/>
          <p:nvPr/>
        </p:nvSpPr>
        <p:spPr>
          <a:xfrm>
            <a:off x="0" y="4835723"/>
            <a:ext cx="4576118" cy="246221"/>
          </a:xfrm>
          <a:prstGeom prst="rect">
            <a:avLst/>
          </a:prstGeom>
          <a:noFill/>
        </p:spPr>
        <p:txBody>
          <a:bodyPr wrap="square">
            <a:spAutoFit/>
          </a:bodyPr>
          <a:lstStyle/>
          <a:p>
            <a:r>
              <a:rPr lang="en-US" sz="1000" dirty="0"/>
              <a:t>https://en.wikipedia.org/wiki/Relational_database</a:t>
            </a:r>
          </a:p>
        </p:txBody>
      </p:sp>
    </p:spTree>
    <p:extLst>
      <p:ext uri="{BB962C8B-B14F-4D97-AF65-F5344CB8AC3E}">
        <p14:creationId xmlns:p14="http://schemas.microsoft.com/office/powerpoint/2010/main" val="172840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5600"/>
            <a:ext cx="7324165" cy="1082700"/>
          </a:xfrm>
        </p:spPr>
        <p:txBody>
          <a:bodyPr/>
          <a:lstStyle/>
          <a:p>
            <a:r>
              <a:rPr lang="en-US" sz="1500" dirty="0"/>
              <a:t>SINGLE ROW FUNCTIONS</a:t>
            </a:r>
            <a:br>
              <a:rPr lang="en-US" dirty="0"/>
            </a:br>
            <a:r>
              <a:rPr lang="en-US" sz="2800" dirty="0"/>
              <a:t>STRING FUNCTIONS</a:t>
            </a:r>
          </a:p>
        </p:txBody>
      </p:sp>
      <p:sp>
        <p:nvSpPr>
          <p:cNvPr id="3" name="Text Placeholder 2">
            <a:extLst>
              <a:ext uri="{FF2B5EF4-FFF2-40B4-BE49-F238E27FC236}">
                <a16:creationId xmlns:a16="http://schemas.microsoft.com/office/drawing/2014/main" id="{B3CA3F67-6BF8-F0D1-820A-0B229821BB94}"/>
              </a:ext>
            </a:extLst>
          </p:cNvPr>
          <p:cNvSpPr>
            <a:spLocks noGrp="1"/>
          </p:cNvSpPr>
          <p:nvPr>
            <p:ph type="body" idx="1"/>
          </p:nvPr>
        </p:nvSpPr>
        <p:spPr/>
        <p:txBody>
          <a:bodyPr/>
          <a:lstStyle/>
          <a:p>
            <a:endParaRPr lang="en-ID"/>
          </a:p>
        </p:txBody>
      </p:sp>
      <p:graphicFrame>
        <p:nvGraphicFramePr>
          <p:cNvPr id="6" name="Table 5"/>
          <p:cNvGraphicFramePr>
            <a:graphicFrameLocks noGrp="1"/>
          </p:cNvGraphicFramePr>
          <p:nvPr>
            <p:extLst>
              <p:ext uri="{D42A27DB-BD31-4B8C-83A1-F6EECF244321}">
                <p14:modId xmlns:p14="http://schemas.microsoft.com/office/powerpoint/2010/main" val="2159001956"/>
              </p:ext>
            </p:extLst>
          </p:nvPr>
        </p:nvGraphicFramePr>
        <p:xfrm>
          <a:off x="525134" y="2137599"/>
          <a:ext cx="8032270" cy="2646004"/>
        </p:xfrm>
        <a:graphic>
          <a:graphicData uri="http://schemas.openxmlformats.org/drawingml/2006/table">
            <a:tbl>
              <a:tblPr firstRow="1" bandRow="1">
                <a:tableStyleId>{5C22544A-7EE6-4342-B048-85BDC9FD1C3A}</a:tableStyleId>
              </a:tblPr>
              <a:tblGrid>
                <a:gridCol w="1881636">
                  <a:extLst>
                    <a:ext uri="{9D8B030D-6E8A-4147-A177-3AD203B41FA5}">
                      <a16:colId xmlns:a16="http://schemas.microsoft.com/office/drawing/2014/main" val="20000"/>
                    </a:ext>
                  </a:extLst>
                </a:gridCol>
                <a:gridCol w="3416060">
                  <a:extLst>
                    <a:ext uri="{9D8B030D-6E8A-4147-A177-3AD203B41FA5}">
                      <a16:colId xmlns:a16="http://schemas.microsoft.com/office/drawing/2014/main" val="20001"/>
                    </a:ext>
                  </a:extLst>
                </a:gridCol>
                <a:gridCol w="2734574">
                  <a:extLst>
                    <a:ext uri="{9D8B030D-6E8A-4147-A177-3AD203B41FA5}">
                      <a16:colId xmlns:a16="http://schemas.microsoft.com/office/drawing/2014/main" val="20002"/>
                    </a:ext>
                  </a:extLst>
                </a:gridCol>
              </a:tblGrid>
              <a:tr h="3098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a:solidFill>
                            <a:schemeClr val="bg1"/>
                          </a:solidFill>
                          <a:latin typeface="+mn-lt"/>
                          <a:ea typeface="+mn-ea"/>
                          <a:cs typeface="+mn-cs"/>
                        </a:rPr>
                        <a:t>TABK</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LOWER(INPUT)</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a:solidFill>
                            <a:schemeClr val="bg1"/>
                          </a:solidFill>
                          <a:latin typeface="+mn-lt"/>
                          <a:ea typeface="+mn-ea"/>
                          <a:cs typeface="+mn-cs"/>
                        </a:rPr>
                        <a:t>tabk</a:t>
                      </a:r>
                    </a:p>
                  </a:txBody>
                  <a:tcPr marL="68580" marR="68580" marT="34290" marB="34290">
                    <a:solidFill>
                      <a:schemeClr val="accent2">
                        <a:lumMod val="75000"/>
                      </a:schemeClr>
                    </a:solidFill>
                  </a:tcPr>
                </a:tc>
                <a:extLst>
                  <a:ext uri="{0D108BD9-81ED-4DB2-BD59-A6C34878D82A}">
                    <a16:rowId xmlns:a16="http://schemas.microsoft.com/office/drawing/2014/main" val="10000"/>
                  </a:ext>
                </a:extLst>
              </a:tr>
              <a:tr h="309886">
                <a:tc>
                  <a:txBody>
                    <a:bodyPr/>
                    <a:lstStyle/>
                    <a:p>
                      <a:pPr algn="l"/>
                      <a:r>
                        <a:rPr lang="en-US" sz="1600" b="1" i="0" u="none" strike="noStrike" kern="1200" baseline="0" dirty="0" err="1">
                          <a:solidFill>
                            <a:schemeClr val="bg1"/>
                          </a:solidFill>
                          <a:latin typeface="+mn-lt"/>
                          <a:ea typeface="+mn-ea"/>
                          <a:cs typeface="+mn-cs"/>
                        </a:rPr>
                        <a:t>Pengantar</a:t>
                      </a:r>
                      <a:r>
                        <a:rPr lang="en-US" sz="1600" b="1" i="0" u="none" strike="noStrike" kern="1200" baseline="0" dirty="0">
                          <a:solidFill>
                            <a:schemeClr val="bg1"/>
                          </a:solidFill>
                          <a:latin typeface="+mn-lt"/>
                          <a:ea typeface="+mn-ea"/>
                          <a:cs typeface="+mn-cs"/>
                        </a:rPr>
                        <a:t> TIK</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UPPER(INPUT)</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PENGANTAR TIK</a:t>
                      </a:r>
                    </a:p>
                  </a:txBody>
                  <a:tcPr marL="68580" marR="68580" marT="34290" marB="34290">
                    <a:solidFill>
                      <a:schemeClr val="accent2">
                        <a:lumMod val="75000"/>
                      </a:schemeClr>
                    </a:solidFill>
                  </a:tcPr>
                </a:tc>
                <a:extLst>
                  <a:ext uri="{0D108BD9-81ED-4DB2-BD59-A6C34878D82A}">
                    <a16:rowId xmlns:a16="http://schemas.microsoft.com/office/drawing/2014/main" val="10001"/>
                  </a:ext>
                </a:extLst>
              </a:tr>
              <a:tr h="544395">
                <a:tc>
                  <a:txBody>
                    <a:bodyPr/>
                    <a:lstStyle/>
                    <a:p>
                      <a:pPr marL="342900" indent="-342900" algn="l">
                        <a:buClr>
                          <a:schemeClr val="bg1"/>
                        </a:buClr>
                        <a:buFont typeface="+mj-lt"/>
                        <a:buAutoNum type="arabicPeriod"/>
                      </a:pPr>
                      <a:r>
                        <a:rPr lang="en-US" sz="1600" b="1" i="0" u="none" strike="noStrike" kern="1200" baseline="0" dirty="0" err="1">
                          <a:solidFill>
                            <a:schemeClr val="bg1"/>
                          </a:solidFill>
                          <a:latin typeface="+mn-lt"/>
                          <a:ea typeface="+mn-ea"/>
                          <a:cs typeface="+mn-cs"/>
                        </a:rPr>
                        <a:t>Pengantar</a:t>
                      </a:r>
                      <a:endParaRPr lang="en-US" sz="1600" b="1" i="0" u="none" strike="noStrike" kern="1200" baseline="0" dirty="0">
                        <a:solidFill>
                          <a:schemeClr val="bg1"/>
                        </a:solidFill>
                        <a:latin typeface="+mn-lt"/>
                        <a:ea typeface="+mn-ea"/>
                        <a:cs typeface="+mn-cs"/>
                      </a:endParaRPr>
                    </a:p>
                    <a:p>
                      <a:pPr marL="342900" indent="-342900" algn="l">
                        <a:buClr>
                          <a:schemeClr val="bg1"/>
                        </a:buClr>
                        <a:buFont typeface="+mj-lt"/>
                        <a:buAutoNum type="arabicPeriod"/>
                      </a:pPr>
                      <a:r>
                        <a:rPr lang="en-US" sz="1600" b="1" i="0" u="none" strike="noStrike" kern="1200" baseline="0" dirty="0">
                          <a:solidFill>
                            <a:schemeClr val="bg1"/>
                          </a:solidFill>
                          <a:latin typeface="+mn-lt"/>
                          <a:ea typeface="+mn-ea"/>
                          <a:cs typeface="+mn-cs"/>
                        </a:rPr>
                        <a:t>TIK</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CONCAT(a, ‘ ‘, b)</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err="1">
                          <a:solidFill>
                            <a:schemeClr val="bg1"/>
                          </a:solidFill>
                          <a:latin typeface="+mn-lt"/>
                          <a:ea typeface="+mn-ea"/>
                          <a:cs typeface="+mn-cs"/>
                        </a:rPr>
                        <a:t>Pengantar</a:t>
                      </a:r>
                      <a:r>
                        <a:rPr lang="en-US" sz="1600" b="1" i="0" u="none" strike="noStrike" kern="1200" baseline="0" dirty="0">
                          <a:solidFill>
                            <a:schemeClr val="bg1"/>
                          </a:solidFill>
                          <a:latin typeface="+mn-lt"/>
                          <a:ea typeface="+mn-ea"/>
                          <a:cs typeface="+mn-cs"/>
                        </a:rPr>
                        <a:t> TIK</a:t>
                      </a:r>
                    </a:p>
                  </a:txBody>
                  <a:tcPr marL="68580" marR="68580" marT="34290" marB="34290">
                    <a:solidFill>
                      <a:schemeClr val="accent2">
                        <a:lumMod val="75000"/>
                      </a:schemeClr>
                    </a:solidFill>
                  </a:tcPr>
                </a:tc>
                <a:extLst>
                  <a:ext uri="{0D108BD9-81ED-4DB2-BD59-A6C34878D82A}">
                    <a16:rowId xmlns:a16="http://schemas.microsoft.com/office/drawing/2014/main" val="10002"/>
                  </a:ext>
                </a:extLst>
              </a:tr>
              <a:tr h="309886">
                <a:tc>
                  <a:txBody>
                    <a:bodyPr/>
                    <a:lstStyle/>
                    <a:p>
                      <a:pPr marL="0" indent="0" algn="l">
                        <a:buNone/>
                      </a:pPr>
                      <a:r>
                        <a:rPr lang="en-US" sz="1600" b="1" i="0" u="none" strike="noStrike" kern="1200" baseline="0" dirty="0" err="1">
                          <a:solidFill>
                            <a:schemeClr val="bg1"/>
                          </a:solidFill>
                          <a:latin typeface="+mn-lt"/>
                          <a:ea typeface="+mn-ea"/>
                          <a:cs typeface="+mn-cs"/>
                        </a:rPr>
                        <a:t>Pengantar</a:t>
                      </a:r>
                      <a:r>
                        <a:rPr lang="en-US" sz="1600" b="1" i="0" u="none" strike="noStrike" kern="1200" baseline="0" dirty="0">
                          <a:solidFill>
                            <a:schemeClr val="bg1"/>
                          </a:solidFill>
                          <a:latin typeface="+mn-lt"/>
                          <a:ea typeface="+mn-ea"/>
                          <a:cs typeface="+mn-cs"/>
                        </a:rPr>
                        <a:t> TIK</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SUBSTRING(1, 3)</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Peng</a:t>
                      </a:r>
                    </a:p>
                  </a:txBody>
                  <a:tcPr marL="68580" marR="68580" marT="34290" marB="34290">
                    <a:solidFill>
                      <a:schemeClr val="accent2">
                        <a:lumMod val="75000"/>
                      </a:schemeClr>
                    </a:solidFill>
                  </a:tcPr>
                </a:tc>
                <a:extLst>
                  <a:ext uri="{0D108BD9-81ED-4DB2-BD59-A6C34878D82A}">
                    <a16:rowId xmlns:a16="http://schemas.microsoft.com/office/drawing/2014/main" val="10003"/>
                  </a:ext>
                </a:extLst>
              </a:tr>
              <a:tr h="309886">
                <a:tc>
                  <a:txBody>
                    <a:bodyPr/>
                    <a:lstStyle/>
                    <a:p>
                      <a:pPr marL="0" indent="0" algn="l">
                        <a:buNone/>
                      </a:pPr>
                      <a:r>
                        <a:rPr lang="en-US" sz="1600" b="1" i="0" u="none" strike="noStrike" kern="1200" baseline="0">
                          <a:solidFill>
                            <a:schemeClr val="bg1"/>
                          </a:solidFill>
                          <a:latin typeface="+mn-lt"/>
                          <a:ea typeface="+mn-ea"/>
                          <a:cs typeface="+mn-cs"/>
                        </a:rPr>
                        <a:t>SQL</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LENGTH(INPUT)</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a:solidFill>
                            <a:schemeClr val="bg1"/>
                          </a:solidFill>
                          <a:latin typeface="+mn-lt"/>
                          <a:ea typeface="+mn-ea"/>
                          <a:cs typeface="+mn-cs"/>
                        </a:rPr>
                        <a:t>3</a:t>
                      </a:r>
                    </a:p>
                  </a:txBody>
                  <a:tcPr marL="68580" marR="68580" marT="34290" marB="34290">
                    <a:solidFill>
                      <a:schemeClr val="accent2">
                        <a:lumMod val="75000"/>
                      </a:schemeClr>
                    </a:solidFill>
                  </a:tcPr>
                </a:tc>
                <a:extLst>
                  <a:ext uri="{0D108BD9-81ED-4DB2-BD59-A6C34878D82A}">
                    <a16:rowId xmlns:a16="http://schemas.microsoft.com/office/drawing/2014/main" val="10004"/>
                  </a:ext>
                </a:extLst>
              </a:tr>
              <a:tr h="309886">
                <a:tc>
                  <a:txBody>
                    <a:bodyPr/>
                    <a:lstStyle/>
                    <a:p>
                      <a:pPr marL="0" indent="0" algn="l">
                        <a:buNone/>
                      </a:pPr>
                      <a:r>
                        <a:rPr lang="en-US" sz="1600" b="1" i="0" u="none" strike="noStrike" kern="1200" baseline="0" dirty="0">
                          <a:solidFill>
                            <a:schemeClr val="bg1"/>
                          </a:solidFill>
                          <a:latin typeface="+mn-lt"/>
                          <a:ea typeface="+mn-ea"/>
                          <a:cs typeface="+mn-cs"/>
                        </a:rPr>
                        <a:t>‘1234567       ‘</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TRIM(INPUT)</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a:solidFill>
                            <a:schemeClr val="bg1"/>
                          </a:solidFill>
                          <a:latin typeface="+mn-lt"/>
                          <a:ea typeface="+mn-ea"/>
                          <a:cs typeface="+mn-cs"/>
                        </a:rPr>
                        <a:t>‘1234567’</a:t>
                      </a:r>
                    </a:p>
                  </a:txBody>
                  <a:tcPr marL="68580" marR="68580" marT="34290" marB="34290">
                    <a:solidFill>
                      <a:schemeClr val="accent2">
                        <a:lumMod val="75000"/>
                      </a:schemeClr>
                    </a:solidFill>
                  </a:tcPr>
                </a:tc>
                <a:extLst>
                  <a:ext uri="{0D108BD9-81ED-4DB2-BD59-A6C34878D82A}">
                    <a16:rowId xmlns:a16="http://schemas.microsoft.com/office/drawing/2014/main" val="10005"/>
                  </a:ext>
                </a:extLst>
              </a:tr>
              <a:tr h="527644">
                <a:tc>
                  <a:txBody>
                    <a:bodyPr/>
                    <a:lstStyle/>
                    <a:p>
                      <a:pPr marL="0" indent="0" algn="l">
                        <a:buNone/>
                      </a:pPr>
                      <a:r>
                        <a:rPr lang="en-US" sz="1600" b="1" i="0" u="none" strike="noStrike" kern="1200" baseline="0" dirty="0">
                          <a:solidFill>
                            <a:schemeClr val="bg1"/>
                          </a:solidFill>
                          <a:latin typeface="+mn-lt"/>
                          <a:ea typeface="+mn-ea"/>
                          <a:cs typeface="+mn-cs"/>
                        </a:rPr>
                        <a:t>BELAJAR ACL</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REPLACE(INPUT, ‘ACL’, ‘SQL’)</a:t>
                      </a:r>
                    </a:p>
                  </a:txBody>
                  <a:tcPr marL="68580" marR="68580" marT="34290" marB="34290">
                    <a:solidFill>
                      <a:schemeClr val="accent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baseline="0" dirty="0">
                          <a:solidFill>
                            <a:schemeClr val="bg1"/>
                          </a:solidFill>
                          <a:latin typeface="+mn-lt"/>
                          <a:ea typeface="+mn-ea"/>
                          <a:cs typeface="+mn-cs"/>
                        </a:rPr>
                        <a:t>BELAJAR SQL</a:t>
                      </a:r>
                    </a:p>
                  </a:txBody>
                  <a:tcPr marL="68580" marR="68580" marT="34290" marB="34290">
                    <a:solidFill>
                      <a:schemeClr val="accent2">
                        <a:lumMod val="75000"/>
                      </a:schemeClr>
                    </a:solidFill>
                  </a:tcPr>
                </a:tc>
                <a:extLst>
                  <a:ext uri="{0D108BD9-81ED-4DB2-BD59-A6C34878D82A}">
                    <a16:rowId xmlns:a16="http://schemas.microsoft.com/office/drawing/2014/main" val="10006"/>
                  </a:ext>
                </a:extLst>
              </a:tr>
            </a:tbl>
          </a:graphicData>
        </a:graphic>
      </p:graphicFrame>
      <p:sp>
        <p:nvSpPr>
          <p:cNvPr id="7" name="Rounded Rectangle 6"/>
          <p:cNvSpPr/>
          <p:nvPr/>
        </p:nvSpPr>
        <p:spPr>
          <a:xfrm>
            <a:off x="3170144" y="1645103"/>
            <a:ext cx="1889312" cy="316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FUNCTION</a:t>
            </a:r>
          </a:p>
        </p:txBody>
      </p:sp>
      <p:sp>
        <p:nvSpPr>
          <p:cNvPr id="8" name="Rounded Rectangle 7"/>
          <p:cNvSpPr/>
          <p:nvPr/>
        </p:nvSpPr>
        <p:spPr>
          <a:xfrm>
            <a:off x="525134" y="1645103"/>
            <a:ext cx="1889312" cy="316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INPUT</a:t>
            </a:r>
          </a:p>
        </p:txBody>
      </p:sp>
      <p:sp>
        <p:nvSpPr>
          <p:cNvPr id="11" name="Content Placeholder 2"/>
          <p:cNvSpPr txBox="1">
            <a:spLocks/>
          </p:cNvSpPr>
          <p:nvPr/>
        </p:nvSpPr>
        <p:spPr>
          <a:xfrm>
            <a:off x="7417734" y="4759069"/>
            <a:ext cx="2195233" cy="5671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a:t>dan sebagainya.</a:t>
            </a:r>
          </a:p>
          <a:p>
            <a:pPr marL="0" indent="0">
              <a:buNone/>
            </a:pPr>
            <a:endParaRPr lang="en-US" sz="2100"/>
          </a:p>
        </p:txBody>
      </p:sp>
      <p:sp>
        <p:nvSpPr>
          <p:cNvPr id="12" name="Rounded Rectangle 11"/>
          <p:cNvSpPr/>
          <p:nvPr/>
        </p:nvSpPr>
        <p:spPr>
          <a:xfrm>
            <a:off x="6203567" y="1643606"/>
            <a:ext cx="1889312" cy="31600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OUTPUT</a:t>
            </a:r>
          </a:p>
        </p:txBody>
      </p:sp>
    </p:spTree>
    <p:extLst>
      <p:ext uri="{BB962C8B-B14F-4D97-AF65-F5344CB8AC3E}">
        <p14:creationId xmlns:p14="http://schemas.microsoft.com/office/powerpoint/2010/main" val="2644106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8741E-2F55-6D54-85E1-6506DE86A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E29D96-3B3D-7AAE-E932-A70F2CCB9882}"/>
              </a:ext>
            </a:extLst>
          </p:cNvPr>
          <p:cNvSpPr>
            <a:spLocks noGrp="1"/>
          </p:cNvSpPr>
          <p:nvPr>
            <p:ph type="title"/>
          </p:nvPr>
        </p:nvSpPr>
        <p:spPr>
          <a:xfrm>
            <a:off x="457200" y="605600"/>
            <a:ext cx="5640900" cy="673365"/>
          </a:xfrm>
        </p:spPr>
        <p:txBody>
          <a:bodyPr/>
          <a:lstStyle/>
          <a:p>
            <a:r>
              <a:rPr lang="en-US" sz="1500" dirty="0"/>
              <a:t>SINGLE ROW FUNCTIONS</a:t>
            </a:r>
            <a:br>
              <a:rPr lang="en-US" dirty="0"/>
            </a:br>
            <a:r>
              <a:rPr lang="en-US" sz="2700" dirty="0"/>
              <a:t>NUMERIC FUNCTIONS</a:t>
            </a:r>
          </a:p>
        </p:txBody>
      </p:sp>
      <p:sp>
        <p:nvSpPr>
          <p:cNvPr id="9" name="Text Placeholder 8">
            <a:extLst>
              <a:ext uri="{FF2B5EF4-FFF2-40B4-BE49-F238E27FC236}">
                <a16:creationId xmlns:a16="http://schemas.microsoft.com/office/drawing/2014/main" id="{106C8B20-7136-622F-6413-1BE4889E0387}"/>
              </a:ext>
            </a:extLst>
          </p:cNvPr>
          <p:cNvSpPr>
            <a:spLocks noGrp="1"/>
          </p:cNvSpPr>
          <p:nvPr>
            <p:ph type="body" idx="1"/>
          </p:nvPr>
        </p:nvSpPr>
        <p:spPr/>
        <p:txBody>
          <a:bodyPr/>
          <a:lstStyle/>
          <a:p>
            <a:endParaRPr lang="en-ID"/>
          </a:p>
        </p:txBody>
      </p:sp>
      <p:sp>
        <p:nvSpPr>
          <p:cNvPr id="11" name="Content Placeholder 2">
            <a:extLst>
              <a:ext uri="{FF2B5EF4-FFF2-40B4-BE49-F238E27FC236}">
                <a16:creationId xmlns:a16="http://schemas.microsoft.com/office/drawing/2014/main" id="{C56F51F9-5287-2E2E-7EEC-3DA68182A394}"/>
              </a:ext>
            </a:extLst>
          </p:cNvPr>
          <p:cNvSpPr txBox="1">
            <a:spLocks/>
          </p:cNvSpPr>
          <p:nvPr/>
        </p:nvSpPr>
        <p:spPr>
          <a:xfrm>
            <a:off x="7417734" y="4759069"/>
            <a:ext cx="2195233" cy="5671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t>dan </a:t>
            </a:r>
            <a:r>
              <a:rPr lang="en-US" sz="1350" dirty="0" err="1"/>
              <a:t>sebagainya</a:t>
            </a:r>
            <a:r>
              <a:rPr lang="en-US" sz="1350" dirty="0"/>
              <a:t>.</a:t>
            </a:r>
          </a:p>
          <a:p>
            <a:pPr marL="0" indent="0">
              <a:buNone/>
            </a:pPr>
            <a:endParaRPr lang="en-US" sz="2100" dirty="0"/>
          </a:p>
        </p:txBody>
      </p:sp>
      <p:graphicFrame>
        <p:nvGraphicFramePr>
          <p:cNvPr id="4" name="Table 3">
            <a:extLst>
              <a:ext uri="{FF2B5EF4-FFF2-40B4-BE49-F238E27FC236}">
                <a16:creationId xmlns:a16="http://schemas.microsoft.com/office/drawing/2014/main" id="{D2C4E9DD-FFC3-D67F-4C00-74F9147C92C7}"/>
              </a:ext>
            </a:extLst>
          </p:cNvPr>
          <p:cNvGraphicFramePr>
            <a:graphicFrameLocks noGrp="1"/>
          </p:cNvGraphicFramePr>
          <p:nvPr>
            <p:extLst>
              <p:ext uri="{D42A27DB-BD31-4B8C-83A1-F6EECF244321}">
                <p14:modId xmlns:p14="http://schemas.microsoft.com/office/powerpoint/2010/main" val="3738694871"/>
              </p:ext>
            </p:extLst>
          </p:nvPr>
        </p:nvGraphicFramePr>
        <p:xfrm>
          <a:off x="457200" y="2020346"/>
          <a:ext cx="8058152" cy="868680"/>
        </p:xfrm>
        <a:graphic>
          <a:graphicData uri="http://schemas.openxmlformats.org/drawingml/2006/table">
            <a:tbl>
              <a:tblPr firstRow="1" bandRow="1">
                <a:tableStyleId>{5C22544A-7EE6-4342-B048-85BDC9FD1C3A}</a:tableStyleId>
              </a:tblPr>
              <a:tblGrid>
                <a:gridCol w="3338424">
                  <a:extLst>
                    <a:ext uri="{9D8B030D-6E8A-4147-A177-3AD203B41FA5}">
                      <a16:colId xmlns:a16="http://schemas.microsoft.com/office/drawing/2014/main" val="20000"/>
                    </a:ext>
                  </a:extLst>
                </a:gridCol>
                <a:gridCol w="4719728">
                  <a:extLst>
                    <a:ext uri="{9D8B030D-6E8A-4147-A177-3AD203B41FA5}">
                      <a16:colId xmlns:a16="http://schemas.microsoft.com/office/drawing/2014/main" val="20001"/>
                    </a:ext>
                  </a:extLst>
                </a:gridCol>
              </a:tblGrid>
              <a:tr h="480060">
                <a:tc>
                  <a:txBody>
                    <a:bodyPr/>
                    <a:lstStyle/>
                    <a:p>
                      <a:pPr algn="ctr"/>
                      <a:r>
                        <a:rPr lang="en-US" sz="1600" b="0" i="0" u="none" strike="noStrike" kern="1200" baseline="0" dirty="0">
                          <a:solidFill>
                            <a:schemeClr val="bg1"/>
                          </a:solidFill>
                          <a:latin typeface="+mn-lt"/>
                          <a:ea typeface="+mn-ea"/>
                          <a:cs typeface="+mn-cs"/>
                        </a:rPr>
                        <a:t>ROUND(</a:t>
                      </a:r>
                      <a:r>
                        <a:rPr lang="en-US" sz="1600" b="0" i="1" u="none" strike="noStrike" kern="1200" baseline="0" dirty="0" err="1">
                          <a:solidFill>
                            <a:schemeClr val="bg1"/>
                          </a:solidFill>
                          <a:latin typeface="+mn-lt"/>
                          <a:ea typeface="+mn-ea"/>
                          <a:cs typeface="+mn-cs"/>
                        </a:rPr>
                        <a:t>column</a:t>
                      </a:r>
                      <a:r>
                        <a:rPr lang="en-US" sz="1600" b="0" i="0" u="none" strike="noStrike" kern="1200" baseline="0" dirty="0" err="1">
                          <a:solidFill>
                            <a:schemeClr val="bg1"/>
                          </a:solidFill>
                          <a:latin typeface="+mn-lt"/>
                          <a:ea typeface="+mn-ea"/>
                          <a:cs typeface="+mn-cs"/>
                        </a:rPr>
                        <a:t>|</a:t>
                      </a:r>
                      <a:r>
                        <a:rPr lang="en-US" sz="1600" b="0" i="1" u="none" strike="noStrike" kern="1200" baseline="0" dirty="0" err="1">
                          <a:solidFill>
                            <a:schemeClr val="bg1"/>
                          </a:solidFill>
                          <a:latin typeface="+mn-lt"/>
                          <a:ea typeface="+mn-ea"/>
                          <a:cs typeface="+mn-cs"/>
                        </a:rPr>
                        <a:t>expression</a:t>
                      </a:r>
                      <a:r>
                        <a:rPr lang="en-US" sz="1600" b="0" i="0" u="none" strike="noStrike" kern="1200" baseline="0" dirty="0">
                          <a:solidFill>
                            <a:schemeClr val="bg1"/>
                          </a:solidFill>
                          <a:latin typeface="+mn-lt"/>
                          <a:ea typeface="+mn-ea"/>
                          <a:cs typeface="+mn-cs"/>
                        </a:rPr>
                        <a:t>, </a:t>
                      </a:r>
                      <a:r>
                        <a:rPr lang="en-US" sz="1600" b="0" i="1" u="none" strike="noStrike" kern="1200" baseline="0" dirty="0">
                          <a:solidFill>
                            <a:schemeClr val="bg1"/>
                          </a:solidFill>
                          <a:latin typeface="+mn-lt"/>
                          <a:ea typeface="+mn-ea"/>
                          <a:cs typeface="+mn-cs"/>
                        </a:rPr>
                        <a:t>n, m</a:t>
                      </a:r>
                      <a:r>
                        <a:rPr lang="en-US" sz="1600" b="0" i="0" u="none" strike="noStrike" kern="1200" baseline="0" dirty="0">
                          <a:solidFill>
                            <a:schemeClr val="bg1"/>
                          </a:solidFill>
                          <a:latin typeface="+mn-lt"/>
                          <a:ea typeface="+mn-ea"/>
                          <a:cs typeface="+mn-cs"/>
                        </a:rPr>
                        <a:t>)</a:t>
                      </a:r>
                      <a:endParaRPr lang="en-US" sz="1600" dirty="0">
                        <a:solidFill>
                          <a:schemeClr val="bg1"/>
                        </a:solidFill>
                      </a:endParaRPr>
                    </a:p>
                  </a:txBody>
                  <a:tcPr marL="68580" marR="68580" marT="34290" marB="34290">
                    <a:solidFill>
                      <a:schemeClr val="accent2">
                        <a:lumMod val="75000"/>
                      </a:schemeClr>
                    </a:solidFill>
                  </a:tcPr>
                </a:tc>
                <a:tc>
                  <a:txBody>
                    <a:bodyPr/>
                    <a:lstStyle/>
                    <a:p>
                      <a:pPr algn="ctr"/>
                      <a:r>
                        <a:rPr lang="en-US" sz="1600" b="0" i="0" u="none" strike="noStrike" kern="1200" baseline="0">
                          <a:solidFill>
                            <a:schemeClr val="bg1"/>
                          </a:solidFill>
                          <a:latin typeface="+mn-lt"/>
                          <a:ea typeface="+mn-ea"/>
                          <a:cs typeface="+mn-cs"/>
                        </a:rPr>
                        <a:t>Rounds the column, expression, or value to </a:t>
                      </a:r>
                      <a:r>
                        <a:rPr lang="en-US" sz="1600" b="0" i="1" u="none" strike="noStrike" kern="1200" baseline="0">
                          <a:solidFill>
                            <a:schemeClr val="bg1"/>
                          </a:solidFill>
                          <a:latin typeface="+mn-lt"/>
                          <a:ea typeface="+mn-ea"/>
                          <a:cs typeface="+mn-cs"/>
                        </a:rPr>
                        <a:t>n </a:t>
                      </a:r>
                      <a:r>
                        <a:rPr lang="en-US" sz="1600" b="0" i="0" u="none" strike="noStrike" kern="1200" baseline="0">
                          <a:solidFill>
                            <a:schemeClr val="bg1"/>
                          </a:solidFill>
                          <a:latin typeface="+mn-lt"/>
                          <a:ea typeface="+mn-ea"/>
                          <a:cs typeface="+mn-cs"/>
                        </a:rPr>
                        <a:t>decimal, m &lt;&gt; 0 truncate, m= 0  default</a:t>
                      </a:r>
                      <a:endParaRPr lang="en-US" sz="1600">
                        <a:solidFill>
                          <a:schemeClr val="bg1"/>
                        </a:solidFill>
                      </a:endParaRPr>
                    </a:p>
                  </a:txBody>
                  <a:tcPr marL="68580" marR="68580" marT="34290" marB="34290">
                    <a:solidFill>
                      <a:schemeClr val="accent2">
                        <a:lumMod val="75000"/>
                      </a:schemeClr>
                    </a:solidFill>
                  </a:tcPr>
                </a:tc>
                <a:extLst>
                  <a:ext uri="{0D108BD9-81ED-4DB2-BD59-A6C34878D82A}">
                    <a16:rowId xmlns:a16="http://schemas.microsoft.com/office/drawing/2014/main" val="10000"/>
                  </a:ext>
                </a:extLst>
              </a:tr>
              <a:tr h="228600">
                <a:tc>
                  <a:txBody>
                    <a:bodyPr/>
                    <a:lstStyle/>
                    <a:p>
                      <a:pPr algn="ctr"/>
                      <a:r>
                        <a:rPr lang="en-US" sz="1600" dirty="0">
                          <a:solidFill>
                            <a:schemeClr val="bg1"/>
                          </a:solidFill>
                        </a:rPr>
                        <a:t>ABS(</a:t>
                      </a:r>
                      <a:r>
                        <a:rPr lang="en-US" sz="1600" dirty="0" err="1">
                          <a:solidFill>
                            <a:schemeClr val="bg1"/>
                          </a:solidFill>
                        </a:rPr>
                        <a:t>column|expression</a:t>
                      </a:r>
                      <a:r>
                        <a:rPr lang="en-US" sz="1600" dirty="0">
                          <a:solidFill>
                            <a:schemeClr val="bg1"/>
                          </a:solidFill>
                        </a:rPr>
                        <a:t>)</a:t>
                      </a:r>
                    </a:p>
                  </a:txBody>
                  <a:tcPr marL="68580" marR="68580" marT="34290" marB="34290">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Returns the absolute value of a number.</a:t>
                      </a:r>
                    </a:p>
                  </a:txBody>
                  <a:tcPr marL="68580" marR="68580" marT="34290" marB="34290">
                    <a:solidFill>
                      <a:schemeClr val="accent2">
                        <a:lumMod val="7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9517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AFE035-CE6F-59B3-C7BF-13D646C94EBC}"/>
              </a:ext>
            </a:extLst>
          </p:cNvPr>
          <p:cNvSpPr>
            <a:spLocks noGrp="1"/>
          </p:cNvSpPr>
          <p:nvPr>
            <p:ph type="body" idx="1"/>
          </p:nvPr>
        </p:nvSpPr>
        <p:spPr>
          <a:xfrm>
            <a:off x="122349" y="1326625"/>
            <a:ext cx="8648726" cy="3310125"/>
          </a:xfrm>
        </p:spPr>
        <p:txBody>
          <a:bodyPr/>
          <a:lstStyle/>
          <a:p>
            <a:r>
              <a:rPr lang="en-ID" sz="1400" b="1" i="0" u="none" strike="noStrike" baseline="0" dirty="0">
                <a:solidFill>
                  <a:srgbClr val="000080"/>
                </a:solidFill>
                <a:latin typeface="Courier New" panose="02070309020205020404" pitchFamily="49" charset="0"/>
              </a:rPr>
              <a:t>CURRENT_DATE</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Memberikan</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Tanggal</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saat</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ini</a:t>
            </a:r>
            <a:endParaRPr lang="en-ID" sz="1400" b="0" i="0" u="none" strike="noStrike" baseline="0" dirty="0">
              <a:solidFill>
                <a:srgbClr val="0000FF"/>
              </a:solidFill>
              <a:latin typeface="Courier New" panose="02070309020205020404" pitchFamily="49" charset="0"/>
            </a:endParaRPr>
          </a:p>
          <a:p>
            <a:r>
              <a:rPr lang="en-ID" sz="1400" b="1" i="0" u="none" strike="noStrike" baseline="0" dirty="0">
                <a:solidFill>
                  <a:srgbClr val="000080"/>
                </a:solidFill>
                <a:latin typeface="Courier New" panose="02070309020205020404" pitchFamily="49" charset="0"/>
              </a:rPr>
              <a:t>MONTH</a:t>
            </a:r>
            <a:r>
              <a:rPr lang="en-ID" sz="1400" b="0" i="0" u="none" strike="noStrike" baseline="0" dirty="0">
                <a:solidFill>
                  <a:srgbClr val="0000FF"/>
                </a:solidFill>
                <a:latin typeface="Courier New" panose="02070309020205020404" pitchFamily="49" charset="0"/>
              </a:rPr>
              <a:t>(</a:t>
            </a:r>
            <a:r>
              <a:rPr lang="en-ID" sz="1400" b="0" i="0" u="none" strike="noStrike" baseline="0" dirty="0">
                <a:solidFill>
                  <a:srgbClr val="808000"/>
                </a:solidFill>
                <a:latin typeface="Courier New" panose="02070309020205020404" pitchFamily="49" charset="0"/>
              </a:rPr>
              <a:t>DATE_TIME_COL) </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Memberikan</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bulan</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dari</a:t>
            </a:r>
            <a:r>
              <a:rPr lang="en-ID" sz="1400" b="0" i="0" u="none" strike="noStrike" baseline="0" dirty="0">
                <a:solidFill>
                  <a:srgbClr val="0000FF"/>
                </a:solidFill>
                <a:latin typeface="Courier New" panose="02070309020205020404" pitchFamily="49" charset="0"/>
              </a:rPr>
              <a:t> Datetime: 1-12</a:t>
            </a:r>
          </a:p>
          <a:p>
            <a:r>
              <a:rPr lang="en-ID" sz="1400" b="1" i="0" u="none" strike="noStrike" baseline="0" dirty="0">
                <a:solidFill>
                  <a:srgbClr val="000080"/>
                </a:solidFill>
                <a:latin typeface="Courier New" panose="02070309020205020404" pitchFamily="49" charset="0"/>
              </a:rPr>
              <a:t>DAY</a:t>
            </a:r>
            <a:r>
              <a:rPr lang="en-ID" sz="1400" b="0" i="0" u="none" strike="noStrike" baseline="0" dirty="0">
                <a:solidFill>
                  <a:srgbClr val="0000FF"/>
                </a:solidFill>
                <a:latin typeface="Courier New" panose="02070309020205020404" pitchFamily="49" charset="0"/>
              </a:rPr>
              <a:t>(</a:t>
            </a:r>
            <a:r>
              <a:rPr lang="en-ID" sz="1400" b="0" i="0" u="none" strike="noStrike" baseline="0" dirty="0">
                <a:solidFill>
                  <a:srgbClr val="808000"/>
                </a:solidFill>
                <a:latin typeface="Courier New" panose="02070309020205020404" pitchFamily="49" charset="0"/>
              </a:rPr>
              <a:t>DATE_TIME_COL): </a:t>
            </a:r>
            <a:r>
              <a:rPr lang="en-ID" sz="1400" b="0" i="0" u="none" strike="noStrike" baseline="0" dirty="0" err="1">
                <a:solidFill>
                  <a:srgbClr val="0000FF"/>
                </a:solidFill>
                <a:latin typeface="Courier New" panose="02070309020205020404" pitchFamily="49" charset="0"/>
              </a:rPr>
              <a:t>Memberikan</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tanggal</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dari</a:t>
            </a:r>
            <a:r>
              <a:rPr lang="en-ID" sz="1400" b="0" i="0" u="none" strike="noStrike" baseline="0" dirty="0">
                <a:solidFill>
                  <a:srgbClr val="0000FF"/>
                </a:solidFill>
                <a:latin typeface="Courier New" panose="02070309020205020404" pitchFamily="49" charset="0"/>
              </a:rPr>
              <a:t> Datetime: 1-31</a:t>
            </a:r>
          </a:p>
          <a:p>
            <a:r>
              <a:rPr lang="en-ID" sz="1400" b="1" i="0" u="none" strike="noStrike" baseline="0" dirty="0">
                <a:solidFill>
                  <a:srgbClr val="000080"/>
                </a:solidFill>
                <a:latin typeface="Courier New" panose="02070309020205020404" pitchFamily="49" charset="0"/>
              </a:rPr>
              <a:t>YEAR</a:t>
            </a:r>
            <a:r>
              <a:rPr lang="en-ID" sz="1400" b="0" i="0" u="none" strike="noStrike" baseline="0" dirty="0">
                <a:solidFill>
                  <a:srgbClr val="0000FF"/>
                </a:solidFill>
                <a:latin typeface="Courier New" panose="02070309020205020404" pitchFamily="49" charset="0"/>
              </a:rPr>
              <a:t>(</a:t>
            </a:r>
            <a:r>
              <a:rPr lang="en-ID" sz="1400" b="0" i="0" u="none" strike="noStrike" baseline="0" dirty="0">
                <a:solidFill>
                  <a:srgbClr val="808000"/>
                </a:solidFill>
                <a:latin typeface="Courier New" panose="02070309020205020404" pitchFamily="49" charset="0"/>
              </a:rPr>
              <a:t>DATE_TIME_COL</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Mengambil</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Tahun</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dari</a:t>
            </a:r>
            <a:r>
              <a:rPr lang="en-ID" sz="1400" b="0" i="0" u="none" strike="noStrike" baseline="0" dirty="0">
                <a:solidFill>
                  <a:srgbClr val="0000FF"/>
                </a:solidFill>
                <a:latin typeface="Courier New" panose="02070309020205020404" pitchFamily="49" charset="0"/>
              </a:rPr>
              <a:t> Datetime</a:t>
            </a:r>
          </a:p>
          <a:p>
            <a:r>
              <a:rPr lang="en-ID" sz="1400" b="1" i="0" u="none" strike="noStrike" baseline="0" dirty="0">
                <a:solidFill>
                  <a:srgbClr val="000080"/>
                </a:solidFill>
                <a:latin typeface="Courier New" panose="02070309020205020404" pitchFamily="49" charset="0"/>
              </a:rPr>
              <a:t>MONTHNAME</a:t>
            </a:r>
            <a:r>
              <a:rPr lang="en-ID" sz="1400" b="0" i="0" u="none" strike="noStrike" baseline="0" dirty="0">
                <a:solidFill>
                  <a:srgbClr val="0000FF"/>
                </a:solidFill>
                <a:latin typeface="Courier New" panose="02070309020205020404" pitchFamily="49" charset="0"/>
              </a:rPr>
              <a:t>(</a:t>
            </a:r>
            <a:r>
              <a:rPr lang="en-ID" sz="1400" b="0" i="0" u="none" strike="noStrike" baseline="0" dirty="0">
                <a:solidFill>
                  <a:srgbClr val="808000"/>
                </a:solidFill>
                <a:latin typeface="Courier New" panose="02070309020205020404" pitchFamily="49" charset="0"/>
              </a:rPr>
              <a:t>DATE_TIME_COL</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Mengambil</a:t>
            </a:r>
            <a:r>
              <a:rPr lang="en-ID" sz="1400" b="0" i="0" u="none" strike="noStrike" baseline="0" dirty="0">
                <a:solidFill>
                  <a:srgbClr val="0000FF"/>
                </a:solidFill>
                <a:latin typeface="Courier New" panose="02070309020205020404" pitchFamily="49" charset="0"/>
              </a:rPr>
              <a:t> Nama Bulan </a:t>
            </a:r>
            <a:r>
              <a:rPr lang="en-ID" sz="1400" b="0" i="0" u="none" strike="noStrike" baseline="0" dirty="0" err="1">
                <a:solidFill>
                  <a:srgbClr val="0000FF"/>
                </a:solidFill>
                <a:latin typeface="Courier New" panose="02070309020205020404" pitchFamily="49" charset="0"/>
              </a:rPr>
              <a:t>dari</a:t>
            </a:r>
            <a:r>
              <a:rPr lang="en-ID" sz="1400" b="0" i="0" u="none" strike="noStrike" baseline="0" dirty="0">
                <a:solidFill>
                  <a:srgbClr val="0000FF"/>
                </a:solidFill>
                <a:latin typeface="Courier New" panose="02070309020205020404" pitchFamily="49" charset="0"/>
              </a:rPr>
              <a:t> Datetime</a:t>
            </a:r>
          </a:p>
          <a:p>
            <a:r>
              <a:rPr lang="en-ID" sz="1400" b="1" i="0" u="none" strike="noStrike" baseline="0" dirty="0">
                <a:solidFill>
                  <a:srgbClr val="000080"/>
                </a:solidFill>
                <a:latin typeface="Courier New" panose="02070309020205020404" pitchFamily="49" charset="0"/>
              </a:rPr>
              <a:t>DAYOFWEEK("2017-06-15“)</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Memberikan</a:t>
            </a:r>
            <a:r>
              <a:rPr lang="en-ID" sz="1400" b="0" i="0" u="none" strike="noStrike" baseline="0" dirty="0">
                <a:solidFill>
                  <a:srgbClr val="0000FF"/>
                </a:solidFill>
                <a:latin typeface="Courier New" panose="02070309020205020404" pitchFamily="49" charset="0"/>
              </a:rPr>
              <a:t> Hari: </a:t>
            </a:r>
            <a:r>
              <a:rPr lang="en-US" sz="1400" b="0" i="0" u="none" strike="noStrike" baseline="0" dirty="0">
                <a:solidFill>
                  <a:srgbClr val="0000FF"/>
                </a:solidFill>
                <a:latin typeface="Courier New" panose="02070309020205020404" pitchFamily="49" charset="0"/>
              </a:rPr>
              <a:t>1=Sunday, 2=Monday, 3=Tuesday, 4=Wednesday, 5=Thursday, 6=Friday, 7=Saturday</a:t>
            </a:r>
            <a:endParaRPr lang="en-ID" sz="1400" b="0" i="0" u="none" strike="noStrike" baseline="0" dirty="0">
              <a:solidFill>
                <a:srgbClr val="0000FF"/>
              </a:solidFill>
              <a:latin typeface="Courier New" panose="02070309020205020404" pitchFamily="49" charset="0"/>
            </a:endParaRPr>
          </a:p>
          <a:p>
            <a:r>
              <a:rPr lang="en-US" sz="1400" b="1" i="0" u="none" strike="noStrike" baseline="0" dirty="0">
                <a:solidFill>
                  <a:srgbClr val="000080"/>
                </a:solidFill>
                <a:latin typeface="Courier New" panose="02070309020205020404" pitchFamily="49" charset="0"/>
              </a:rPr>
              <a:t>TIMESTAMPDIFF(MONTH/DAY/YEAR, </a:t>
            </a:r>
            <a:r>
              <a:rPr lang="en-US" sz="1400" i="0" u="none" strike="noStrike" baseline="0" dirty="0">
                <a:solidFill>
                  <a:srgbClr val="000080"/>
                </a:solidFill>
                <a:latin typeface="Courier New" panose="02070309020205020404" pitchFamily="49" charset="0"/>
              </a:rPr>
              <a:t>OLD_DATE, NEW_DATE</a:t>
            </a:r>
            <a:r>
              <a:rPr lang="en-US" sz="1400" b="1" i="0" u="none" strike="noStrike" baseline="0" dirty="0">
                <a:solidFill>
                  <a:srgbClr val="000080"/>
                </a:solidFill>
                <a:latin typeface="Courier New" panose="02070309020205020404" pitchFamily="49" charset="0"/>
              </a:rPr>
              <a:t>)</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Memberikan</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selisih</a:t>
            </a:r>
            <a:r>
              <a:rPr lang="en-ID" sz="1400" b="0" i="0" u="none" strike="noStrike" baseline="0" dirty="0">
                <a:solidFill>
                  <a:srgbClr val="0000FF"/>
                </a:solidFill>
                <a:latin typeface="Courier New" panose="02070309020205020404" pitchFamily="49" charset="0"/>
              </a:rPr>
              <a:t> </a:t>
            </a:r>
            <a:r>
              <a:rPr lang="en-ID" sz="1400" b="0" i="0" u="none" strike="noStrike" baseline="0" dirty="0" err="1">
                <a:solidFill>
                  <a:srgbClr val="0000FF"/>
                </a:solidFill>
                <a:latin typeface="Courier New" panose="02070309020205020404" pitchFamily="49" charset="0"/>
              </a:rPr>
              <a:t>antara</a:t>
            </a:r>
            <a:r>
              <a:rPr lang="en-ID" sz="1400" dirty="0">
                <a:solidFill>
                  <a:srgbClr val="0000FF"/>
                </a:solidFill>
                <a:latin typeface="Courier New" panose="02070309020205020404" pitchFamily="49" charset="0"/>
              </a:rPr>
              <a:t> </a:t>
            </a:r>
            <a:r>
              <a:rPr lang="en-ID" sz="1400" dirty="0" err="1">
                <a:solidFill>
                  <a:srgbClr val="0000FF"/>
                </a:solidFill>
                <a:latin typeface="Courier New" panose="02070309020205020404" pitchFamily="49" charset="0"/>
              </a:rPr>
              <a:t>waktu</a:t>
            </a:r>
            <a:r>
              <a:rPr lang="en-ID" sz="1400" dirty="0">
                <a:solidFill>
                  <a:srgbClr val="0000FF"/>
                </a:solidFill>
                <a:latin typeface="Courier New" panose="02070309020205020404" pitchFamily="49" charset="0"/>
              </a:rPr>
              <a:t> </a:t>
            </a:r>
            <a:r>
              <a:rPr lang="en-ID" sz="1400" dirty="0" err="1">
                <a:solidFill>
                  <a:srgbClr val="0000FF"/>
                </a:solidFill>
                <a:latin typeface="Courier New" panose="02070309020205020404" pitchFamily="49" charset="0"/>
              </a:rPr>
              <a:t>dengan</a:t>
            </a:r>
            <a:r>
              <a:rPr lang="en-ID" sz="1400" dirty="0">
                <a:solidFill>
                  <a:srgbClr val="0000FF"/>
                </a:solidFill>
                <a:latin typeface="Courier New" panose="02070309020205020404" pitchFamily="49" charset="0"/>
              </a:rPr>
              <a:t> </a:t>
            </a:r>
            <a:r>
              <a:rPr lang="en-ID" sz="1400" dirty="0" err="1">
                <a:solidFill>
                  <a:srgbClr val="0000FF"/>
                </a:solidFill>
                <a:latin typeface="Courier New" panose="02070309020205020404" pitchFamily="49" charset="0"/>
              </a:rPr>
              <a:t>waktu</a:t>
            </a:r>
            <a:r>
              <a:rPr lang="en-ID" sz="1400" dirty="0">
                <a:solidFill>
                  <a:srgbClr val="0000FF"/>
                </a:solidFill>
                <a:latin typeface="Courier New" panose="02070309020205020404" pitchFamily="49" charset="0"/>
              </a:rPr>
              <a:t> yang lain</a:t>
            </a:r>
            <a:endParaRPr lang="en-ID" sz="1400" b="0" i="0" u="none" strike="noStrike" baseline="0" dirty="0">
              <a:solidFill>
                <a:srgbClr val="0000FF"/>
              </a:solidFill>
              <a:latin typeface="Courier New" panose="02070309020205020404" pitchFamily="49" charset="0"/>
            </a:endParaRPr>
          </a:p>
          <a:p>
            <a:endParaRPr lang="en-ID" sz="1400" b="0" i="0" u="none" strike="noStrike" baseline="0" dirty="0">
              <a:solidFill>
                <a:srgbClr val="0000FF"/>
              </a:solidFill>
              <a:latin typeface="Courier New" panose="02070309020205020404" pitchFamily="49" charset="0"/>
            </a:endParaRPr>
          </a:p>
          <a:p>
            <a:endParaRPr lang="en-ID" sz="1400" b="0" i="0" u="none" strike="noStrike" baseline="0" dirty="0">
              <a:solidFill>
                <a:srgbClr val="0000FF"/>
              </a:solidFill>
              <a:latin typeface="Courier New" panose="02070309020205020404" pitchFamily="49" charset="0"/>
            </a:endParaRPr>
          </a:p>
          <a:p>
            <a:endParaRPr lang="en-ID" sz="1600" dirty="0"/>
          </a:p>
        </p:txBody>
      </p:sp>
      <p:sp>
        <p:nvSpPr>
          <p:cNvPr id="4" name="Slide Number Placeholder 3">
            <a:extLst>
              <a:ext uri="{FF2B5EF4-FFF2-40B4-BE49-F238E27FC236}">
                <a16:creationId xmlns:a16="http://schemas.microsoft.com/office/drawing/2014/main" id="{2E9C3B40-78E6-EA9F-64B9-34DC514AF9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9" name="Title 1">
            <a:extLst>
              <a:ext uri="{FF2B5EF4-FFF2-40B4-BE49-F238E27FC236}">
                <a16:creationId xmlns:a16="http://schemas.microsoft.com/office/drawing/2014/main" id="{53664D5C-26EB-78D3-E05B-BB023AD36809}"/>
              </a:ext>
            </a:extLst>
          </p:cNvPr>
          <p:cNvSpPr>
            <a:spLocks noGrp="1"/>
          </p:cNvSpPr>
          <p:nvPr>
            <p:ph type="title"/>
          </p:nvPr>
        </p:nvSpPr>
        <p:spPr>
          <a:xfrm>
            <a:off x="457200" y="599624"/>
            <a:ext cx="7729268" cy="1082700"/>
          </a:xfrm>
        </p:spPr>
        <p:txBody>
          <a:bodyPr/>
          <a:lstStyle/>
          <a:p>
            <a:r>
              <a:rPr lang="en-US" sz="1500" dirty="0"/>
              <a:t>SINGLE ROW FUNCTIONS</a:t>
            </a:r>
            <a:br>
              <a:rPr lang="en-US" dirty="0"/>
            </a:br>
            <a:r>
              <a:rPr lang="en-US" sz="2700" b="1" dirty="0"/>
              <a:t>DATE FUNCTIONS</a:t>
            </a:r>
          </a:p>
        </p:txBody>
      </p:sp>
      <p:sp>
        <p:nvSpPr>
          <p:cNvPr id="10" name="Content Placeholder 2">
            <a:extLst>
              <a:ext uri="{FF2B5EF4-FFF2-40B4-BE49-F238E27FC236}">
                <a16:creationId xmlns:a16="http://schemas.microsoft.com/office/drawing/2014/main" id="{64A03588-2123-78AC-A68F-9EB000190064}"/>
              </a:ext>
            </a:extLst>
          </p:cNvPr>
          <p:cNvSpPr txBox="1">
            <a:spLocks/>
          </p:cNvSpPr>
          <p:nvPr/>
        </p:nvSpPr>
        <p:spPr>
          <a:xfrm>
            <a:off x="7417734" y="4759069"/>
            <a:ext cx="2195233" cy="56715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350" dirty="0"/>
              <a:t>dan </a:t>
            </a:r>
            <a:r>
              <a:rPr lang="en-US" sz="1350" dirty="0" err="1"/>
              <a:t>sebagainya</a:t>
            </a:r>
            <a:r>
              <a:rPr lang="en-US" sz="1350" dirty="0"/>
              <a:t>.</a:t>
            </a:r>
          </a:p>
          <a:p>
            <a:pPr marL="0" indent="0">
              <a:buNone/>
            </a:pPr>
            <a:endParaRPr lang="en-US" sz="2100" dirty="0"/>
          </a:p>
        </p:txBody>
      </p:sp>
    </p:spTree>
    <p:extLst>
      <p:ext uri="{BB962C8B-B14F-4D97-AF65-F5344CB8AC3E}">
        <p14:creationId xmlns:p14="http://schemas.microsoft.com/office/powerpoint/2010/main" val="2706684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F2E4-CC4A-45F2-A115-0B7803DAAF23}"/>
              </a:ext>
            </a:extLst>
          </p:cNvPr>
          <p:cNvSpPr>
            <a:spLocks noGrp="1"/>
          </p:cNvSpPr>
          <p:nvPr>
            <p:ph type="ctrTitle"/>
          </p:nvPr>
        </p:nvSpPr>
        <p:spPr/>
        <p:txBody>
          <a:bodyPr/>
          <a:lstStyle/>
          <a:p>
            <a:r>
              <a:rPr lang="en-AU" dirty="0"/>
              <a:t>JOINING</a:t>
            </a:r>
          </a:p>
        </p:txBody>
      </p:sp>
      <p:sp>
        <p:nvSpPr>
          <p:cNvPr id="3" name="Subtitle 2">
            <a:extLst>
              <a:ext uri="{FF2B5EF4-FFF2-40B4-BE49-F238E27FC236}">
                <a16:creationId xmlns:a16="http://schemas.microsoft.com/office/drawing/2014/main" id="{1CC3C365-C533-4679-8F25-1AD8001905CE}"/>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614489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92" name="Picture 20" descr="C:\project-SQLFund1\images\img-06-03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771650" y="2353866"/>
            <a:ext cx="2483644" cy="464344"/>
          </a:xfrm>
          <a:prstGeom prst="rect">
            <a:avLst/>
          </a:prstGeom>
          <a:noFill/>
          <a:extLst>
            <a:ext uri="{909E8E84-426E-40DD-AFC4-6F175D3DCCD1}">
              <a14:hiddenFill xmlns:a14="http://schemas.microsoft.com/office/drawing/2010/main">
                <a:solidFill>
                  <a:srgbClr val="FFFFFF"/>
                </a:solidFill>
              </a14:hiddenFill>
            </a:ext>
          </a:extLst>
        </p:spPr>
      </p:pic>
      <p:pic>
        <p:nvPicPr>
          <p:cNvPr id="310291" name="Picture 19" descr="C:\project-SQLFund1\images\img-06-0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771650" y="1496617"/>
            <a:ext cx="2483644" cy="600075"/>
          </a:xfrm>
          <a:prstGeom prst="rect">
            <a:avLst/>
          </a:prstGeom>
          <a:noFill/>
          <a:extLst>
            <a:ext uri="{909E8E84-426E-40DD-AFC4-6F175D3DCCD1}">
              <a14:hiddenFill xmlns:a14="http://schemas.microsoft.com/office/drawing/2010/main">
                <a:solidFill>
                  <a:srgbClr val="FFFFFF"/>
                </a:solidFill>
              </a14:hiddenFill>
            </a:ext>
          </a:extLst>
        </p:spPr>
      </p:pic>
      <p:sp>
        <p:nvSpPr>
          <p:cNvPr id="310277" name="Rectangle 5"/>
          <p:cNvSpPr>
            <a:spLocks noGrp="1" noChangeArrowheads="1"/>
          </p:cNvSpPr>
          <p:nvPr>
            <p:ph type="title"/>
          </p:nvPr>
        </p:nvSpPr>
        <p:spPr/>
        <p:txBody>
          <a:bodyPr/>
          <a:lstStyle/>
          <a:p>
            <a:r>
              <a:rPr lang="en-US" sz="2800" dirty="0"/>
              <a:t>Obtaining Data from Multiple Tables</a:t>
            </a:r>
          </a:p>
        </p:txBody>
      </p:sp>
      <p:sp>
        <p:nvSpPr>
          <p:cNvPr id="310278" name="Rectangle 6"/>
          <p:cNvSpPr>
            <a:spLocks noChangeArrowheads="1"/>
          </p:cNvSpPr>
          <p:nvPr/>
        </p:nvSpPr>
        <p:spPr bwMode="auto">
          <a:xfrm>
            <a:off x="1739503" y="1200151"/>
            <a:ext cx="1231106"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914378" eaLnBrk="0" hangingPunct="0">
              <a:spcBef>
                <a:spcPct val="0"/>
              </a:spcBef>
            </a:pPr>
            <a:r>
              <a:rPr lang="en-US" sz="1500">
                <a:latin typeface="Courier New" panose="02070309020205020404" pitchFamily="49" charset="0"/>
              </a:rPr>
              <a:t>EMPLOYEES</a:t>
            </a:r>
            <a:r>
              <a:rPr lang="en-US" sz="1500"/>
              <a:t> </a:t>
            </a:r>
          </a:p>
        </p:txBody>
      </p:sp>
      <p:sp>
        <p:nvSpPr>
          <p:cNvPr id="310279" name="Rectangle 7"/>
          <p:cNvSpPr>
            <a:spLocks noChangeArrowheads="1"/>
          </p:cNvSpPr>
          <p:nvPr/>
        </p:nvSpPr>
        <p:spPr bwMode="auto">
          <a:xfrm>
            <a:off x="4914901" y="1210867"/>
            <a:ext cx="1524455"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914378" eaLnBrk="0" hangingPunct="0">
              <a:spcBef>
                <a:spcPct val="0"/>
              </a:spcBef>
            </a:pPr>
            <a:r>
              <a:rPr lang="en-US" sz="1500">
                <a:latin typeface="Courier New" panose="02070309020205020404" pitchFamily="49" charset="0"/>
              </a:rPr>
              <a:t>DEPARTMENTS </a:t>
            </a:r>
          </a:p>
        </p:txBody>
      </p:sp>
      <p:grpSp>
        <p:nvGrpSpPr>
          <p:cNvPr id="310280" name="Group 8"/>
          <p:cNvGrpSpPr>
            <a:grpSpLocks/>
          </p:cNvGrpSpPr>
          <p:nvPr/>
        </p:nvGrpSpPr>
        <p:grpSpPr bwMode="auto">
          <a:xfrm>
            <a:off x="4343400" y="2582467"/>
            <a:ext cx="197644" cy="354806"/>
            <a:chOff x="2480" y="2024"/>
            <a:chExt cx="609" cy="298"/>
          </a:xfrm>
        </p:grpSpPr>
        <p:sp>
          <p:nvSpPr>
            <p:cNvPr id="310281" name="Line 9"/>
            <p:cNvSpPr>
              <a:spLocks noChangeShapeType="1"/>
            </p:cNvSpPr>
            <p:nvPr/>
          </p:nvSpPr>
          <p:spPr bwMode="gray">
            <a:xfrm flipV="1">
              <a:off x="2480" y="2024"/>
              <a:ext cx="0" cy="298"/>
            </a:xfrm>
            <a:prstGeom prst="line">
              <a:avLst/>
            </a:prstGeom>
            <a:noFill/>
            <a:ln w="28575">
              <a:solidFill>
                <a:schemeClr val="accent2"/>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10282" name="Line 10"/>
            <p:cNvSpPr>
              <a:spLocks noChangeShapeType="1"/>
            </p:cNvSpPr>
            <p:nvPr/>
          </p:nvSpPr>
          <p:spPr bwMode="gray">
            <a:xfrm flipV="1">
              <a:off x="3089" y="2024"/>
              <a:ext cx="0" cy="298"/>
            </a:xfrm>
            <a:prstGeom prst="line">
              <a:avLst/>
            </a:prstGeom>
            <a:noFill/>
            <a:ln w="28575">
              <a:solidFill>
                <a:schemeClr val="accent2"/>
              </a:solidFill>
              <a:round/>
              <a:headEnd type="triangl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grpSp>
      <p:sp>
        <p:nvSpPr>
          <p:cNvPr id="310286" name="Text Box 14"/>
          <p:cNvSpPr txBox="1">
            <a:spLocks noChangeArrowheads="1"/>
          </p:cNvSpPr>
          <p:nvPr/>
        </p:nvSpPr>
        <p:spPr bwMode="gray">
          <a:xfrm>
            <a:off x="1828801" y="2068117"/>
            <a:ext cx="275035" cy="2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525" tIns="9525" rIns="9525" bIns="9525">
            <a:spAutoFit/>
          </a:bodyPr>
          <a:lstStyle>
            <a:lvl1pPr algn="l" defTabSz="822325">
              <a:spcBef>
                <a:spcPct val="0"/>
              </a:spcBef>
              <a:defRPr sz="2400">
                <a:solidFill>
                  <a:schemeClr val="tx1"/>
                </a:solidFill>
                <a:latin typeface="Times New Roman" panose="02020603050405020304" pitchFamily="18" charset="0"/>
              </a:defRPr>
            </a:lvl1pPr>
            <a:lvl2pPr marL="411163" algn="l" defTabSz="822325">
              <a:spcBef>
                <a:spcPct val="0"/>
              </a:spcBef>
              <a:defRPr sz="2400">
                <a:solidFill>
                  <a:schemeClr val="tx1"/>
                </a:solidFill>
                <a:latin typeface="Times New Roman" panose="02020603050405020304" pitchFamily="18" charset="0"/>
              </a:defRPr>
            </a:lvl2pPr>
            <a:lvl3pPr marL="822325" algn="l" defTabSz="822325">
              <a:spcBef>
                <a:spcPct val="0"/>
              </a:spcBef>
              <a:defRPr sz="2400">
                <a:solidFill>
                  <a:schemeClr val="tx1"/>
                </a:solidFill>
                <a:latin typeface="Times New Roman" panose="02020603050405020304" pitchFamily="18" charset="0"/>
              </a:defRPr>
            </a:lvl3pPr>
            <a:lvl4pPr marL="1235075" algn="l" defTabSz="822325">
              <a:spcBef>
                <a:spcPct val="0"/>
              </a:spcBef>
              <a:defRPr sz="2400">
                <a:solidFill>
                  <a:schemeClr val="tx1"/>
                </a:solidFill>
                <a:latin typeface="Times New Roman" panose="02020603050405020304" pitchFamily="18" charset="0"/>
              </a:defRPr>
            </a:lvl4pPr>
            <a:lvl5pPr marL="1646238" algn="l" defTabSz="822325">
              <a:spcBef>
                <a:spcPct val="0"/>
              </a:spcBef>
              <a:defRPr sz="2400">
                <a:solidFill>
                  <a:schemeClr val="tx1"/>
                </a:solidFill>
                <a:latin typeface="Times New Roman" panose="02020603050405020304" pitchFamily="18" charset="0"/>
              </a:defRPr>
            </a:lvl5pPr>
            <a:lvl6pPr marL="2103438" defTabSz="822325" fontAlgn="base">
              <a:spcBef>
                <a:spcPct val="0"/>
              </a:spcBef>
              <a:spcAft>
                <a:spcPct val="0"/>
              </a:spcAft>
              <a:defRPr sz="2400">
                <a:solidFill>
                  <a:schemeClr val="tx1"/>
                </a:solidFill>
                <a:latin typeface="Times New Roman" panose="02020603050405020304" pitchFamily="18" charset="0"/>
              </a:defRPr>
            </a:lvl6pPr>
            <a:lvl7pPr marL="2560638" defTabSz="822325" fontAlgn="base">
              <a:spcBef>
                <a:spcPct val="0"/>
              </a:spcBef>
              <a:spcAft>
                <a:spcPct val="0"/>
              </a:spcAft>
              <a:defRPr sz="2400">
                <a:solidFill>
                  <a:schemeClr val="tx1"/>
                </a:solidFill>
                <a:latin typeface="Times New Roman" panose="02020603050405020304" pitchFamily="18" charset="0"/>
              </a:defRPr>
            </a:lvl7pPr>
            <a:lvl8pPr marL="3017838" defTabSz="822325" fontAlgn="base">
              <a:spcBef>
                <a:spcPct val="0"/>
              </a:spcBef>
              <a:spcAft>
                <a:spcPct val="0"/>
              </a:spcAft>
              <a:defRPr sz="2400">
                <a:solidFill>
                  <a:schemeClr val="tx1"/>
                </a:solidFill>
                <a:latin typeface="Times New Roman" panose="02020603050405020304" pitchFamily="18" charset="0"/>
              </a:defRPr>
            </a:lvl8pPr>
            <a:lvl9pPr marL="3475038" defTabSz="822325" fontAlgn="base">
              <a:spcBef>
                <a:spcPct val="0"/>
              </a:spcBef>
              <a:spcAft>
                <a:spcPct val="0"/>
              </a:spcAft>
              <a:defRPr sz="2400">
                <a:solidFill>
                  <a:schemeClr val="tx1"/>
                </a:solidFill>
                <a:latin typeface="Times New Roman" panose="02020603050405020304" pitchFamily="18" charset="0"/>
              </a:defRPr>
            </a:lvl9pPr>
          </a:lstStyle>
          <a:p>
            <a:pPr algn="ctr" defTabSz="822305"/>
            <a:r>
              <a:rPr lang="en-US" sz="1800">
                <a:solidFill>
                  <a:srgbClr val="3A3F50"/>
                </a:solidFill>
                <a:latin typeface="Arial" panose="020B0604020202020204" pitchFamily="34" charset="0"/>
              </a:rPr>
              <a:t>…</a:t>
            </a:r>
          </a:p>
        </p:txBody>
      </p:sp>
      <p:sp>
        <p:nvSpPr>
          <p:cNvPr id="310289" name="Text Box 17"/>
          <p:cNvSpPr txBox="1">
            <a:spLocks noChangeArrowheads="1"/>
          </p:cNvSpPr>
          <p:nvPr/>
        </p:nvSpPr>
        <p:spPr bwMode="auto">
          <a:xfrm>
            <a:off x="2971801" y="3896917"/>
            <a:ext cx="275035" cy="2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525" tIns="9525" rIns="9525" bIns="9525">
            <a:spAutoFit/>
          </a:bodyPr>
          <a:lstStyle>
            <a:lvl1pPr algn="l" defTabSz="822325">
              <a:spcBef>
                <a:spcPct val="0"/>
              </a:spcBef>
              <a:defRPr sz="2400">
                <a:solidFill>
                  <a:schemeClr val="tx1"/>
                </a:solidFill>
                <a:latin typeface="Times New Roman" panose="02020603050405020304" pitchFamily="18" charset="0"/>
              </a:defRPr>
            </a:lvl1pPr>
            <a:lvl2pPr marL="411163" algn="l" defTabSz="822325">
              <a:spcBef>
                <a:spcPct val="0"/>
              </a:spcBef>
              <a:defRPr sz="2400">
                <a:solidFill>
                  <a:schemeClr val="tx1"/>
                </a:solidFill>
                <a:latin typeface="Times New Roman" panose="02020603050405020304" pitchFamily="18" charset="0"/>
              </a:defRPr>
            </a:lvl2pPr>
            <a:lvl3pPr marL="822325" algn="l" defTabSz="822325">
              <a:spcBef>
                <a:spcPct val="0"/>
              </a:spcBef>
              <a:defRPr sz="2400">
                <a:solidFill>
                  <a:schemeClr val="tx1"/>
                </a:solidFill>
                <a:latin typeface="Times New Roman" panose="02020603050405020304" pitchFamily="18" charset="0"/>
              </a:defRPr>
            </a:lvl3pPr>
            <a:lvl4pPr marL="1235075" algn="l" defTabSz="822325">
              <a:spcBef>
                <a:spcPct val="0"/>
              </a:spcBef>
              <a:defRPr sz="2400">
                <a:solidFill>
                  <a:schemeClr val="tx1"/>
                </a:solidFill>
                <a:latin typeface="Times New Roman" panose="02020603050405020304" pitchFamily="18" charset="0"/>
              </a:defRPr>
            </a:lvl4pPr>
            <a:lvl5pPr marL="1646238" algn="l" defTabSz="822325">
              <a:spcBef>
                <a:spcPct val="0"/>
              </a:spcBef>
              <a:defRPr sz="2400">
                <a:solidFill>
                  <a:schemeClr val="tx1"/>
                </a:solidFill>
                <a:latin typeface="Times New Roman" panose="02020603050405020304" pitchFamily="18" charset="0"/>
              </a:defRPr>
            </a:lvl5pPr>
            <a:lvl6pPr marL="2103438" defTabSz="822325" fontAlgn="base">
              <a:spcBef>
                <a:spcPct val="0"/>
              </a:spcBef>
              <a:spcAft>
                <a:spcPct val="0"/>
              </a:spcAft>
              <a:defRPr sz="2400">
                <a:solidFill>
                  <a:schemeClr val="tx1"/>
                </a:solidFill>
                <a:latin typeface="Times New Roman" panose="02020603050405020304" pitchFamily="18" charset="0"/>
              </a:defRPr>
            </a:lvl6pPr>
            <a:lvl7pPr marL="2560638" defTabSz="822325" fontAlgn="base">
              <a:spcBef>
                <a:spcPct val="0"/>
              </a:spcBef>
              <a:spcAft>
                <a:spcPct val="0"/>
              </a:spcAft>
              <a:defRPr sz="2400">
                <a:solidFill>
                  <a:schemeClr val="tx1"/>
                </a:solidFill>
                <a:latin typeface="Times New Roman" panose="02020603050405020304" pitchFamily="18" charset="0"/>
              </a:defRPr>
            </a:lvl7pPr>
            <a:lvl8pPr marL="3017838" defTabSz="822325" fontAlgn="base">
              <a:spcBef>
                <a:spcPct val="0"/>
              </a:spcBef>
              <a:spcAft>
                <a:spcPct val="0"/>
              </a:spcAft>
              <a:defRPr sz="2400">
                <a:solidFill>
                  <a:schemeClr val="tx1"/>
                </a:solidFill>
                <a:latin typeface="Times New Roman" panose="02020603050405020304" pitchFamily="18" charset="0"/>
              </a:defRPr>
            </a:lvl8pPr>
            <a:lvl9pPr marL="3475038" defTabSz="822325" fontAlgn="base">
              <a:spcBef>
                <a:spcPct val="0"/>
              </a:spcBef>
              <a:spcAft>
                <a:spcPct val="0"/>
              </a:spcAft>
              <a:defRPr sz="2400">
                <a:solidFill>
                  <a:schemeClr val="tx1"/>
                </a:solidFill>
                <a:latin typeface="Times New Roman" panose="02020603050405020304" pitchFamily="18" charset="0"/>
              </a:defRPr>
            </a:lvl9pPr>
          </a:lstStyle>
          <a:p>
            <a:pPr algn="ctr" defTabSz="822305"/>
            <a:r>
              <a:rPr lang="en-US" sz="1800">
                <a:solidFill>
                  <a:srgbClr val="3A3F50"/>
                </a:solidFill>
                <a:latin typeface="Arial" panose="020B0604020202020204" pitchFamily="34" charset="0"/>
              </a:rPr>
              <a:t>…</a:t>
            </a:r>
          </a:p>
        </p:txBody>
      </p:sp>
      <p:pic>
        <p:nvPicPr>
          <p:cNvPr id="310293" name="Picture 21" descr="C:\project-SQLFund1\images\img-06-03b.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629151" y="1496617"/>
            <a:ext cx="2793206" cy="1350169"/>
          </a:xfrm>
          <a:prstGeom prst="rect">
            <a:avLst/>
          </a:prstGeom>
          <a:noFill/>
          <a:extLst>
            <a:ext uri="{909E8E84-426E-40DD-AFC4-6F175D3DCCD1}">
              <a14:hiddenFill xmlns:a14="http://schemas.microsoft.com/office/drawing/2010/main">
                <a:solidFill>
                  <a:srgbClr val="FFFFFF"/>
                </a:solidFill>
              </a14:hiddenFill>
            </a:ext>
          </a:extLst>
        </p:spPr>
      </p:pic>
      <p:sp>
        <p:nvSpPr>
          <p:cNvPr id="310294" name="Rectangle 22"/>
          <p:cNvSpPr>
            <a:spLocks noChangeArrowheads="1"/>
          </p:cNvSpPr>
          <p:nvPr/>
        </p:nvSpPr>
        <p:spPr bwMode="gray">
          <a:xfrm>
            <a:off x="3457575" y="1496616"/>
            <a:ext cx="800100" cy="1314450"/>
          </a:xfrm>
          <a:prstGeom prst="rect">
            <a:avLst/>
          </a:prstGeom>
          <a:noFill/>
          <a:ln w="28575">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
        <p:nvSpPr>
          <p:cNvPr id="310295" name="Rectangle 23"/>
          <p:cNvSpPr>
            <a:spLocks noChangeArrowheads="1"/>
          </p:cNvSpPr>
          <p:nvPr/>
        </p:nvSpPr>
        <p:spPr bwMode="gray">
          <a:xfrm>
            <a:off x="5757863" y="1496617"/>
            <a:ext cx="971550" cy="1346597"/>
          </a:xfrm>
          <a:prstGeom prst="rect">
            <a:avLst/>
          </a:prstGeom>
          <a:noFill/>
          <a:ln w="28575">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pic>
        <p:nvPicPr>
          <p:cNvPr id="310296" name="Picture 24" descr="C:\project-SQLFund1\images\img-06-03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2914650" y="2982516"/>
            <a:ext cx="3283744" cy="1054894"/>
          </a:xfrm>
          <a:prstGeom prst="rect">
            <a:avLst/>
          </a:prstGeom>
          <a:noFill/>
          <a:extLst>
            <a:ext uri="{909E8E84-426E-40DD-AFC4-6F175D3DCCD1}">
              <a14:hiddenFill xmlns:a14="http://schemas.microsoft.com/office/drawing/2010/main">
                <a:solidFill>
                  <a:srgbClr val="FFFFFF"/>
                </a:solidFill>
              </a14:hiddenFill>
            </a:ext>
          </a:extLst>
        </p:spPr>
      </p:pic>
      <p:pic>
        <p:nvPicPr>
          <p:cNvPr id="310297" name="Picture 25" descr="C:\project-SQLFund1\images\img-06-03d.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2914651" y="4182666"/>
            <a:ext cx="3265885" cy="377428"/>
          </a:xfrm>
          <a:prstGeom prst="rect">
            <a:avLst/>
          </a:prstGeom>
          <a:noFill/>
          <a:extLst>
            <a:ext uri="{909E8E84-426E-40DD-AFC4-6F175D3DCCD1}">
              <a14:hiddenFill xmlns:a14="http://schemas.microsoft.com/office/drawing/2010/main">
                <a:solidFill>
                  <a:srgbClr val="FFFFFF"/>
                </a:solidFill>
              </a14:hiddenFill>
            </a:ext>
          </a:extLst>
        </p:spPr>
      </p:pic>
      <p:sp>
        <p:nvSpPr>
          <p:cNvPr id="310298" name="Rectangle 26"/>
          <p:cNvSpPr>
            <a:spLocks noChangeArrowheads="1"/>
          </p:cNvSpPr>
          <p:nvPr/>
        </p:nvSpPr>
        <p:spPr bwMode="gray">
          <a:xfrm>
            <a:off x="2121694" y="1496616"/>
            <a:ext cx="685800" cy="1314450"/>
          </a:xfrm>
          <a:prstGeom prst="rect">
            <a:avLst/>
          </a:prstGeom>
          <a:noFill/>
          <a:ln w="28575">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Tree>
    <p:extLst>
      <p:ext uri="{BB962C8B-B14F-4D97-AF65-F5344CB8AC3E}">
        <p14:creationId xmlns:p14="http://schemas.microsoft.com/office/powerpoint/2010/main" val="303882631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76" name="Picture 16" descr="C:\project-SQLFund1\images\img-06-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870855" y="1408264"/>
            <a:ext cx="1791891" cy="2614613"/>
          </a:xfrm>
          <a:prstGeom prst="rect">
            <a:avLst/>
          </a:prstGeom>
          <a:noFill/>
          <a:extLst>
            <a:ext uri="{909E8E84-426E-40DD-AFC4-6F175D3DCCD1}">
              <a14:hiddenFill xmlns:a14="http://schemas.microsoft.com/office/drawing/2010/main">
                <a:solidFill>
                  <a:srgbClr val="FFFFFF"/>
                </a:solidFill>
              </a14:hiddenFill>
            </a:ext>
          </a:extLst>
        </p:spPr>
      </p:pic>
      <p:sp>
        <p:nvSpPr>
          <p:cNvPr id="322562" name="Rectangle 2"/>
          <p:cNvSpPr>
            <a:spLocks noGrp="1" noChangeArrowheads="1"/>
          </p:cNvSpPr>
          <p:nvPr>
            <p:ph type="title"/>
          </p:nvPr>
        </p:nvSpPr>
        <p:spPr>
          <a:xfrm>
            <a:off x="421273" y="76584"/>
            <a:ext cx="8301455" cy="1082700"/>
          </a:xfrm>
        </p:spPr>
        <p:txBody>
          <a:bodyPr/>
          <a:lstStyle/>
          <a:p>
            <a:pPr>
              <a:lnSpc>
                <a:spcPct val="110000"/>
              </a:lnSpc>
            </a:pPr>
            <a:r>
              <a:rPr lang="en-US" sz="2800" dirty="0"/>
              <a:t>Joining Column Names</a:t>
            </a:r>
            <a:br>
              <a:rPr lang="en-US" sz="2800" dirty="0"/>
            </a:br>
            <a:r>
              <a:rPr lang="en-US" sz="1050" dirty="0">
                <a:solidFill>
                  <a:schemeClr val="tx1"/>
                </a:solidFill>
              </a:rPr>
              <a:t>Join </a:t>
            </a:r>
            <a:r>
              <a:rPr lang="en-US" sz="1050" dirty="0" err="1">
                <a:solidFill>
                  <a:schemeClr val="tx1"/>
                </a:solidFill>
              </a:rPr>
              <a:t>adalah</a:t>
            </a:r>
            <a:r>
              <a:rPr lang="en-US" sz="1050" dirty="0">
                <a:solidFill>
                  <a:schemeClr val="tx1"/>
                </a:solidFill>
              </a:rPr>
              <a:t> </a:t>
            </a:r>
            <a:r>
              <a:rPr lang="en-US" sz="1050" dirty="0" err="1">
                <a:solidFill>
                  <a:schemeClr val="tx1"/>
                </a:solidFill>
              </a:rPr>
              <a:t>menggabungkan</a:t>
            </a:r>
            <a:r>
              <a:rPr lang="en-US" sz="1050" dirty="0">
                <a:solidFill>
                  <a:schemeClr val="tx1"/>
                </a:solidFill>
              </a:rPr>
              <a:t> 2 </a:t>
            </a:r>
            <a:r>
              <a:rPr lang="en-US" sz="1050" dirty="0" err="1">
                <a:solidFill>
                  <a:schemeClr val="tx1"/>
                </a:solidFill>
              </a:rPr>
              <a:t>tabel</a:t>
            </a:r>
            <a:r>
              <a:rPr lang="en-US" sz="1050" dirty="0">
                <a:solidFill>
                  <a:schemeClr val="tx1"/>
                </a:solidFill>
              </a:rPr>
              <a:t> </a:t>
            </a:r>
            <a:r>
              <a:rPr lang="en-US" sz="1050" dirty="0" err="1">
                <a:solidFill>
                  <a:schemeClr val="tx1"/>
                </a:solidFill>
              </a:rPr>
              <a:t>menggunakan</a:t>
            </a:r>
            <a:r>
              <a:rPr lang="en-US" sz="1050" dirty="0">
                <a:solidFill>
                  <a:schemeClr val="tx1"/>
                </a:solidFill>
              </a:rPr>
              <a:t> </a:t>
            </a:r>
            <a:r>
              <a:rPr lang="en-US" sz="1050" dirty="0" err="1">
                <a:solidFill>
                  <a:schemeClr val="tx1"/>
                </a:solidFill>
              </a:rPr>
              <a:t>kolom</a:t>
            </a:r>
            <a:r>
              <a:rPr lang="en-US" sz="1050" dirty="0">
                <a:solidFill>
                  <a:schemeClr val="tx1"/>
                </a:solidFill>
              </a:rPr>
              <a:t> </a:t>
            </a:r>
            <a:r>
              <a:rPr lang="en-US" sz="1050" dirty="0" err="1">
                <a:solidFill>
                  <a:schemeClr val="tx1"/>
                </a:solidFill>
              </a:rPr>
              <a:t>penghubung</a:t>
            </a:r>
            <a:r>
              <a:rPr lang="en-US" sz="1050" dirty="0">
                <a:solidFill>
                  <a:schemeClr val="tx1"/>
                </a:solidFill>
              </a:rPr>
              <a:t> yang </a:t>
            </a:r>
            <a:r>
              <a:rPr lang="en-US" sz="1050" dirty="0" err="1">
                <a:solidFill>
                  <a:schemeClr val="tx1"/>
                </a:solidFill>
              </a:rPr>
              <a:t>sering</a:t>
            </a:r>
            <a:r>
              <a:rPr lang="en-US" sz="1050" dirty="0">
                <a:solidFill>
                  <a:schemeClr val="tx1"/>
                </a:solidFill>
              </a:rPr>
              <a:t> </a:t>
            </a:r>
            <a:r>
              <a:rPr lang="en-US" sz="1050" dirty="0" err="1">
                <a:solidFill>
                  <a:schemeClr val="tx1"/>
                </a:solidFill>
              </a:rPr>
              <a:t>disebut</a:t>
            </a:r>
            <a:r>
              <a:rPr lang="en-US" sz="1050" dirty="0">
                <a:solidFill>
                  <a:schemeClr val="tx1"/>
                </a:solidFill>
              </a:rPr>
              <a:t> </a:t>
            </a:r>
            <a:r>
              <a:rPr lang="en-US" sz="1050" dirty="0" err="1">
                <a:solidFill>
                  <a:schemeClr val="tx1"/>
                </a:solidFill>
              </a:rPr>
              <a:t>sebagai</a:t>
            </a:r>
            <a:r>
              <a:rPr lang="en-US" sz="1050" dirty="0">
                <a:solidFill>
                  <a:schemeClr val="tx1"/>
                </a:solidFill>
              </a:rPr>
              <a:t> </a:t>
            </a:r>
            <a:r>
              <a:rPr lang="en-US" sz="1050" b="1" dirty="0">
                <a:solidFill>
                  <a:schemeClr val="tx1"/>
                </a:solidFill>
              </a:rPr>
              <a:t>key</a:t>
            </a:r>
            <a:br>
              <a:rPr lang="en-US" sz="1050" b="1" dirty="0">
                <a:solidFill>
                  <a:schemeClr val="tx1"/>
                </a:solidFill>
              </a:rPr>
            </a:br>
            <a:r>
              <a:rPr lang="en-US" sz="1050" b="1" dirty="0" err="1">
                <a:solidFill>
                  <a:schemeClr val="tx1"/>
                </a:solidFill>
              </a:rPr>
              <a:t>Key</a:t>
            </a:r>
            <a:r>
              <a:rPr lang="en-US" sz="1050" b="1" dirty="0">
                <a:solidFill>
                  <a:schemeClr val="tx1"/>
                </a:solidFill>
              </a:rPr>
              <a:t> </a:t>
            </a:r>
            <a:r>
              <a:rPr lang="en-US" sz="1050" dirty="0" err="1">
                <a:solidFill>
                  <a:schemeClr val="tx1"/>
                </a:solidFill>
              </a:rPr>
              <a:t>adalah</a:t>
            </a:r>
            <a:r>
              <a:rPr lang="en-US" sz="1050" dirty="0">
                <a:solidFill>
                  <a:schemeClr val="tx1"/>
                </a:solidFill>
              </a:rPr>
              <a:t> salah </a:t>
            </a:r>
            <a:r>
              <a:rPr lang="en-US" sz="1050" dirty="0" err="1">
                <a:solidFill>
                  <a:schemeClr val="tx1"/>
                </a:solidFill>
              </a:rPr>
              <a:t>satu</a:t>
            </a:r>
            <a:r>
              <a:rPr lang="en-US" sz="1050" dirty="0">
                <a:solidFill>
                  <a:schemeClr val="tx1"/>
                </a:solidFill>
              </a:rPr>
              <a:t> </a:t>
            </a:r>
            <a:r>
              <a:rPr lang="en-US" sz="1050" dirty="0" err="1">
                <a:solidFill>
                  <a:schemeClr val="tx1"/>
                </a:solidFill>
              </a:rPr>
              <a:t>kolom</a:t>
            </a:r>
            <a:r>
              <a:rPr lang="en-US" sz="1050" dirty="0">
                <a:solidFill>
                  <a:schemeClr val="tx1"/>
                </a:solidFill>
              </a:rPr>
              <a:t> di masing-masing </a:t>
            </a:r>
            <a:r>
              <a:rPr lang="en-US" sz="1050" dirty="0" err="1">
                <a:solidFill>
                  <a:schemeClr val="tx1"/>
                </a:solidFill>
              </a:rPr>
              <a:t>tabel</a:t>
            </a:r>
            <a:r>
              <a:rPr lang="en-US" sz="1050" dirty="0">
                <a:solidFill>
                  <a:schemeClr val="tx1"/>
                </a:solidFill>
              </a:rPr>
              <a:t> yang </a:t>
            </a:r>
            <a:r>
              <a:rPr lang="en-US" sz="1050" dirty="0" err="1">
                <a:solidFill>
                  <a:schemeClr val="tx1"/>
                </a:solidFill>
              </a:rPr>
              <a:t>akan</a:t>
            </a:r>
            <a:r>
              <a:rPr lang="en-US" sz="1050" dirty="0">
                <a:solidFill>
                  <a:schemeClr val="tx1"/>
                </a:solidFill>
              </a:rPr>
              <a:t> di-join yang </a:t>
            </a:r>
            <a:r>
              <a:rPr lang="en-US" sz="1050" dirty="0" err="1">
                <a:solidFill>
                  <a:schemeClr val="tx1"/>
                </a:solidFill>
              </a:rPr>
              <a:t>memiliki</a:t>
            </a:r>
            <a:r>
              <a:rPr lang="en-US" sz="1050" dirty="0">
                <a:solidFill>
                  <a:schemeClr val="tx1"/>
                </a:solidFill>
              </a:rPr>
              <a:t> format </a:t>
            </a:r>
            <a:r>
              <a:rPr lang="en-US" sz="1050" dirty="0" err="1">
                <a:solidFill>
                  <a:schemeClr val="tx1"/>
                </a:solidFill>
              </a:rPr>
              <a:t>sama</a:t>
            </a:r>
            <a:br>
              <a:rPr lang="en-US" sz="1500" dirty="0"/>
            </a:br>
            <a:endParaRPr lang="en-US" sz="2800" dirty="0"/>
          </a:p>
        </p:txBody>
      </p:sp>
      <p:sp>
        <p:nvSpPr>
          <p:cNvPr id="322563" name="Rectangle 3"/>
          <p:cNvSpPr>
            <a:spLocks noChangeArrowheads="1"/>
          </p:cNvSpPr>
          <p:nvPr/>
        </p:nvSpPr>
        <p:spPr bwMode="auto">
          <a:xfrm>
            <a:off x="1870855" y="1075813"/>
            <a:ext cx="1231106"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914378" eaLnBrk="0" hangingPunct="0">
              <a:spcBef>
                <a:spcPct val="0"/>
              </a:spcBef>
            </a:pPr>
            <a:r>
              <a:rPr lang="en-US" sz="1500" dirty="0">
                <a:latin typeface="Courier New" panose="02070309020205020404" pitchFamily="49" charset="0"/>
              </a:rPr>
              <a:t>EMPLOYEES</a:t>
            </a:r>
            <a:r>
              <a:rPr lang="en-US" sz="1500" dirty="0"/>
              <a:t> </a:t>
            </a:r>
          </a:p>
        </p:txBody>
      </p:sp>
      <p:sp>
        <p:nvSpPr>
          <p:cNvPr id="322564" name="Rectangle 4"/>
          <p:cNvSpPr>
            <a:spLocks noChangeArrowheads="1"/>
          </p:cNvSpPr>
          <p:nvPr/>
        </p:nvSpPr>
        <p:spPr bwMode="auto">
          <a:xfrm>
            <a:off x="4556905" y="1075813"/>
            <a:ext cx="1524455" cy="30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914378" eaLnBrk="0" hangingPunct="0">
              <a:spcBef>
                <a:spcPct val="0"/>
              </a:spcBef>
            </a:pPr>
            <a:r>
              <a:rPr lang="en-US" sz="1500">
                <a:latin typeface="Courier New" panose="02070309020205020404" pitchFamily="49" charset="0"/>
              </a:rPr>
              <a:t>DEPARTMENTS </a:t>
            </a:r>
          </a:p>
        </p:txBody>
      </p:sp>
      <p:sp>
        <p:nvSpPr>
          <p:cNvPr id="322565" name="Rectangle 5"/>
          <p:cNvSpPr>
            <a:spLocks noChangeArrowheads="1"/>
          </p:cNvSpPr>
          <p:nvPr/>
        </p:nvSpPr>
        <p:spPr bwMode="auto">
          <a:xfrm>
            <a:off x="3234121" y="4562229"/>
            <a:ext cx="1146147" cy="30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914378" eaLnBrk="0" hangingPunct="0">
              <a:lnSpc>
                <a:spcPct val="110000"/>
              </a:lnSpc>
              <a:spcBef>
                <a:spcPct val="0"/>
              </a:spcBef>
            </a:pPr>
            <a:r>
              <a:rPr lang="en-US" sz="1500"/>
              <a:t>Foreign key</a:t>
            </a:r>
          </a:p>
        </p:txBody>
      </p:sp>
      <p:sp>
        <p:nvSpPr>
          <p:cNvPr id="322566" name="Rectangle 6"/>
          <p:cNvSpPr>
            <a:spLocks noChangeArrowheads="1"/>
          </p:cNvSpPr>
          <p:nvPr/>
        </p:nvSpPr>
        <p:spPr bwMode="auto">
          <a:xfrm>
            <a:off x="5071255" y="3522813"/>
            <a:ext cx="1155765" cy="303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p>
            <a:pPr defTabSz="914378" eaLnBrk="0" hangingPunct="0">
              <a:lnSpc>
                <a:spcPct val="110000"/>
              </a:lnSpc>
              <a:spcBef>
                <a:spcPct val="0"/>
              </a:spcBef>
            </a:pPr>
            <a:r>
              <a:rPr lang="en-US" sz="1500"/>
              <a:t>Primary key</a:t>
            </a:r>
          </a:p>
        </p:txBody>
      </p:sp>
      <p:sp>
        <p:nvSpPr>
          <p:cNvPr id="322569" name="Rectangle 9"/>
          <p:cNvSpPr>
            <a:spLocks noChangeArrowheads="1"/>
          </p:cNvSpPr>
          <p:nvPr/>
        </p:nvSpPr>
        <p:spPr bwMode="gray">
          <a:xfrm>
            <a:off x="2728106" y="1408262"/>
            <a:ext cx="946547" cy="262890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
        <p:nvSpPr>
          <p:cNvPr id="322571" name="Text Box 11"/>
          <p:cNvSpPr txBox="1">
            <a:spLocks noChangeArrowheads="1"/>
          </p:cNvSpPr>
          <p:nvPr/>
        </p:nvSpPr>
        <p:spPr bwMode="auto">
          <a:xfrm>
            <a:off x="1928005" y="3980014"/>
            <a:ext cx="275035" cy="2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525" tIns="9525" rIns="9525" bIns="9525">
            <a:spAutoFit/>
          </a:bodyPr>
          <a:lstStyle>
            <a:lvl1pPr algn="l" defTabSz="822325">
              <a:spcBef>
                <a:spcPct val="0"/>
              </a:spcBef>
              <a:defRPr sz="2400">
                <a:solidFill>
                  <a:schemeClr val="tx1"/>
                </a:solidFill>
                <a:latin typeface="Times New Roman" panose="02020603050405020304" pitchFamily="18" charset="0"/>
              </a:defRPr>
            </a:lvl1pPr>
            <a:lvl2pPr marL="411163" algn="l" defTabSz="822325">
              <a:spcBef>
                <a:spcPct val="0"/>
              </a:spcBef>
              <a:defRPr sz="2400">
                <a:solidFill>
                  <a:schemeClr val="tx1"/>
                </a:solidFill>
                <a:latin typeface="Times New Roman" panose="02020603050405020304" pitchFamily="18" charset="0"/>
              </a:defRPr>
            </a:lvl2pPr>
            <a:lvl3pPr marL="822325" algn="l" defTabSz="822325">
              <a:spcBef>
                <a:spcPct val="0"/>
              </a:spcBef>
              <a:defRPr sz="2400">
                <a:solidFill>
                  <a:schemeClr val="tx1"/>
                </a:solidFill>
                <a:latin typeface="Times New Roman" panose="02020603050405020304" pitchFamily="18" charset="0"/>
              </a:defRPr>
            </a:lvl3pPr>
            <a:lvl4pPr marL="1235075" algn="l" defTabSz="822325">
              <a:spcBef>
                <a:spcPct val="0"/>
              </a:spcBef>
              <a:defRPr sz="2400">
                <a:solidFill>
                  <a:schemeClr val="tx1"/>
                </a:solidFill>
                <a:latin typeface="Times New Roman" panose="02020603050405020304" pitchFamily="18" charset="0"/>
              </a:defRPr>
            </a:lvl4pPr>
            <a:lvl5pPr marL="1646238" algn="l" defTabSz="822325">
              <a:spcBef>
                <a:spcPct val="0"/>
              </a:spcBef>
              <a:defRPr sz="2400">
                <a:solidFill>
                  <a:schemeClr val="tx1"/>
                </a:solidFill>
                <a:latin typeface="Times New Roman" panose="02020603050405020304" pitchFamily="18" charset="0"/>
              </a:defRPr>
            </a:lvl5pPr>
            <a:lvl6pPr marL="2103438" defTabSz="822325" fontAlgn="base">
              <a:spcBef>
                <a:spcPct val="0"/>
              </a:spcBef>
              <a:spcAft>
                <a:spcPct val="0"/>
              </a:spcAft>
              <a:defRPr sz="2400">
                <a:solidFill>
                  <a:schemeClr val="tx1"/>
                </a:solidFill>
                <a:latin typeface="Times New Roman" panose="02020603050405020304" pitchFamily="18" charset="0"/>
              </a:defRPr>
            </a:lvl6pPr>
            <a:lvl7pPr marL="2560638" defTabSz="822325" fontAlgn="base">
              <a:spcBef>
                <a:spcPct val="0"/>
              </a:spcBef>
              <a:spcAft>
                <a:spcPct val="0"/>
              </a:spcAft>
              <a:defRPr sz="2400">
                <a:solidFill>
                  <a:schemeClr val="tx1"/>
                </a:solidFill>
                <a:latin typeface="Times New Roman" panose="02020603050405020304" pitchFamily="18" charset="0"/>
              </a:defRPr>
            </a:lvl7pPr>
            <a:lvl8pPr marL="3017838" defTabSz="822325" fontAlgn="base">
              <a:spcBef>
                <a:spcPct val="0"/>
              </a:spcBef>
              <a:spcAft>
                <a:spcPct val="0"/>
              </a:spcAft>
              <a:defRPr sz="2400">
                <a:solidFill>
                  <a:schemeClr val="tx1"/>
                </a:solidFill>
                <a:latin typeface="Times New Roman" panose="02020603050405020304" pitchFamily="18" charset="0"/>
              </a:defRPr>
            </a:lvl8pPr>
            <a:lvl9pPr marL="3475038" defTabSz="822325" fontAlgn="base">
              <a:spcBef>
                <a:spcPct val="0"/>
              </a:spcBef>
              <a:spcAft>
                <a:spcPct val="0"/>
              </a:spcAft>
              <a:defRPr sz="2400">
                <a:solidFill>
                  <a:schemeClr val="tx1"/>
                </a:solidFill>
                <a:latin typeface="Times New Roman" panose="02020603050405020304" pitchFamily="18" charset="0"/>
              </a:defRPr>
            </a:lvl9pPr>
          </a:lstStyle>
          <a:p>
            <a:pPr algn="ctr" defTabSz="822305"/>
            <a:r>
              <a:rPr lang="en-US" sz="1800">
                <a:solidFill>
                  <a:srgbClr val="3A3F50"/>
                </a:solidFill>
                <a:latin typeface="Arial" panose="020B0604020202020204" pitchFamily="34" charset="0"/>
              </a:rPr>
              <a:t>…</a:t>
            </a:r>
          </a:p>
        </p:txBody>
      </p:sp>
      <p:sp>
        <p:nvSpPr>
          <p:cNvPr id="322572" name="Line 12"/>
          <p:cNvSpPr>
            <a:spLocks noChangeShapeType="1"/>
          </p:cNvSpPr>
          <p:nvPr/>
        </p:nvSpPr>
        <p:spPr bwMode="auto">
          <a:xfrm flipH="1" flipV="1">
            <a:off x="3356755" y="4037163"/>
            <a:ext cx="1191" cy="492919"/>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73" name="Line 13"/>
          <p:cNvSpPr>
            <a:spLocks noChangeShapeType="1"/>
          </p:cNvSpPr>
          <p:nvPr/>
        </p:nvSpPr>
        <p:spPr bwMode="auto">
          <a:xfrm flipH="1" flipV="1">
            <a:off x="5357004" y="3008462"/>
            <a:ext cx="0" cy="4572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pic>
        <p:nvPicPr>
          <p:cNvPr id="322577" name="Picture 17" descr="C:\project-SQLFund1\images\img-06-09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499755" y="1408264"/>
            <a:ext cx="2469356" cy="1577579"/>
          </a:xfrm>
          <a:prstGeom prst="rect">
            <a:avLst/>
          </a:prstGeom>
          <a:noFill/>
          <a:extLst>
            <a:ext uri="{909E8E84-426E-40DD-AFC4-6F175D3DCCD1}">
              <a14:hiddenFill xmlns:a14="http://schemas.microsoft.com/office/drawing/2010/main">
                <a:solidFill>
                  <a:srgbClr val="FFFFFF"/>
                </a:solidFill>
              </a14:hiddenFill>
            </a:ext>
          </a:extLst>
        </p:spPr>
      </p:pic>
      <p:grpSp>
        <p:nvGrpSpPr>
          <p:cNvPr id="322587" name="Group 27"/>
          <p:cNvGrpSpPr>
            <a:grpSpLocks/>
          </p:cNvGrpSpPr>
          <p:nvPr/>
        </p:nvGrpSpPr>
        <p:grpSpPr bwMode="auto">
          <a:xfrm>
            <a:off x="3673461" y="2208362"/>
            <a:ext cx="1912144" cy="342900"/>
            <a:chOff x="2016" y="1728"/>
            <a:chExt cx="912" cy="288"/>
          </a:xfrm>
        </p:grpSpPr>
        <p:sp>
          <p:nvSpPr>
            <p:cNvPr id="322578" name="Line 18"/>
            <p:cNvSpPr>
              <a:spLocks noChangeShapeType="1"/>
            </p:cNvSpPr>
            <p:nvPr/>
          </p:nvSpPr>
          <p:spPr bwMode="gray">
            <a:xfrm>
              <a:off x="2016" y="1728"/>
              <a:ext cx="288" cy="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81" name="Line 21"/>
            <p:cNvSpPr>
              <a:spLocks noChangeShapeType="1"/>
            </p:cNvSpPr>
            <p:nvPr/>
          </p:nvSpPr>
          <p:spPr bwMode="gray">
            <a:xfrm>
              <a:off x="2016" y="1872"/>
              <a:ext cx="288" cy="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82" name="Line 22"/>
            <p:cNvSpPr>
              <a:spLocks noChangeShapeType="1"/>
            </p:cNvSpPr>
            <p:nvPr/>
          </p:nvSpPr>
          <p:spPr bwMode="gray">
            <a:xfrm>
              <a:off x="2016" y="2016"/>
              <a:ext cx="288" cy="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85" name="Line 25"/>
            <p:cNvSpPr>
              <a:spLocks noChangeShapeType="1"/>
            </p:cNvSpPr>
            <p:nvPr/>
          </p:nvSpPr>
          <p:spPr bwMode="gray">
            <a:xfrm>
              <a:off x="2304" y="1728"/>
              <a:ext cx="0" cy="288"/>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86" name="Line 26"/>
            <p:cNvSpPr>
              <a:spLocks noChangeShapeType="1"/>
            </p:cNvSpPr>
            <p:nvPr/>
          </p:nvSpPr>
          <p:spPr bwMode="gray">
            <a:xfrm>
              <a:off x="2256" y="1728"/>
              <a:ext cx="672" cy="0"/>
            </a:xfrm>
            <a:prstGeom prst="line">
              <a:avLst/>
            </a:prstGeom>
            <a:noFill/>
            <a:ln w="28575">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grpSp>
      <p:sp>
        <p:nvSpPr>
          <p:cNvPr id="322589" name="Line 29"/>
          <p:cNvSpPr>
            <a:spLocks noChangeShapeType="1"/>
          </p:cNvSpPr>
          <p:nvPr/>
        </p:nvSpPr>
        <p:spPr bwMode="gray">
          <a:xfrm>
            <a:off x="3673461" y="3579962"/>
            <a:ext cx="311944" cy="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90" name="Line 30"/>
          <p:cNvSpPr>
            <a:spLocks noChangeShapeType="1"/>
          </p:cNvSpPr>
          <p:nvPr/>
        </p:nvSpPr>
        <p:spPr bwMode="gray">
          <a:xfrm>
            <a:off x="3674653" y="3751412"/>
            <a:ext cx="310753" cy="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91" name="Line 31"/>
          <p:cNvSpPr>
            <a:spLocks noChangeShapeType="1"/>
          </p:cNvSpPr>
          <p:nvPr/>
        </p:nvSpPr>
        <p:spPr bwMode="gray">
          <a:xfrm>
            <a:off x="3673461" y="3922862"/>
            <a:ext cx="311944" cy="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92" name="Line 32"/>
          <p:cNvSpPr>
            <a:spLocks noChangeShapeType="1"/>
          </p:cNvSpPr>
          <p:nvPr/>
        </p:nvSpPr>
        <p:spPr bwMode="gray">
          <a:xfrm>
            <a:off x="3985404" y="3579962"/>
            <a:ext cx="0" cy="34290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93" name="Line 33"/>
          <p:cNvSpPr>
            <a:spLocks noChangeShapeType="1"/>
          </p:cNvSpPr>
          <p:nvPr/>
        </p:nvSpPr>
        <p:spPr bwMode="gray">
          <a:xfrm>
            <a:off x="3928254" y="3579962"/>
            <a:ext cx="400050" cy="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94" name="Line 34"/>
          <p:cNvSpPr>
            <a:spLocks noChangeShapeType="1"/>
          </p:cNvSpPr>
          <p:nvPr/>
        </p:nvSpPr>
        <p:spPr bwMode="gray">
          <a:xfrm flipV="1">
            <a:off x="4328304" y="2379812"/>
            <a:ext cx="0" cy="1200150"/>
          </a:xfrm>
          <a:prstGeom prst="line">
            <a:avLst/>
          </a:prstGeom>
          <a:noFill/>
          <a:ln w="28575">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322595" name="Line 35"/>
          <p:cNvSpPr>
            <a:spLocks noChangeShapeType="1"/>
          </p:cNvSpPr>
          <p:nvPr/>
        </p:nvSpPr>
        <p:spPr bwMode="gray">
          <a:xfrm>
            <a:off x="4328304" y="2379812"/>
            <a:ext cx="1257300" cy="0"/>
          </a:xfrm>
          <a:prstGeom prst="line">
            <a:avLst/>
          </a:prstGeom>
          <a:noFill/>
          <a:ln w="28575">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Tree>
    <p:extLst>
      <p:ext uri="{BB962C8B-B14F-4D97-AF65-F5344CB8AC3E}">
        <p14:creationId xmlns:p14="http://schemas.microsoft.com/office/powerpoint/2010/main" val="333528166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10" name="Picture 10" descr="C:\project-SQLFund1\images\img-06-1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171702" y="2400300"/>
            <a:ext cx="4783931" cy="1912144"/>
          </a:xfrm>
          <a:prstGeom prst="rect">
            <a:avLst/>
          </a:prstGeom>
          <a:noFill/>
          <a:extLst>
            <a:ext uri="{909E8E84-426E-40DD-AFC4-6F175D3DCCD1}">
              <a14:hiddenFill xmlns:a14="http://schemas.microsoft.com/office/drawing/2010/main">
                <a:solidFill>
                  <a:srgbClr val="FFFFFF"/>
                </a:solidFill>
              </a14:hiddenFill>
            </a:ext>
          </a:extLst>
        </p:spPr>
      </p:pic>
      <p:sp>
        <p:nvSpPr>
          <p:cNvPr id="332802" name="Rectangle 2"/>
          <p:cNvSpPr>
            <a:spLocks noChangeArrowheads="1"/>
          </p:cNvSpPr>
          <p:nvPr/>
        </p:nvSpPr>
        <p:spPr bwMode="blackGray">
          <a:xfrm>
            <a:off x="1793083" y="1433514"/>
            <a:ext cx="5464969" cy="803672"/>
          </a:xfrm>
          <a:prstGeom prst="rect">
            <a:avLst/>
          </a:prstGeom>
          <a:solidFill>
            <a:schemeClr val="accent2">
              <a:lumMod val="20000"/>
              <a:lumOff val="80000"/>
            </a:schemeClr>
          </a:solidFill>
          <a:ln w="28575">
            <a:solidFill>
              <a:srgbClr val="000000"/>
            </a:solidFill>
            <a:miter lim="800000"/>
            <a:headEnd/>
            <a:tailEnd/>
          </a:ln>
          <a:effectLst/>
        </p:spPr>
        <p:txBody>
          <a:bodyPr wrap="none" lIns="69056" tIns="34529" rIns="69056" bIns="34529" anchor="ctr"/>
          <a:lstStyle>
            <a:lvl1pPr algn="l">
              <a:spcBef>
                <a:spcPct val="0"/>
              </a:spcBef>
              <a:tabLst>
                <a:tab pos="1200150" algn="l"/>
              </a:tabLst>
              <a:defRPr sz="2400">
                <a:solidFill>
                  <a:schemeClr val="tx1"/>
                </a:solidFill>
                <a:latin typeface="Times New Roman" panose="02020603050405020304" pitchFamily="18" charset="0"/>
              </a:defRPr>
            </a:lvl1pPr>
            <a:lvl2pPr algn="l">
              <a:spcBef>
                <a:spcPct val="0"/>
              </a:spcBef>
              <a:tabLst>
                <a:tab pos="1200150" algn="l"/>
              </a:tabLst>
              <a:defRPr sz="2400">
                <a:solidFill>
                  <a:schemeClr val="tx1"/>
                </a:solidFill>
                <a:latin typeface="Times New Roman" panose="02020603050405020304" pitchFamily="18" charset="0"/>
              </a:defRPr>
            </a:lvl2pPr>
            <a:lvl3pPr algn="l">
              <a:spcBef>
                <a:spcPct val="0"/>
              </a:spcBef>
              <a:tabLst>
                <a:tab pos="1200150" algn="l"/>
              </a:tabLst>
              <a:defRPr sz="2400">
                <a:solidFill>
                  <a:schemeClr val="tx1"/>
                </a:solidFill>
                <a:latin typeface="Times New Roman" panose="02020603050405020304" pitchFamily="18" charset="0"/>
              </a:defRPr>
            </a:lvl3pPr>
            <a:lvl4pPr algn="l">
              <a:spcBef>
                <a:spcPct val="0"/>
              </a:spcBef>
              <a:tabLst>
                <a:tab pos="1200150" algn="l"/>
              </a:tabLst>
              <a:defRPr sz="2400">
                <a:solidFill>
                  <a:schemeClr val="tx1"/>
                </a:solidFill>
                <a:latin typeface="Times New Roman" panose="02020603050405020304" pitchFamily="18" charset="0"/>
              </a:defRPr>
            </a:lvl4pPr>
            <a:lvl5pPr algn="l">
              <a:spcBef>
                <a:spcPct val="0"/>
              </a:spcBef>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pPr defTabSz="914378" eaLnBrk="0" hangingPunct="0">
              <a:tabLst>
                <a:tab pos="1200120" algn="l"/>
              </a:tabLst>
            </a:pPr>
            <a:r>
              <a:rPr lang="en-US" sz="1350" dirty="0">
                <a:solidFill>
                  <a:srgbClr val="000000"/>
                </a:solidFill>
                <a:latin typeface="Courier New" panose="02070309020205020404" pitchFamily="49" charset="0"/>
              </a:rPr>
              <a:t>SELECT </a:t>
            </a:r>
            <a:r>
              <a:rPr lang="en-US" sz="1350" dirty="0" err="1">
                <a:solidFill>
                  <a:srgbClr val="000000"/>
                </a:solidFill>
                <a:latin typeface="Courier New" panose="02070309020205020404" pitchFamily="49" charset="0"/>
              </a:rPr>
              <a:t>e.employee_id</a:t>
            </a:r>
            <a:r>
              <a:rPr lang="en-US" sz="1350" dirty="0">
                <a:solidFill>
                  <a:srgbClr val="000000"/>
                </a:solidFill>
                <a:latin typeface="Courier New" panose="02070309020205020404" pitchFamily="49" charset="0"/>
              </a:rPr>
              <a:t>, </a:t>
            </a:r>
            <a:r>
              <a:rPr lang="en-US" sz="1350" dirty="0" err="1">
                <a:solidFill>
                  <a:srgbClr val="000000"/>
                </a:solidFill>
                <a:latin typeface="Courier New" panose="02070309020205020404" pitchFamily="49" charset="0"/>
              </a:rPr>
              <a:t>e.last_name</a:t>
            </a:r>
            <a:r>
              <a:rPr lang="en-US" sz="1350" dirty="0">
                <a:solidFill>
                  <a:srgbClr val="000000"/>
                </a:solidFill>
                <a:latin typeface="Courier New" panose="02070309020205020404" pitchFamily="49" charset="0"/>
              </a:rPr>
              <a:t>, </a:t>
            </a:r>
            <a:r>
              <a:rPr lang="en-US" sz="1350" dirty="0" err="1">
                <a:solidFill>
                  <a:srgbClr val="000000"/>
                </a:solidFill>
                <a:latin typeface="Courier New" panose="02070309020205020404" pitchFamily="49" charset="0"/>
              </a:rPr>
              <a:t>e.department_id</a:t>
            </a:r>
            <a:r>
              <a:rPr lang="en-US" sz="1350" dirty="0">
                <a:solidFill>
                  <a:srgbClr val="000000"/>
                </a:solidFill>
                <a:latin typeface="Courier New" panose="02070309020205020404" pitchFamily="49" charset="0"/>
              </a:rPr>
              <a:t>, </a:t>
            </a:r>
          </a:p>
          <a:p>
            <a:pPr defTabSz="914378" eaLnBrk="0" hangingPunct="0">
              <a:tabLst>
                <a:tab pos="1200120" algn="l"/>
              </a:tabLst>
            </a:pPr>
            <a:r>
              <a:rPr lang="en-US" sz="1350" dirty="0">
                <a:solidFill>
                  <a:srgbClr val="000000"/>
                </a:solidFill>
                <a:latin typeface="Courier New" panose="02070309020205020404" pitchFamily="49" charset="0"/>
              </a:rPr>
              <a:t>       </a:t>
            </a:r>
            <a:r>
              <a:rPr lang="en-US" sz="1350" dirty="0" err="1">
                <a:solidFill>
                  <a:srgbClr val="000000"/>
                </a:solidFill>
                <a:latin typeface="Courier New" panose="02070309020205020404" pitchFamily="49" charset="0"/>
              </a:rPr>
              <a:t>d.department_id</a:t>
            </a:r>
            <a:r>
              <a:rPr lang="en-US" sz="1350" dirty="0">
                <a:solidFill>
                  <a:srgbClr val="000000"/>
                </a:solidFill>
                <a:latin typeface="Courier New" panose="02070309020205020404" pitchFamily="49" charset="0"/>
              </a:rPr>
              <a:t>, </a:t>
            </a:r>
            <a:r>
              <a:rPr lang="en-US" sz="1350" dirty="0" err="1">
                <a:solidFill>
                  <a:srgbClr val="000000"/>
                </a:solidFill>
                <a:latin typeface="Courier New" panose="02070309020205020404" pitchFamily="49" charset="0"/>
              </a:rPr>
              <a:t>d.location_id</a:t>
            </a:r>
            <a:endParaRPr lang="en-US" sz="1350" dirty="0">
              <a:solidFill>
                <a:srgbClr val="000000"/>
              </a:solidFill>
              <a:latin typeface="Courier New" panose="02070309020205020404" pitchFamily="49" charset="0"/>
            </a:endParaRPr>
          </a:p>
          <a:p>
            <a:pPr defTabSz="914378" eaLnBrk="0" hangingPunct="0">
              <a:tabLst>
                <a:tab pos="1200120" algn="l"/>
              </a:tabLst>
            </a:pPr>
            <a:r>
              <a:rPr lang="en-US" sz="1350" dirty="0">
                <a:solidFill>
                  <a:srgbClr val="000000"/>
                </a:solidFill>
                <a:latin typeface="Courier New" panose="02070309020205020404" pitchFamily="49" charset="0"/>
              </a:rPr>
              <a:t>FROM   employees e JOIN departments d</a:t>
            </a:r>
          </a:p>
          <a:p>
            <a:pPr defTabSz="914378" eaLnBrk="0" hangingPunct="0">
              <a:tabLst>
                <a:tab pos="1200120" algn="l"/>
              </a:tabLst>
            </a:pPr>
            <a:r>
              <a:rPr lang="en-US" sz="1350" dirty="0">
                <a:solidFill>
                  <a:srgbClr val="000000"/>
                </a:solidFill>
                <a:latin typeface="Courier New" panose="02070309020205020404" pitchFamily="49" charset="0"/>
              </a:rPr>
              <a:t>ON     (</a:t>
            </a:r>
            <a:r>
              <a:rPr lang="en-US" sz="1350" dirty="0" err="1">
                <a:solidFill>
                  <a:srgbClr val="000000"/>
                </a:solidFill>
                <a:latin typeface="Courier New" panose="02070309020205020404" pitchFamily="49" charset="0"/>
              </a:rPr>
              <a:t>e.department_id</a:t>
            </a:r>
            <a:r>
              <a:rPr lang="en-US" sz="1350" dirty="0">
                <a:solidFill>
                  <a:srgbClr val="000000"/>
                </a:solidFill>
                <a:latin typeface="Courier New" panose="02070309020205020404" pitchFamily="49" charset="0"/>
              </a:rPr>
              <a:t> = </a:t>
            </a:r>
            <a:r>
              <a:rPr lang="en-US" sz="1350" dirty="0" err="1">
                <a:solidFill>
                  <a:srgbClr val="000000"/>
                </a:solidFill>
                <a:latin typeface="Courier New" panose="02070309020205020404" pitchFamily="49" charset="0"/>
              </a:rPr>
              <a:t>d.department_id</a:t>
            </a:r>
            <a:r>
              <a:rPr lang="en-US" sz="1350" dirty="0">
                <a:solidFill>
                  <a:srgbClr val="000000"/>
                </a:solidFill>
                <a:latin typeface="Courier New" panose="02070309020205020404" pitchFamily="49" charset="0"/>
              </a:rPr>
              <a:t>);</a:t>
            </a:r>
          </a:p>
        </p:txBody>
      </p:sp>
      <p:sp>
        <p:nvSpPr>
          <p:cNvPr id="332803" name="Rectangle 3"/>
          <p:cNvSpPr>
            <a:spLocks noGrp="1" noChangeArrowheads="1"/>
          </p:cNvSpPr>
          <p:nvPr>
            <p:ph type="title"/>
          </p:nvPr>
        </p:nvSpPr>
        <p:spPr/>
        <p:txBody>
          <a:bodyPr/>
          <a:lstStyle/>
          <a:p>
            <a:r>
              <a:rPr lang="en-US" sz="2800" dirty="0"/>
              <a:t>Retrieving Records with the </a:t>
            </a:r>
            <a:r>
              <a:rPr lang="en-US" sz="2800" dirty="0">
                <a:latin typeface="Courier New" panose="02070309020205020404" pitchFamily="49" charset="0"/>
              </a:rPr>
              <a:t>ON</a:t>
            </a:r>
            <a:r>
              <a:rPr lang="en-US" sz="2800" dirty="0"/>
              <a:t> Clause</a:t>
            </a:r>
          </a:p>
        </p:txBody>
      </p:sp>
      <p:sp>
        <p:nvSpPr>
          <p:cNvPr id="332806" name="Rectangle 6"/>
          <p:cNvSpPr>
            <a:spLocks noChangeArrowheads="1"/>
          </p:cNvSpPr>
          <p:nvPr/>
        </p:nvSpPr>
        <p:spPr bwMode="gray">
          <a:xfrm>
            <a:off x="4171951" y="2400300"/>
            <a:ext cx="1978819" cy="1885950"/>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
        <p:nvSpPr>
          <p:cNvPr id="332807" name="Rectangle 7"/>
          <p:cNvSpPr>
            <a:spLocks noChangeArrowheads="1"/>
          </p:cNvSpPr>
          <p:nvPr/>
        </p:nvSpPr>
        <p:spPr bwMode="gray">
          <a:xfrm>
            <a:off x="1822848" y="2010967"/>
            <a:ext cx="4339828" cy="202406"/>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
        <p:nvSpPr>
          <p:cNvPr id="332808" name="Text Box 8"/>
          <p:cNvSpPr txBox="1">
            <a:spLocks noChangeArrowheads="1"/>
          </p:cNvSpPr>
          <p:nvPr/>
        </p:nvSpPr>
        <p:spPr bwMode="auto">
          <a:xfrm>
            <a:off x="2286001" y="4229101"/>
            <a:ext cx="275035" cy="2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525" tIns="9525" rIns="9525" bIns="9525">
            <a:spAutoFit/>
          </a:bodyPr>
          <a:lstStyle>
            <a:lvl1pPr algn="l" defTabSz="822325">
              <a:spcBef>
                <a:spcPct val="0"/>
              </a:spcBef>
              <a:defRPr sz="2400">
                <a:solidFill>
                  <a:schemeClr val="tx1"/>
                </a:solidFill>
                <a:latin typeface="Times New Roman" panose="02020603050405020304" pitchFamily="18" charset="0"/>
              </a:defRPr>
            </a:lvl1pPr>
            <a:lvl2pPr marL="411163" algn="l" defTabSz="822325">
              <a:spcBef>
                <a:spcPct val="0"/>
              </a:spcBef>
              <a:defRPr sz="2400">
                <a:solidFill>
                  <a:schemeClr val="tx1"/>
                </a:solidFill>
                <a:latin typeface="Times New Roman" panose="02020603050405020304" pitchFamily="18" charset="0"/>
              </a:defRPr>
            </a:lvl2pPr>
            <a:lvl3pPr marL="822325" algn="l" defTabSz="822325">
              <a:spcBef>
                <a:spcPct val="0"/>
              </a:spcBef>
              <a:defRPr sz="2400">
                <a:solidFill>
                  <a:schemeClr val="tx1"/>
                </a:solidFill>
                <a:latin typeface="Times New Roman" panose="02020603050405020304" pitchFamily="18" charset="0"/>
              </a:defRPr>
            </a:lvl3pPr>
            <a:lvl4pPr marL="1235075" algn="l" defTabSz="822325">
              <a:spcBef>
                <a:spcPct val="0"/>
              </a:spcBef>
              <a:defRPr sz="2400">
                <a:solidFill>
                  <a:schemeClr val="tx1"/>
                </a:solidFill>
                <a:latin typeface="Times New Roman" panose="02020603050405020304" pitchFamily="18" charset="0"/>
              </a:defRPr>
            </a:lvl4pPr>
            <a:lvl5pPr marL="1646238" algn="l" defTabSz="822325">
              <a:spcBef>
                <a:spcPct val="0"/>
              </a:spcBef>
              <a:defRPr sz="2400">
                <a:solidFill>
                  <a:schemeClr val="tx1"/>
                </a:solidFill>
                <a:latin typeface="Times New Roman" panose="02020603050405020304" pitchFamily="18" charset="0"/>
              </a:defRPr>
            </a:lvl5pPr>
            <a:lvl6pPr marL="2103438" defTabSz="822325" fontAlgn="base">
              <a:spcBef>
                <a:spcPct val="0"/>
              </a:spcBef>
              <a:spcAft>
                <a:spcPct val="0"/>
              </a:spcAft>
              <a:defRPr sz="2400">
                <a:solidFill>
                  <a:schemeClr val="tx1"/>
                </a:solidFill>
                <a:latin typeface="Times New Roman" panose="02020603050405020304" pitchFamily="18" charset="0"/>
              </a:defRPr>
            </a:lvl6pPr>
            <a:lvl7pPr marL="2560638" defTabSz="822325" fontAlgn="base">
              <a:spcBef>
                <a:spcPct val="0"/>
              </a:spcBef>
              <a:spcAft>
                <a:spcPct val="0"/>
              </a:spcAft>
              <a:defRPr sz="2400">
                <a:solidFill>
                  <a:schemeClr val="tx1"/>
                </a:solidFill>
                <a:latin typeface="Times New Roman" panose="02020603050405020304" pitchFamily="18" charset="0"/>
              </a:defRPr>
            </a:lvl7pPr>
            <a:lvl8pPr marL="3017838" defTabSz="822325" fontAlgn="base">
              <a:spcBef>
                <a:spcPct val="0"/>
              </a:spcBef>
              <a:spcAft>
                <a:spcPct val="0"/>
              </a:spcAft>
              <a:defRPr sz="2400">
                <a:solidFill>
                  <a:schemeClr val="tx1"/>
                </a:solidFill>
                <a:latin typeface="Times New Roman" panose="02020603050405020304" pitchFamily="18" charset="0"/>
              </a:defRPr>
            </a:lvl8pPr>
            <a:lvl9pPr marL="3475038" defTabSz="822325" fontAlgn="base">
              <a:spcBef>
                <a:spcPct val="0"/>
              </a:spcBef>
              <a:spcAft>
                <a:spcPct val="0"/>
              </a:spcAft>
              <a:defRPr sz="2400">
                <a:solidFill>
                  <a:schemeClr val="tx1"/>
                </a:solidFill>
                <a:latin typeface="Times New Roman" panose="02020603050405020304" pitchFamily="18" charset="0"/>
              </a:defRPr>
            </a:lvl9pPr>
          </a:lstStyle>
          <a:p>
            <a:pPr algn="ctr" defTabSz="822305"/>
            <a:r>
              <a:rPr lang="en-US" sz="1800">
                <a:solidFill>
                  <a:srgbClr val="3A3F50"/>
                </a:solidFill>
                <a:latin typeface="Arial" panose="020B0604020202020204" pitchFamily="34" charset="0"/>
              </a:rPr>
              <a:t>…</a:t>
            </a:r>
          </a:p>
        </p:txBody>
      </p:sp>
      <p:sp>
        <p:nvSpPr>
          <p:cNvPr id="332811" name="Rectangle 11"/>
          <p:cNvSpPr>
            <a:spLocks noChangeArrowheads="1"/>
          </p:cNvSpPr>
          <p:nvPr/>
        </p:nvSpPr>
        <p:spPr bwMode="gray">
          <a:xfrm>
            <a:off x="5086350" y="2400300"/>
            <a:ext cx="1028700" cy="228600"/>
          </a:xfrm>
          <a:prstGeom prst="rect">
            <a:avLst/>
          </a:prstGeom>
          <a:noFill/>
          <a:ln w="28575">
            <a:solidFill>
              <a:schemeClr val="accent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Tree>
    <p:extLst>
      <p:ext uri="{BB962C8B-B14F-4D97-AF65-F5344CB8AC3E}">
        <p14:creationId xmlns:p14="http://schemas.microsoft.com/office/powerpoint/2010/main" val="30366304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A4E63-AC60-4D91-8538-B049B05E5346}"/>
              </a:ext>
            </a:extLst>
          </p:cNvPr>
          <p:cNvSpPr>
            <a:spLocks noGrp="1"/>
          </p:cNvSpPr>
          <p:nvPr>
            <p:ph type="title" idx="4294967295"/>
          </p:nvPr>
        </p:nvSpPr>
        <p:spPr>
          <a:xfrm>
            <a:off x="274321" y="473506"/>
            <a:ext cx="1089659" cy="456033"/>
          </a:xfrm>
          <a:noFill/>
        </p:spPr>
        <p:txBody>
          <a:bodyPr/>
          <a:lstStyle/>
          <a:p>
            <a:pPr>
              <a:lnSpc>
                <a:spcPct val="100000"/>
              </a:lnSpc>
            </a:pPr>
            <a:r>
              <a:rPr lang="en-US" sz="2800" b="1" dirty="0">
                <a:solidFill>
                  <a:srgbClr val="007BB9"/>
                </a:solidFill>
              </a:rPr>
              <a:t>JOIN</a:t>
            </a:r>
            <a:endParaRPr lang="id-ID" sz="2800" b="1" dirty="0">
              <a:solidFill>
                <a:srgbClr val="007BB9"/>
              </a:solidFill>
            </a:endParaRPr>
          </a:p>
        </p:txBody>
      </p:sp>
      <p:sp>
        <p:nvSpPr>
          <p:cNvPr id="6" name="Title 3">
            <a:extLst>
              <a:ext uri="{FF2B5EF4-FFF2-40B4-BE49-F238E27FC236}">
                <a16:creationId xmlns:a16="http://schemas.microsoft.com/office/drawing/2014/main" id="{ECA1B6C2-5093-41CA-90B4-52953F773E1D}"/>
              </a:ext>
            </a:extLst>
          </p:cNvPr>
          <p:cNvSpPr txBox="1">
            <a:spLocks/>
          </p:cNvSpPr>
          <p:nvPr/>
        </p:nvSpPr>
        <p:spPr>
          <a:xfrm>
            <a:off x="236220" y="890170"/>
            <a:ext cx="8633460" cy="2748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nSpc>
                <a:spcPct val="110000"/>
              </a:lnSpc>
            </a:pPr>
            <a:r>
              <a:rPr lang="en-US" sz="900" dirty="0">
                <a:solidFill>
                  <a:schemeClr val="tx1"/>
                </a:solidFill>
              </a:rPr>
              <a:t>Join </a:t>
            </a:r>
            <a:r>
              <a:rPr lang="en-US" sz="900" dirty="0" err="1">
                <a:solidFill>
                  <a:schemeClr val="tx1"/>
                </a:solidFill>
              </a:rPr>
              <a:t>adalah</a:t>
            </a:r>
            <a:r>
              <a:rPr lang="en-US" sz="900" dirty="0">
                <a:solidFill>
                  <a:schemeClr val="tx1"/>
                </a:solidFill>
              </a:rPr>
              <a:t> </a:t>
            </a:r>
            <a:r>
              <a:rPr lang="en-US" sz="900" dirty="0" err="1">
                <a:solidFill>
                  <a:schemeClr val="tx1"/>
                </a:solidFill>
              </a:rPr>
              <a:t>menggabungkan</a:t>
            </a:r>
            <a:r>
              <a:rPr lang="en-US" sz="900" dirty="0">
                <a:solidFill>
                  <a:schemeClr val="tx1"/>
                </a:solidFill>
              </a:rPr>
              <a:t> 2 </a:t>
            </a:r>
            <a:r>
              <a:rPr lang="en-US" sz="900" dirty="0" err="1">
                <a:solidFill>
                  <a:schemeClr val="tx1"/>
                </a:solidFill>
              </a:rPr>
              <a:t>tabel</a:t>
            </a:r>
            <a:r>
              <a:rPr lang="en-US" sz="900" dirty="0">
                <a:solidFill>
                  <a:schemeClr val="tx1"/>
                </a:solidFill>
              </a:rPr>
              <a:t> </a:t>
            </a:r>
            <a:r>
              <a:rPr lang="en-US" sz="900" dirty="0" err="1">
                <a:solidFill>
                  <a:schemeClr val="tx1"/>
                </a:solidFill>
              </a:rPr>
              <a:t>menggunakan</a:t>
            </a:r>
            <a:r>
              <a:rPr lang="en-US" sz="900" dirty="0">
                <a:solidFill>
                  <a:schemeClr val="tx1"/>
                </a:solidFill>
              </a:rPr>
              <a:t> </a:t>
            </a:r>
            <a:r>
              <a:rPr lang="en-US" sz="900" dirty="0" err="1">
                <a:solidFill>
                  <a:schemeClr val="tx1"/>
                </a:solidFill>
              </a:rPr>
              <a:t>kolom</a:t>
            </a:r>
            <a:r>
              <a:rPr lang="en-US" sz="900" dirty="0">
                <a:solidFill>
                  <a:schemeClr val="tx1"/>
                </a:solidFill>
              </a:rPr>
              <a:t> </a:t>
            </a:r>
            <a:r>
              <a:rPr lang="en-US" sz="900" dirty="0" err="1">
                <a:solidFill>
                  <a:schemeClr val="tx1"/>
                </a:solidFill>
              </a:rPr>
              <a:t>penghubung</a:t>
            </a:r>
            <a:r>
              <a:rPr lang="en-US" sz="900" dirty="0">
                <a:solidFill>
                  <a:schemeClr val="tx1"/>
                </a:solidFill>
              </a:rPr>
              <a:t> yang </a:t>
            </a:r>
            <a:r>
              <a:rPr lang="en-US" sz="900" dirty="0" err="1">
                <a:solidFill>
                  <a:schemeClr val="tx1"/>
                </a:solidFill>
              </a:rPr>
              <a:t>sering</a:t>
            </a:r>
            <a:r>
              <a:rPr lang="en-US" sz="900" dirty="0">
                <a:solidFill>
                  <a:schemeClr val="tx1"/>
                </a:solidFill>
              </a:rPr>
              <a:t> </a:t>
            </a:r>
            <a:r>
              <a:rPr lang="en-US" sz="900" dirty="0" err="1">
                <a:solidFill>
                  <a:schemeClr val="tx1"/>
                </a:solidFill>
              </a:rPr>
              <a:t>disebut</a:t>
            </a:r>
            <a:r>
              <a:rPr lang="en-US" sz="900" dirty="0">
                <a:solidFill>
                  <a:schemeClr val="tx1"/>
                </a:solidFill>
              </a:rPr>
              <a:t> </a:t>
            </a:r>
            <a:r>
              <a:rPr lang="en-US" sz="900" dirty="0" err="1">
                <a:solidFill>
                  <a:schemeClr val="tx1"/>
                </a:solidFill>
              </a:rPr>
              <a:t>sebagai</a:t>
            </a:r>
            <a:r>
              <a:rPr lang="en-US" sz="900" dirty="0">
                <a:solidFill>
                  <a:schemeClr val="tx1"/>
                </a:solidFill>
              </a:rPr>
              <a:t> </a:t>
            </a:r>
            <a:r>
              <a:rPr lang="en-US" sz="900" b="1" dirty="0">
                <a:solidFill>
                  <a:schemeClr val="tx1"/>
                </a:solidFill>
              </a:rPr>
              <a:t>key</a:t>
            </a:r>
          </a:p>
          <a:p>
            <a:pPr>
              <a:lnSpc>
                <a:spcPct val="110000"/>
              </a:lnSpc>
            </a:pPr>
            <a:r>
              <a:rPr lang="en-US" sz="900" b="1" dirty="0">
                <a:solidFill>
                  <a:schemeClr val="tx1"/>
                </a:solidFill>
              </a:rPr>
              <a:t>Key </a:t>
            </a:r>
            <a:r>
              <a:rPr lang="en-US" sz="900" dirty="0" err="1">
                <a:solidFill>
                  <a:schemeClr val="tx1"/>
                </a:solidFill>
              </a:rPr>
              <a:t>adalah</a:t>
            </a:r>
            <a:r>
              <a:rPr lang="en-US" sz="900" dirty="0">
                <a:solidFill>
                  <a:schemeClr val="tx1"/>
                </a:solidFill>
              </a:rPr>
              <a:t> salah </a:t>
            </a:r>
            <a:r>
              <a:rPr lang="en-US" sz="900" dirty="0" err="1">
                <a:solidFill>
                  <a:schemeClr val="tx1"/>
                </a:solidFill>
              </a:rPr>
              <a:t>satu</a:t>
            </a:r>
            <a:r>
              <a:rPr lang="en-US" sz="900" dirty="0">
                <a:solidFill>
                  <a:schemeClr val="tx1"/>
                </a:solidFill>
              </a:rPr>
              <a:t> </a:t>
            </a:r>
            <a:r>
              <a:rPr lang="en-US" sz="900" dirty="0" err="1">
                <a:solidFill>
                  <a:schemeClr val="tx1"/>
                </a:solidFill>
              </a:rPr>
              <a:t>kolom</a:t>
            </a:r>
            <a:r>
              <a:rPr lang="en-US" sz="900" dirty="0">
                <a:solidFill>
                  <a:schemeClr val="tx1"/>
                </a:solidFill>
              </a:rPr>
              <a:t> di masing-masing </a:t>
            </a:r>
            <a:r>
              <a:rPr lang="en-US" sz="900" dirty="0" err="1">
                <a:solidFill>
                  <a:schemeClr val="tx1"/>
                </a:solidFill>
              </a:rPr>
              <a:t>tabel</a:t>
            </a:r>
            <a:r>
              <a:rPr lang="en-US" sz="900" dirty="0">
                <a:solidFill>
                  <a:schemeClr val="tx1"/>
                </a:solidFill>
              </a:rPr>
              <a:t> yang </a:t>
            </a:r>
            <a:r>
              <a:rPr lang="en-US" sz="900" dirty="0" err="1">
                <a:solidFill>
                  <a:schemeClr val="tx1"/>
                </a:solidFill>
              </a:rPr>
              <a:t>akan</a:t>
            </a:r>
            <a:r>
              <a:rPr lang="en-US" sz="900" dirty="0">
                <a:solidFill>
                  <a:schemeClr val="tx1"/>
                </a:solidFill>
              </a:rPr>
              <a:t> di-join yang </a:t>
            </a:r>
            <a:r>
              <a:rPr lang="en-US" sz="900" dirty="0" err="1">
                <a:solidFill>
                  <a:schemeClr val="tx1"/>
                </a:solidFill>
              </a:rPr>
              <a:t>memiliki</a:t>
            </a:r>
            <a:r>
              <a:rPr lang="en-US" sz="900" dirty="0">
                <a:solidFill>
                  <a:schemeClr val="tx1"/>
                </a:solidFill>
              </a:rPr>
              <a:t> format </a:t>
            </a:r>
            <a:r>
              <a:rPr lang="en-US" sz="900" dirty="0" err="1">
                <a:solidFill>
                  <a:schemeClr val="tx1"/>
                </a:solidFill>
              </a:rPr>
              <a:t>sama</a:t>
            </a:r>
            <a:endParaRPr lang="en-US" sz="900" dirty="0">
              <a:solidFill>
                <a:schemeClr val="tx1"/>
              </a:solidFill>
            </a:endParaRPr>
          </a:p>
          <a:p>
            <a:pPr>
              <a:lnSpc>
                <a:spcPct val="110000"/>
              </a:lnSpc>
            </a:pPr>
            <a:r>
              <a:rPr lang="en-US" sz="900" dirty="0">
                <a:solidFill>
                  <a:schemeClr val="tx1"/>
                </a:solidFill>
              </a:rPr>
              <a:t>Terdapat </a:t>
            </a:r>
            <a:r>
              <a:rPr lang="en-US" sz="900" dirty="0" err="1">
                <a:solidFill>
                  <a:schemeClr val="tx1"/>
                </a:solidFill>
              </a:rPr>
              <a:t>empat</a:t>
            </a:r>
            <a:r>
              <a:rPr lang="en-US" sz="900" dirty="0">
                <a:solidFill>
                  <a:schemeClr val="tx1"/>
                </a:solidFill>
              </a:rPr>
              <a:t> </a:t>
            </a:r>
            <a:r>
              <a:rPr lang="en-US" sz="900" dirty="0" err="1">
                <a:solidFill>
                  <a:schemeClr val="tx1"/>
                </a:solidFill>
              </a:rPr>
              <a:t>kemungkinan</a:t>
            </a:r>
            <a:r>
              <a:rPr lang="en-US" sz="900" dirty="0">
                <a:solidFill>
                  <a:schemeClr val="tx1"/>
                </a:solidFill>
              </a:rPr>
              <a:t> join </a:t>
            </a:r>
            <a:r>
              <a:rPr lang="en-US" sz="900" dirty="0" err="1">
                <a:solidFill>
                  <a:schemeClr val="tx1"/>
                </a:solidFill>
              </a:rPr>
              <a:t>sebagai</a:t>
            </a:r>
            <a:r>
              <a:rPr lang="en-US" sz="900" dirty="0">
                <a:solidFill>
                  <a:schemeClr val="tx1"/>
                </a:solidFill>
              </a:rPr>
              <a:t> </a:t>
            </a:r>
            <a:r>
              <a:rPr lang="en-US" sz="900" dirty="0" err="1">
                <a:solidFill>
                  <a:schemeClr val="tx1"/>
                </a:solidFill>
              </a:rPr>
              <a:t>berikut</a:t>
            </a:r>
            <a:r>
              <a:rPr lang="en-US" sz="900" dirty="0">
                <a:solidFill>
                  <a:schemeClr val="tx1"/>
                </a:solidFill>
              </a:rPr>
              <a:t>:</a:t>
            </a:r>
          </a:p>
        </p:txBody>
      </p:sp>
      <p:cxnSp>
        <p:nvCxnSpPr>
          <p:cNvPr id="8" name="Straight Connector 7">
            <a:extLst>
              <a:ext uri="{FF2B5EF4-FFF2-40B4-BE49-F238E27FC236}">
                <a16:creationId xmlns:a16="http://schemas.microsoft.com/office/drawing/2014/main" id="{3D3B13E7-AB2B-4C92-AB8F-CABFCF3A3661}"/>
              </a:ext>
            </a:extLst>
          </p:cNvPr>
          <p:cNvCxnSpPr>
            <a:cxnSpLocks/>
          </p:cNvCxnSpPr>
          <p:nvPr/>
        </p:nvCxnSpPr>
        <p:spPr>
          <a:xfrm>
            <a:off x="205740" y="473506"/>
            <a:ext cx="0" cy="691509"/>
          </a:xfrm>
          <a:prstGeom prst="line">
            <a:avLst/>
          </a:prstGeom>
          <a:ln w="19050">
            <a:solidFill>
              <a:srgbClr val="007BB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3574C2-3EEE-4CDA-B8DD-29A23BF4DF8A}"/>
              </a:ext>
            </a:extLst>
          </p:cNvPr>
          <p:cNvSpPr/>
          <p:nvPr/>
        </p:nvSpPr>
        <p:spPr>
          <a:xfrm>
            <a:off x="617220" y="3771526"/>
            <a:ext cx="6911340" cy="738664"/>
          </a:xfrm>
          <a:prstGeom prst="rect">
            <a:avLst/>
          </a:prstGeom>
        </p:spPr>
        <p:txBody>
          <a:bodyPr wrap="square">
            <a:spAutoFit/>
          </a:bodyPr>
          <a:lstStyle/>
          <a:p>
            <a:pPr defTabSz="914378"/>
            <a:r>
              <a:rPr lang="en-US" b="1" dirty="0" err="1">
                <a:solidFill>
                  <a:srgbClr val="757B89">
                    <a:lumMod val="75000"/>
                  </a:srgbClr>
                </a:solidFill>
                <a:latin typeface="Consolas" panose="020B0609020204030204" pitchFamily="49" charset="0"/>
              </a:rPr>
              <a:t>Contoh</a:t>
            </a:r>
            <a:r>
              <a:rPr lang="en-US" b="1" dirty="0">
                <a:solidFill>
                  <a:srgbClr val="757B89">
                    <a:lumMod val="75000"/>
                  </a:srgbClr>
                </a:solidFill>
                <a:latin typeface="Consolas" panose="020B0609020204030204" pitchFamily="49" charset="0"/>
              </a:rPr>
              <a:t>:</a:t>
            </a:r>
            <a:br>
              <a:rPr lang="en-US" dirty="0">
                <a:solidFill>
                  <a:srgbClr val="0000CD"/>
                </a:solidFill>
                <a:latin typeface="Consolas" panose="020B0609020204030204" pitchFamily="49" charset="0"/>
              </a:rPr>
            </a:br>
            <a:r>
              <a:rPr lang="en-US" dirty="0">
                <a:solidFill>
                  <a:srgbClr val="0000CD"/>
                </a:solidFill>
                <a:latin typeface="Consolas" panose="020B0609020204030204" pitchFamily="49" charset="0"/>
              </a:rPr>
              <a:t>SELECT * FROM</a:t>
            </a:r>
            <a:r>
              <a:rPr lang="en-US" dirty="0">
                <a:latin typeface="Consolas" panose="020B0609020204030204" pitchFamily="49" charset="0"/>
              </a:rPr>
              <a:t> table1</a:t>
            </a:r>
            <a:br>
              <a:rPr lang="en-US" dirty="0"/>
            </a:br>
            <a:r>
              <a:rPr lang="en-US" dirty="0">
                <a:solidFill>
                  <a:srgbClr val="0000CD"/>
                </a:solidFill>
                <a:latin typeface="Consolas" panose="020B0609020204030204" pitchFamily="49" charset="0"/>
              </a:rPr>
              <a:t>INNER</a:t>
            </a:r>
            <a:r>
              <a:rPr lang="en-US" dirty="0">
                <a:latin typeface="Consolas" panose="020B0609020204030204" pitchFamily="49" charset="0"/>
              </a:rPr>
              <a:t> </a:t>
            </a:r>
            <a:r>
              <a:rPr lang="en-US" dirty="0">
                <a:solidFill>
                  <a:srgbClr val="0000CD"/>
                </a:solidFill>
                <a:latin typeface="Consolas" panose="020B0609020204030204" pitchFamily="49" charset="0"/>
              </a:rPr>
              <a:t>JOIN </a:t>
            </a:r>
            <a:r>
              <a:rPr lang="en-US" dirty="0">
                <a:latin typeface="Consolas" panose="020B0609020204030204" pitchFamily="49" charset="0"/>
              </a:rPr>
              <a:t>table2 </a:t>
            </a:r>
            <a:r>
              <a:rPr lang="en-US" dirty="0">
                <a:solidFill>
                  <a:srgbClr val="0000CD"/>
                </a:solidFill>
                <a:latin typeface="Consolas" panose="020B0609020204030204" pitchFamily="49" charset="0"/>
              </a:rPr>
              <a:t>ON</a:t>
            </a:r>
            <a:r>
              <a:rPr lang="en-US" dirty="0">
                <a:latin typeface="Consolas" panose="020B0609020204030204" pitchFamily="49" charset="0"/>
              </a:rPr>
              <a:t> table2.CustomerID=table1.CustomerID;</a:t>
            </a:r>
            <a:endParaRPr lang="id-ID" dirty="0"/>
          </a:p>
        </p:txBody>
      </p:sp>
      <p:pic>
        <p:nvPicPr>
          <p:cNvPr id="12" name="Picture 11">
            <a:extLst>
              <a:ext uri="{FF2B5EF4-FFF2-40B4-BE49-F238E27FC236}">
                <a16:creationId xmlns:a16="http://schemas.microsoft.com/office/drawing/2014/main" id="{72A6263F-3ADF-41A6-A98C-50B20FBAC6A0}"/>
              </a:ext>
            </a:extLst>
          </p:cNvPr>
          <p:cNvPicPr>
            <a:picLocks noChangeAspect="1"/>
          </p:cNvPicPr>
          <p:nvPr/>
        </p:nvPicPr>
        <p:blipFill>
          <a:blip r:embed="rId3"/>
          <a:stretch>
            <a:fillRect/>
          </a:stretch>
        </p:blipFill>
        <p:spPr>
          <a:xfrm>
            <a:off x="365764" y="1526649"/>
            <a:ext cx="8503916" cy="2009402"/>
          </a:xfrm>
          <a:prstGeom prst="rect">
            <a:avLst/>
          </a:prstGeom>
        </p:spPr>
      </p:pic>
      <p:sp>
        <p:nvSpPr>
          <p:cNvPr id="3" name="TextBox 2">
            <a:extLst>
              <a:ext uri="{FF2B5EF4-FFF2-40B4-BE49-F238E27FC236}">
                <a16:creationId xmlns:a16="http://schemas.microsoft.com/office/drawing/2014/main" id="{00216E99-1B58-CF28-6CF5-EF2D5E188045}"/>
              </a:ext>
            </a:extLst>
          </p:cNvPr>
          <p:cNvSpPr txBox="1"/>
          <p:nvPr/>
        </p:nvSpPr>
        <p:spPr>
          <a:xfrm>
            <a:off x="528799" y="3208097"/>
            <a:ext cx="1834838" cy="415498"/>
          </a:xfrm>
          <a:prstGeom prst="rect">
            <a:avLst/>
          </a:prstGeom>
          <a:noFill/>
        </p:spPr>
        <p:txBody>
          <a:bodyPr wrap="square">
            <a:spAutoFit/>
          </a:bodyPr>
          <a:lstStyle/>
          <a:p>
            <a:r>
              <a:rPr lang="en-US" sz="1050" dirty="0"/>
              <a:t>returning only matched rows </a:t>
            </a:r>
            <a:endParaRPr lang="en-ID" sz="1050" dirty="0"/>
          </a:p>
        </p:txBody>
      </p:sp>
      <p:sp>
        <p:nvSpPr>
          <p:cNvPr id="7" name="TextBox 6">
            <a:extLst>
              <a:ext uri="{FF2B5EF4-FFF2-40B4-BE49-F238E27FC236}">
                <a16:creationId xmlns:a16="http://schemas.microsoft.com/office/drawing/2014/main" id="{C34C5A9B-A2BA-C85C-998A-DDA282BAEE79}"/>
              </a:ext>
            </a:extLst>
          </p:cNvPr>
          <p:cNvSpPr txBox="1"/>
          <p:nvPr/>
        </p:nvSpPr>
        <p:spPr>
          <a:xfrm>
            <a:off x="2785464" y="3185015"/>
            <a:ext cx="4578470" cy="276999"/>
          </a:xfrm>
          <a:prstGeom prst="rect">
            <a:avLst/>
          </a:prstGeom>
          <a:noFill/>
        </p:spPr>
        <p:txBody>
          <a:bodyPr wrap="square">
            <a:spAutoFit/>
          </a:bodyPr>
          <a:lstStyle/>
          <a:p>
            <a:r>
              <a:rPr lang="en-US" sz="1200" dirty="0"/>
              <a:t>inner join + unmatched rows from the left/right </a:t>
            </a:r>
            <a:endParaRPr lang="en-ID" sz="1200" dirty="0"/>
          </a:p>
        </p:txBody>
      </p:sp>
      <p:sp>
        <p:nvSpPr>
          <p:cNvPr id="10" name="TextBox 9">
            <a:extLst>
              <a:ext uri="{FF2B5EF4-FFF2-40B4-BE49-F238E27FC236}">
                <a16:creationId xmlns:a16="http://schemas.microsoft.com/office/drawing/2014/main" id="{09F8E1A4-FB70-6BD6-5453-AD2D97ACC506}"/>
              </a:ext>
            </a:extLst>
          </p:cNvPr>
          <p:cNvSpPr txBox="1"/>
          <p:nvPr/>
        </p:nvSpPr>
        <p:spPr>
          <a:xfrm>
            <a:off x="7061143" y="3208097"/>
            <a:ext cx="1834838" cy="253916"/>
          </a:xfrm>
          <a:prstGeom prst="rect">
            <a:avLst/>
          </a:prstGeom>
          <a:noFill/>
        </p:spPr>
        <p:txBody>
          <a:bodyPr wrap="square">
            <a:spAutoFit/>
          </a:bodyPr>
          <a:lstStyle/>
          <a:p>
            <a:r>
              <a:rPr lang="en-US" sz="1050" dirty="0"/>
              <a:t>returning all</a:t>
            </a:r>
            <a:endParaRPr lang="en-ID" sz="1050" dirty="0"/>
          </a:p>
        </p:txBody>
      </p:sp>
    </p:spTree>
    <p:extLst>
      <p:ext uri="{BB962C8B-B14F-4D97-AF65-F5344CB8AC3E}">
        <p14:creationId xmlns:p14="http://schemas.microsoft.com/office/powerpoint/2010/main" val="205950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Inner Join /Join</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48</a:t>
            </a:fld>
            <a:endParaRPr lang="en"/>
          </a:p>
        </p:txBody>
      </p:sp>
      <p:pic>
        <p:nvPicPr>
          <p:cNvPr id="9" name="Picture 8">
            <a:extLst>
              <a:ext uri="{FF2B5EF4-FFF2-40B4-BE49-F238E27FC236}">
                <a16:creationId xmlns:a16="http://schemas.microsoft.com/office/drawing/2014/main" id="{CF33A679-6549-48FF-3F46-34D1546D0C72}"/>
              </a:ext>
            </a:extLst>
          </p:cNvPr>
          <p:cNvPicPr>
            <a:picLocks noChangeAspect="1"/>
          </p:cNvPicPr>
          <p:nvPr/>
        </p:nvPicPr>
        <p:blipFill>
          <a:blip r:embed="rId2"/>
          <a:stretch>
            <a:fillRect/>
          </a:stretch>
        </p:blipFill>
        <p:spPr>
          <a:xfrm>
            <a:off x="4094472" y="1230336"/>
            <a:ext cx="5049529" cy="1810475"/>
          </a:xfrm>
          <a:prstGeom prst="rect">
            <a:avLst/>
          </a:prstGeom>
        </p:spPr>
      </p:pic>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3"/>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1"/>
            <a:ext cx="3211256" cy="577081"/>
          </a:xfrm>
          <a:prstGeom prst="rect">
            <a:avLst/>
          </a:prstGeom>
          <a:noFill/>
        </p:spPr>
        <p:txBody>
          <a:bodyPr wrap="square">
            <a:spAutoFit/>
          </a:bodyPr>
          <a:lstStyle/>
          <a:p>
            <a:r>
              <a:rPr lang="nn-NO" sz="1050" dirty="0"/>
              <a:t>Inner join antara dua tabel hanya mengambil data-data yang kolom penghubungnya (seperti </a:t>
            </a:r>
            <a:r>
              <a:rPr lang="nn-NO" sz="1050" b="1" dirty="0"/>
              <a:t>key)</a:t>
            </a:r>
            <a:r>
              <a:rPr lang="nn-NO" sz="1050" dirty="0"/>
              <a:t>, menemukan kecocokan di kedua tabel.</a:t>
            </a:r>
            <a:endParaRPr lang="en-ID" sz="1050" dirty="0"/>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4"/>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522029" y="3367778"/>
            <a:ext cx="2251494" cy="900246"/>
          </a:xfrm>
          <a:prstGeom prst="rect">
            <a:avLst/>
          </a:prstGeom>
          <a:noFill/>
        </p:spPr>
        <p:txBody>
          <a:bodyPr wrap="square">
            <a:spAutoFit/>
          </a:bodyPr>
          <a:lstStyle/>
          <a:p>
            <a:r>
              <a:rPr lang="en-ID" sz="1050" dirty="0">
                <a:solidFill>
                  <a:srgbClr val="0000FF"/>
                </a:solidFill>
                <a:latin typeface="Consolas" panose="020B0609020204030204" pitchFamily="49" charset="0"/>
              </a:rPr>
              <a:t>SELECT</a:t>
            </a:r>
            <a:r>
              <a:rPr lang="en-ID" sz="1050" dirty="0">
                <a:latin typeface="Consolas" panose="020B0609020204030204" pitchFamily="49" charset="0"/>
              </a:rPr>
              <a:t> </a:t>
            </a:r>
            <a:r>
              <a:rPr lang="en-ID" sz="1050" dirty="0">
                <a:solidFill>
                  <a:srgbClr val="808080"/>
                </a:solidFill>
                <a:latin typeface="Consolas" panose="020B0609020204030204" pitchFamily="49" charset="0"/>
              </a:rPr>
              <a:t>*</a:t>
            </a:r>
            <a:endParaRPr lang="en-ID" sz="1050" dirty="0">
              <a:latin typeface="Consolas" panose="020B0609020204030204" pitchFamily="49" charset="0"/>
            </a:endParaRPr>
          </a:p>
          <a:p>
            <a:r>
              <a:rPr lang="en-ID" sz="1050" dirty="0">
                <a:solidFill>
                  <a:srgbClr val="0000FF"/>
                </a:solidFill>
                <a:latin typeface="Consolas" panose="020B0609020204030204" pitchFamily="49" charset="0"/>
              </a:rPr>
              <a:t>FROM</a:t>
            </a:r>
            <a:r>
              <a:rPr lang="en-ID" sz="1050" dirty="0">
                <a:latin typeface="Consolas" panose="020B0609020204030204" pitchFamily="49" charset="0"/>
              </a:rPr>
              <a:t> NILAI nil</a:t>
            </a:r>
          </a:p>
          <a:p>
            <a:r>
              <a:rPr lang="en-ID" sz="1050" dirty="0">
                <a:solidFill>
                  <a:srgbClr val="808080"/>
                </a:solidFill>
                <a:latin typeface="Consolas" panose="020B0609020204030204" pitchFamily="49" charset="0"/>
              </a:rPr>
              <a:t>INNER</a:t>
            </a:r>
            <a:r>
              <a:rPr lang="en-ID" sz="1050" dirty="0">
                <a:latin typeface="Consolas" panose="020B0609020204030204" pitchFamily="49" charset="0"/>
              </a:rPr>
              <a:t> </a:t>
            </a:r>
            <a:r>
              <a:rPr lang="en-ID" sz="1050" dirty="0">
                <a:solidFill>
                  <a:srgbClr val="808080"/>
                </a:solidFill>
                <a:latin typeface="Consolas" panose="020B0609020204030204" pitchFamily="49" charset="0"/>
              </a:rPr>
              <a:t>JOIN</a:t>
            </a:r>
            <a:r>
              <a:rPr lang="en-ID" sz="1050" dirty="0">
                <a:latin typeface="Consolas" panose="020B0609020204030204" pitchFamily="49" charset="0"/>
              </a:rPr>
              <a:t> </a:t>
            </a:r>
            <a:r>
              <a:rPr lang="en-ID" sz="1050" dirty="0" err="1">
                <a:latin typeface="Consolas" panose="020B0609020204030204" pitchFamily="49" charset="0"/>
              </a:rPr>
              <a:t>aasSTUDENT</a:t>
            </a:r>
            <a:r>
              <a:rPr lang="en-ID" sz="1050" dirty="0">
                <a:latin typeface="Consolas" panose="020B0609020204030204" pitchFamily="49" charset="0"/>
              </a:rPr>
              <a:t> std</a:t>
            </a:r>
          </a:p>
          <a:p>
            <a:r>
              <a:rPr lang="nl-NL" sz="1050" dirty="0">
                <a:solidFill>
                  <a:srgbClr val="0000FF"/>
                </a:solidFill>
                <a:latin typeface="Consolas" panose="020B0609020204030204" pitchFamily="49" charset="0"/>
              </a:rPr>
              <a:t>ON</a:t>
            </a:r>
            <a:r>
              <a:rPr lang="nl-NL" sz="1050" dirty="0">
                <a:latin typeface="Consolas" panose="020B0609020204030204" pitchFamily="49" charset="0"/>
              </a:rPr>
              <a:t> nil</a:t>
            </a:r>
            <a:r>
              <a:rPr lang="nl-NL" sz="1050" dirty="0">
                <a:solidFill>
                  <a:srgbClr val="808080"/>
                </a:solidFill>
                <a:latin typeface="Consolas" panose="020B0609020204030204" pitchFamily="49" charset="0"/>
              </a:rPr>
              <a:t>.</a:t>
            </a:r>
            <a:r>
              <a:rPr lang="nl-NL" sz="1050" dirty="0">
                <a:latin typeface="Consolas" panose="020B0609020204030204" pitchFamily="49" charset="0"/>
              </a:rPr>
              <a:t>STUDENT_ID </a:t>
            </a:r>
            <a:r>
              <a:rPr lang="nl-NL" sz="1050" dirty="0">
                <a:solidFill>
                  <a:srgbClr val="808080"/>
                </a:solidFill>
                <a:latin typeface="Consolas" panose="020B0609020204030204" pitchFamily="49" charset="0"/>
              </a:rPr>
              <a:t>=</a:t>
            </a:r>
            <a:r>
              <a:rPr lang="nl-NL" sz="1050" dirty="0">
                <a:latin typeface="Consolas" panose="020B0609020204030204" pitchFamily="49" charset="0"/>
              </a:rPr>
              <a:t> std</a:t>
            </a:r>
            <a:r>
              <a:rPr lang="nl-NL" sz="1050" dirty="0">
                <a:solidFill>
                  <a:srgbClr val="808080"/>
                </a:solidFill>
                <a:latin typeface="Consolas" panose="020B0609020204030204" pitchFamily="49" charset="0"/>
              </a:rPr>
              <a:t>.</a:t>
            </a:r>
            <a:r>
              <a:rPr lang="nl-NL" sz="1050" dirty="0">
                <a:latin typeface="Consolas" panose="020B0609020204030204" pitchFamily="49" charset="0"/>
              </a:rPr>
              <a:t>STUDENT_ID</a:t>
            </a: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577677" y="3681369"/>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pic>
        <p:nvPicPr>
          <p:cNvPr id="26" name="Picture 25">
            <a:extLst>
              <a:ext uri="{FF2B5EF4-FFF2-40B4-BE49-F238E27FC236}">
                <a16:creationId xmlns:a16="http://schemas.microsoft.com/office/drawing/2014/main" id="{C72130A9-E7CB-5C7A-C054-C18377FFA45A}"/>
              </a:ext>
            </a:extLst>
          </p:cNvPr>
          <p:cNvPicPr>
            <a:picLocks noChangeAspect="1"/>
          </p:cNvPicPr>
          <p:nvPr/>
        </p:nvPicPr>
        <p:blipFill>
          <a:blip r:embed="rId5"/>
          <a:stretch>
            <a:fillRect/>
          </a:stretch>
        </p:blipFill>
        <p:spPr>
          <a:xfrm>
            <a:off x="6066653" y="3447245"/>
            <a:ext cx="2615848" cy="524949"/>
          </a:xfrm>
          <a:prstGeom prst="rect">
            <a:avLst/>
          </a:prstGeom>
        </p:spPr>
      </p:pic>
      <p:sp>
        <p:nvSpPr>
          <p:cNvPr id="28" name="TextBox 27">
            <a:extLst>
              <a:ext uri="{FF2B5EF4-FFF2-40B4-BE49-F238E27FC236}">
                <a16:creationId xmlns:a16="http://schemas.microsoft.com/office/drawing/2014/main" id="{6558896D-4D3E-C52C-9DD1-17F5C3E1E8A2}"/>
              </a:ext>
            </a:extLst>
          </p:cNvPr>
          <p:cNvSpPr txBox="1"/>
          <p:nvPr/>
        </p:nvSpPr>
        <p:spPr>
          <a:xfrm>
            <a:off x="6776049" y="3977630"/>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spTree>
    <p:extLst>
      <p:ext uri="{BB962C8B-B14F-4D97-AF65-F5344CB8AC3E}">
        <p14:creationId xmlns:p14="http://schemas.microsoft.com/office/powerpoint/2010/main" val="1941689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Left Join</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49</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1"/>
            <a:ext cx="3357905" cy="738664"/>
          </a:xfrm>
          <a:prstGeom prst="rect">
            <a:avLst/>
          </a:prstGeom>
          <a:noFill/>
        </p:spPr>
        <p:txBody>
          <a:bodyPr wrap="square">
            <a:spAutoFit/>
          </a:bodyPr>
          <a:lstStyle/>
          <a:p>
            <a:r>
              <a:rPr lang="nn-NO" sz="1050" dirty="0"/>
              <a:t>Left join antara dua tabel: mengambil seluruh data dari tabel kiri (di FROM) dan mengembalikan nilai Null dari tabel kanan pada data yang key-nya tidak cocok.</a:t>
            </a:r>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487966" y="3419537"/>
            <a:ext cx="2251494" cy="1015663"/>
          </a:xfrm>
          <a:prstGeom prst="rect">
            <a:avLst/>
          </a:prstGeom>
          <a:noFill/>
        </p:spPr>
        <p:txBody>
          <a:bodyPr wrap="square">
            <a:spAutoFit/>
          </a:bodyPr>
          <a:lstStyle/>
          <a:p>
            <a:r>
              <a:rPr lang="en-ID" sz="1200" dirty="0">
                <a:solidFill>
                  <a:srgbClr val="0000FF"/>
                </a:solidFill>
                <a:latin typeface="Consolas" panose="020B0609020204030204" pitchFamily="49" charset="0"/>
              </a:rPr>
              <a:t>SELECT</a:t>
            </a:r>
            <a:r>
              <a:rPr lang="en-ID" sz="1200" dirty="0">
                <a:latin typeface="Consolas" panose="020B0609020204030204" pitchFamily="49" charset="0"/>
              </a:rPr>
              <a:t> </a:t>
            </a:r>
            <a:r>
              <a:rPr lang="en-ID" sz="1200" dirty="0">
                <a:solidFill>
                  <a:srgbClr val="808080"/>
                </a:solidFill>
                <a:latin typeface="Consolas" panose="020B0609020204030204" pitchFamily="49" charset="0"/>
              </a:rPr>
              <a:t>*</a:t>
            </a:r>
            <a:endParaRPr lang="en-ID" sz="1200" dirty="0">
              <a:latin typeface="Consolas" panose="020B0609020204030204" pitchFamily="49" charset="0"/>
            </a:endParaRPr>
          </a:p>
          <a:p>
            <a:r>
              <a:rPr lang="en-ID" sz="1200" dirty="0">
                <a:solidFill>
                  <a:srgbClr val="0000FF"/>
                </a:solidFill>
                <a:latin typeface="Consolas" panose="020B0609020204030204" pitchFamily="49" charset="0"/>
              </a:rPr>
              <a:t>FROM</a:t>
            </a:r>
            <a:r>
              <a:rPr lang="en-ID" sz="1200" dirty="0">
                <a:latin typeface="Consolas" panose="020B0609020204030204" pitchFamily="49" charset="0"/>
              </a:rPr>
              <a:t> NILAI nil</a:t>
            </a:r>
          </a:p>
          <a:p>
            <a:r>
              <a:rPr lang="en-US" sz="1200" dirty="0">
                <a:solidFill>
                  <a:srgbClr val="808080"/>
                </a:solidFill>
                <a:latin typeface="Consolas" panose="020B0609020204030204" pitchFamily="49" charset="0"/>
              </a:rPr>
              <a:t>LEFT</a:t>
            </a:r>
            <a:r>
              <a:rPr lang="en-US" sz="1200" dirty="0">
                <a:latin typeface="Consolas" panose="020B0609020204030204" pitchFamily="49" charset="0"/>
              </a:rPr>
              <a:t> </a:t>
            </a:r>
            <a:r>
              <a:rPr lang="en-US" sz="1200" dirty="0">
                <a:solidFill>
                  <a:srgbClr val="808080"/>
                </a:solidFill>
                <a:latin typeface="Consolas" panose="020B0609020204030204" pitchFamily="49" charset="0"/>
              </a:rPr>
              <a:t>JOIN</a:t>
            </a:r>
            <a:r>
              <a:rPr lang="en-US" sz="1200" dirty="0">
                <a:latin typeface="Consolas" panose="020B0609020204030204" pitchFamily="49" charset="0"/>
              </a:rPr>
              <a:t> STUDENT std</a:t>
            </a:r>
          </a:p>
          <a:p>
            <a:r>
              <a:rPr lang="nl-NL" sz="1200" dirty="0">
                <a:solidFill>
                  <a:srgbClr val="0000FF"/>
                </a:solidFill>
                <a:latin typeface="Consolas" panose="020B0609020204030204" pitchFamily="49" charset="0"/>
              </a:rPr>
              <a:t>ON</a:t>
            </a:r>
            <a:r>
              <a:rPr lang="nl-NL" sz="1200" dirty="0">
                <a:latin typeface="Consolas" panose="020B0609020204030204" pitchFamily="49" charset="0"/>
              </a:rPr>
              <a:t> nil</a:t>
            </a:r>
            <a:r>
              <a:rPr lang="nl-NL" sz="1200" dirty="0">
                <a:solidFill>
                  <a:srgbClr val="808080"/>
                </a:solidFill>
                <a:latin typeface="Consolas" panose="020B0609020204030204" pitchFamily="49" charset="0"/>
              </a:rPr>
              <a:t>.</a:t>
            </a:r>
            <a:r>
              <a:rPr lang="nl-NL" sz="1200" dirty="0">
                <a:latin typeface="Consolas" panose="020B0609020204030204" pitchFamily="49" charset="0"/>
              </a:rPr>
              <a:t>STUDENT_ID </a:t>
            </a:r>
            <a:r>
              <a:rPr lang="nl-NL" sz="1200" dirty="0">
                <a:solidFill>
                  <a:srgbClr val="808080"/>
                </a:solidFill>
                <a:latin typeface="Consolas" panose="020B0609020204030204" pitchFamily="49" charset="0"/>
              </a:rPr>
              <a:t>=</a:t>
            </a:r>
            <a:r>
              <a:rPr lang="nl-NL" sz="1200" dirty="0">
                <a:latin typeface="Consolas" panose="020B0609020204030204" pitchFamily="49" charset="0"/>
              </a:rPr>
              <a:t> std</a:t>
            </a:r>
            <a:r>
              <a:rPr lang="nl-NL" sz="1200" dirty="0">
                <a:solidFill>
                  <a:srgbClr val="808080"/>
                </a:solidFill>
                <a:latin typeface="Consolas" panose="020B0609020204030204" pitchFamily="49" charset="0"/>
              </a:rPr>
              <a:t>.</a:t>
            </a:r>
            <a:r>
              <a:rPr lang="nl-NL" sz="1200" dirty="0">
                <a:latin typeface="Consolas" panose="020B0609020204030204" pitchFamily="49" charset="0"/>
              </a:rPr>
              <a:t>STUDENT_ID</a:t>
            </a:r>
            <a:endParaRPr lang="nl-NL" sz="900" dirty="0">
              <a:latin typeface="Consolas" panose="020B0609020204030204" pitchFamily="49" charset="0"/>
            </a:endParaRP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651361" y="3681369"/>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776049" y="3977630"/>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3" name="Picture 2">
            <a:extLst>
              <a:ext uri="{FF2B5EF4-FFF2-40B4-BE49-F238E27FC236}">
                <a16:creationId xmlns:a16="http://schemas.microsoft.com/office/drawing/2014/main" id="{4198EF38-4A0B-4BA5-7727-326FFBBFD4D5}"/>
              </a:ext>
            </a:extLst>
          </p:cNvPr>
          <p:cNvPicPr>
            <a:picLocks noChangeAspect="1"/>
          </p:cNvPicPr>
          <p:nvPr/>
        </p:nvPicPr>
        <p:blipFill>
          <a:blip r:embed="rId4"/>
          <a:stretch>
            <a:fillRect/>
          </a:stretch>
        </p:blipFill>
        <p:spPr>
          <a:xfrm>
            <a:off x="4132054" y="978504"/>
            <a:ext cx="4799171" cy="1593247"/>
          </a:xfrm>
          <a:prstGeom prst="rect">
            <a:avLst/>
          </a:prstGeom>
        </p:spPr>
      </p:pic>
      <p:pic>
        <p:nvPicPr>
          <p:cNvPr id="6" name="Picture 5">
            <a:extLst>
              <a:ext uri="{FF2B5EF4-FFF2-40B4-BE49-F238E27FC236}">
                <a16:creationId xmlns:a16="http://schemas.microsoft.com/office/drawing/2014/main" id="{095C8A7E-9168-25DE-2CA9-D4F8D085B038}"/>
              </a:ext>
            </a:extLst>
          </p:cNvPr>
          <p:cNvPicPr>
            <a:picLocks noChangeAspect="1"/>
          </p:cNvPicPr>
          <p:nvPr/>
        </p:nvPicPr>
        <p:blipFill>
          <a:blip r:embed="rId5"/>
          <a:stretch>
            <a:fillRect/>
          </a:stretch>
        </p:blipFill>
        <p:spPr>
          <a:xfrm>
            <a:off x="6098101" y="3363451"/>
            <a:ext cx="2475524" cy="635837"/>
          </a:xfrm>
          <a:prstGeom prst="rect">
            <a:avLst/>
          </a:prstGeom>
        </p:spPr>
      </p:pic>
    </p:spTree>
    <p:extLst>
      <p:ext uri="{BB962C8B-B14F-4D97-AF65-F5344CB8AC3E}">
        <p14:creationId xmlns:p14="http://schemas.microsoft.com/office/powerpoint/2010/main" val="2579794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en-US" sz="1350" kern="1200">
              <a:solidFill>
                <a:prstClr val="white"/>
              </a:solidFill>
              <a:latin typeface="Arial"/>
              <a:ea typeface="Arial Unicode MS"/>
            </a:endParaRPr>
          </a:p>
        </p:txBody>
      </p:sp>
      <p:sp>
        <p:nvSpPr>
          <p:cNvPr id="27" name="Title 1">
            <a:extLst>
              <a:ext uri="{FF2B5EF4-FFF2-40B4-BE49-F238E27FC236}">
                <a16:creationId xmlns:a16="http://schemas.microsoft.com/office/drawing/2014/main" id="{C02D6DCF-D8DA-4311-96F2-6B96788122CE}"/>
              </a:ext>
            </a:extLst>
          </p:cNvPr>
          <p:cNvSpPr txBox="1">
            <a:spLocks/>
          </p:cNvSpPr>
          <p:nvPr/>
        </p:nvSpPr>
        <p:spPr>
          <a:xfrm>
            <a:off x="387896" y="634438"/>
            <a:ext cx="2571750" cy="1289304"/>
          </a:xfrm>
          <a:prstGeom prst="rect">
            <a:avLst/>
          </a:prstGeom>
        </p:spPr>
        <p:txBody>
          <a:bodyPr vert="horz" lIns="68580" tIns="34290" rIns="68580" bIns="34290" rtlCol="0" anchor="b">
            <a:normAutofit/>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defTabSz="685800">
              <a:spcAft>
                <a:spcPts val="450"/>
              </a:spcAft>
              <a:buClrTx/>
              <a:defRPr/>
            </a:pPr>
            <a:r>
              <a:rPr lang="en-US" sz="2850" b="1" dirty="0">
                <a:solidFill>
                  <a:prstClr val="black"/>
                </a:solidFill>
                <a:latin typeface="Arial"/>
                <a:ea typeface="Arial Unicode MS"/>
              </a:rPr>
              <a:t>Basis Data </a:t>
            </a:r>
            <a:r>
              <a:rPr lang="en-US" sz="2850" b="1" dirty="0" err="1">
                <a:solidFill>
                  <a:prstClr val="black"/>
                </a:solidFill>
                <a:latin typeface="Arial"/>
                <a:ea typeface="Arial Unicode MS"/>
              </a:rPr>
              <a:t>Relasional</a:t>
            </a:r>
            <a:endParaRPr lang="en-US" sz="2850" b="1" dirty="0">
              <a:solidFill>
                <a:prstClr val="black"/>
              </a:solidFill>
              <a:latin typeface="Arial"/>
              <a:ea typeface="Arial Unicode MS"/>
            </a:endParaRPr>
          </a:p>
        </p:txBody>
      </p:sp>
      <p:sp>
        <p:nvSpPr>
          <p:cNvPr id="3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9"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buClrTx/>
            </a:pPr>
            <a:endParaRPr lang="en-US" sz="1350" kern="1200">
              <a:solidFill>
                <a:prstClr val="white"/>
              </a:solidFill>
              <a:latin typeface="Arial"/>
              <a:ea typeface="Arial Unicode MS"/>
            </a:endParaRPr>
          </a:p>
        </p:txBody>
      </p:sp>
      <p:sp>
        <p:nvSpPr>
          <p:cNvPr id="2" name="TextBox 1">
            <a:extLst>
              <a:ext uri="{FF2B5EF4-FFF2-40B4-BE49-F238E27FC236}">
                <a16:creationId xmlns:a16="http://schemas.microsoft.com/office/drawing/2014/main" id="{909F7DDF-0CA3-42C4-9559-E729ED24977C}"/>
              </a:ext>
            </a:extLst>
          </p:cNvPr>
          <p:cNvSpPr txBox="1"/>
          <p:nvPr/>
        </p:nvSpPr>
        <p:spPr>
          <a:xfrm>
            <a:off x="482459" y="1950608"/>
            <a:ext cx="2571750" cy="2558034"/>
          </a:xfrm>
          <a:prstGeom prst="rect">
            <a:avLst/>
          </a:prstGeom>
        </p:spPr>
        <p:txBody>
          <a:bodyPr vert="horz" lIns="68580" tIns="34290" rIns="68580" bIns="34290" rtlCol="0" anchor="t">
            <a:normAutofit/>
          </a:bodyPr>
          <a:lstStyle/>
          <a:p>
            <a:pPr defTabSz="685800">
              <a:lnSpc>
                <a:spcPct val="90000"/>
              </a:lnSpc>
              <a:spcAft>
                <a:spcPts val="450"/>
              </a:spcAft>
              <a:buClrTx/>
            </a:pPr>
            <a:r>
              <a:rPr lang="en-US" sz="1650" b="1" kern="1200" dirty="0">
                <a:solidFill>
                  <a:prstClr val="black"/>
                </a:solidFill>
                <a:ea typeface="Arial Unicode MS"/>
                <a:cs typeface="+mn-cs"/>
              </a:rPr>
              <a:t>Entity Relationship Diagram (ERD)</a:t>
            </a:r>
          </a:p>
        </p:txBody>
      </p:sp>
      <p:sp>
        <p:nvSpPr>
          <p:cNvPr id="11" name="TextBox 10">
            <a:extLst>
              <a:ext uri="{FF2B5EF4-FFF2-40B4-BE49-F238E27FC236}">
                <a16:creationId xmlns:a16="http://schemas.microsoft.com/office/drawing/2014/main" id="{5BA2B986-81E0-41A3-ACB4-55117C6FD94A}"/>
              </a:ext>
            </a:extLst>
          </p:cNvPr>
          <p:cNvSpPr txBox="1"/>
          <p:nvPr/>
        </p:nvSpPr>
        <p:spPr>
          <a:xfrm>
            <a:off x="242473" y="2571750"/>
            <a:ext cx="3105068" cy="830997"/>
          </a:xfrm>
          <a:prstGeom prst="rect">
            <a:avLst/>
          </a:prstGeom>
          <a:noFill/>
        </p:spPr>
        <p:txBody>
          <a:bodyPr wrap="square">
            <a:spAutoFit/>
          </a:bodyPr>
          <a:lstStyle/>
          <a:p>
            <a:r>
              <a:rPr lang="en-US" sz="1200" b="1" dirty="0">
                <a:solidFill>
                  <a:srgbClr val="C00000"/>
                </a:solidFill>
              </a:rPr>
              <a:t>Primary Key – </a:t>
            </a:r>
            <a:r>
              <a:rPr lang="en-US" sz="1200" dirty="0"/>
              <a:t>unique and mandatory </a:t>
            </a:r>
          </a:p>
          <a:p>
            <a:r>
              <a:rPr lang="en-US" sz="1200" b="1" dirty="0">
                <a:solidFill>
                  <a:srgbClr val="C00000"/>
                </a:solidFill>
              </a:rPr>
              <a:t>Foreign Key – </a:t>
            </a:r>
            <a:r>
              <a:rPr lang="en-US" sz="1200" dirty="0"/>
              <a:t>a cross- reference between tables because it references the primary key of another table</a:t>
            </a:r>
          </a:p>
        </p:txBody>
      </p:sp>
      <p:pic>
        <p:nvPicPr>
          <p:cNvPr id="2050" name="Picture 2" descr="SQL Sample Database Schema">
            <a:extLst>
              <a:ext uri="{FF2B5EF4-FFF2-40B4-BE49-F238E27FC236}">
                <a16:creationId xmlns:a16="http://schemas.microsoft.com/office/drawing/2014/main" id="{E251E063-8D2A-4B19-B78A-9352229F1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541" y="189084"/>
            <a:ext cx="5615041" cy="4474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B02E93-C334-45FD-B14A-9A66D68F6054}"/>
              </a:ext>
            </a:extLst>
          </p:cNvPr>
          <p:cNvPicPr>
            <a:picLocks noChangeAspect="1"/>
          </p:cNvPicPr>
          <p:nvPr/>
        </p:nvPicPr>
        <p:blipFill rotWithShape="1">
          <a:blip r:embed="rId4"/>
          <a:srcRect b="6357"/>
          <a:stretch/>
        </p:blipFill>
        <p:spPr>
          <a:xfrm>
            <a:off x="301041" y="3390168"/>
            <a:ext cx="2191079" cy="1671421"/>
          </a:xfrm>
          <a:prstGeom prst="rect">
            <a:avLst/>
          </a:prstGeom>
        </p:spPr>
      </p:pic>
    </p:spTree>
    <p:extLst>
      <p:ext uri="{BB962C8B-B14F-4D97-AF65-F5344CB8AC3E}">
        <p14:creationId xmlns:p14="http://schemas.microsoft.com/office/powerpoint/2010/main" val="813140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Right Join</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50</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0"/>
            <a:ext cx="3357905" cy="415498"/>
          </a:xfrm>
          <a:prstGeom prst="rect">
            <a:avLst/>
          </a:prstGeom>
          <a:noFill/>
        </p:spPr>
        <p:txBody>
          <a:bodyPr wrap="square">
            <a:spAutoFit/>
          </a:bodyPr>
          <a:lstStyle/>
          <a:p>
            <a:r>
              <a:rPr lang="nn-NO" sz="1050" dirty="0"/>
              <a:t>Right join antara dua tabel: sama seperti left join tapi yang diambil semua sebelah kanan</a:t>
            </a:r>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522029" y="3367778"/>
            <a:ext cx="2251494" cy="900246"/>
          </a:xfrm>
          <a:prstGeom prst="rect">
            <a:avLst/>
          </a:prstGeom>
          <a:noFill/>
        </p:spPr>
        <p:txBody>
          <a:bodyPr wrap="square">
            <a:spAutoFit/>
          </a:bodyPr>
          <a:lstStyle/>
          <a:p>
            <a:r>
              <a:rPr lang="en-ID" sz="1050" dirty="0">
                <a:solidFill>
                  <a:srgbClr val="0000FF"/>
                </a:solidFill>
                <a:latin typeface="Consolas" panose="020B0609020204030204" pitchFamily="49" charset="0"/>
              </a:rPr>
              <a:t>SELECT</a:t>
            </a:r>
            <a:r>
              <a:rPr lang="en-ID" sz="1050" dirty="0">
                <a:latin typeface="Consolas" panose="020B0609020204030204" pitchFamily="49" charset="0"/>
              </a:rPr>
              <a:t> </a:t>
            </a:r>
            <a:r>
              <a:rPr lang="en-ID" sz="1050" dirty="0">
                <a:solidFill>
                  <a:srgbClr val="808080"/>
                </a:solidFill>
                <a:latin typeface="Consolas" panose="020B0609020204030204" pitchFamily="49" charset="0"/>
              </a:rPr>
              <a:t>*</a:t>
            </a:r>
            <a:endParaRPr lang="en-ID" sz="1050" dirty="0">
              <a:latin typeface="Consolas" panose="020B0609020204030204" pitchFamily="49" charset="0"/>
            </a:endParaRPr>
          </a:p>
          <a:p>
            <a:r>
              <a:rPr lang="en-ID" sz="1050" dirty="0">
                <a:solidFill>
                  <a:srgbClr val="0000FF"/>
                </a:solidFill>
                <a:latin typeface="Consolas" panose="020B0609020204030204" pitchFamily="49" charset="0"/>
              </a:rPr>
              <a:t>FROM</a:t>
            </a:r>
            <a:r>
              <a:rPr lang="en-ID" sz="1050" dirty="0">
                <a:latin typeface="Consolas" panose="020B0609020204030204" pitchFamily="49" charset="0"/>
              </a:rPr>
              <a:t> </a:t>
            </a:r>
            <a:r>
              <a:rPr lang="en-ID" sz="1050" dirty="0" err="1">
                <a:latin typeface="Consolas" panose="020B0609020204030204" pitchFamily="49" charset="0"/>
              </a:rPr>
              <a:t>dbo</a:t>
            </a:r>
            <a:r>
              <a:rPr lang="en-ID" sz="1050" dirty="0" err="1">
                <a:solidFill>
                  <a:srgbClr val="808080"/>
                </a:solidFill>
                <a:latin typeface="Consolas" panose="020B0609020204030204" pitchFamily="49" charset="0"/>
              </a:rPr>
              <a:t>.</a:t>
            </a:r>
            <a:r>
              <a:rPr lang="en-ID" sz="1050" dirty="0" err="1">
                <a:latin typeface="Consolas" panose="020B0609020204030204" pitchFamily="49" charset="0"/>
              </a:rPr>
              <a:t>NILAI</a:t>
            </a:r>
            <a:r>
              <a:rPr lang="en-ID" sz="1050" dirty="0">
                <a:latin typeface="Consolas" panose="020B0609020204030204" pitchFamily="49" charset="0"/>
              </a:rPr>
              <a:t> nil</a:t>
            </a:r>
          </a:p>
          <a:p>
            <a:r>
              <a:rPr lang="en-ID" sz="1050" dirty="0">
                <a:solidFill>
                  <a:srgbClr val="808080"/>
                </a:solidFill>
                <a:latin typeface="Consolas" panose="020B0609020204030204" pitchFamily="49" charset="0"/>
              </a:rPr>
              <a:t>RIGHT</a:t>
            </a:r>
            <a:r>
              <a:rPr lang="en-ID" sz="1050" dirty="0">
                <a:latin typeface="Consolas" panose="020B0609020204030204" pitchFamily="49" charset="0"/>
              </a:rPr>
              <a:t> </a:t>
            </a:r>
            <a:r>
              <a:rPr lang="en-ID" sz="1050" dirty="0">
                <a:solidFill>
                  <a:srgbClr val="808080"/>
                </a:solidFill>
                <a:latin typeface="Consolas" panose="020B0609020204030204" pitchFamily="49" charset="0"/>
              </a:rPr>
              <a:t>JOIN</a:t>
            </a:r>
            <a:r>
              <a:rPr lang="en-ID" sz="1050" dirty="0">
                <a:latin typeface="Consolas" panose="020B0609020204030204" pitchFamily="49" charset="0"/>
              </a:rPr>
              <a:t> </a:t>
            </a:r>
            <a:r>
              <a:rPr lang="en-ID" sz="1050" dirty="0" err="1">
                <a:latin typeface="Consolas" panose="020B0609020204030204" pitchFamily="49" charset="0"/>
              </a:rPr>
              <a:t>dbo</a:t>
            </a:r>
            <a:r>
              <a:rPr lang="en-ID" sz="1050" dirty="0" err="1">
                <a:solidFill>
                  <a:srgbClr val="808080"/>
                </a:solidFill>
                <a:latin typeface="Consolas" panose="020B0609020204030204" pitchFamily="49" charset="0"/>
              </a:rPr>
              <a:t>.</a:t>
            </a:r>
            <a:r>
              <a:rPr lang="en-ID" sz="1050" dirty="0" err="1">
                <a:latin typeface="Consolas" panose="020B0609020204030204" pitchFamily="49" charset="0"/>
              </a:rPr>
              <a:t>STUDENT</a:t>
            </a:r>
            <a:r>
              <a:rPr lang="en-ID" sz="1050" dirty="0">
                <a:latin typeface="Consolas" panose="020B0609020204030204" pitchFamily="49" charset="0"/>
              </a:rPr>
              <a:t> std</a:t>
            </a:r>
          </a:p>
          <a:p>
            <a:r>
              <a:rPr lang="nl-NL" sz="1050" dirty="0">
                <a:solidFill>
                  <a:srgbClr val="0000FF"/>
                </a:solidFill>
                <a:latin typeface="Consolas" panose="020B0609020204030204" pitchFamily="49" charset="0"/>
              </a:rPr>
              <a:t>ON</a:t>
            </a:r>
            <a:r>
              <a:rPr lang="nl-NL" sz="1050" dirty="0">
                <a:latin typeface="Consolas" panose="020B0609020204030204" pitchFamily="49" charset="0"/>
              </a:rPr>
              <a:t> nil</a:t>
            </a:r>
            <a:r>
              <a:rPr lang="nl-NL" sz="1050" dirty="0">
                <a:solidFill>
                  <a:srgbClr val="808080"/>
                </a:solidFill>
                <a:latin typeface="Consolas" panose="020B0609020204030204" pitchFamily="49" charset="0"/>
              </a:rPr>
              <a:t>.</a:t>
            </a:r>
            <a:r>
              <a:rPr lang="nl-NL" sz="1050" dirty="0">
                <a:latin typeface="Consolas" panose="020B0609020204030204" pitchFamily="49" charset="0"/>
              </a:rPr>
              <a:t>STUDENT_ID </a:t>
            </a:r>
            <a:r>
              <a:rPr lang="nl-NL" sz="1050" dirty="0">
                <a:solidFill>
                  <a:srgbClr val="808080"/>
                </a:solidFill>
                <a:latin typeface="Consolas" panose="020B0609020204030204" pitchFamily="49" charset="0"/>
              </a:rPr>
              <a:t>=</a:t>
            </a:r>
            <a:r>
              <a:rPr lang="nl-NL" sz="1050" dirty="0">
                <a:latin typeface="Consolas" panose="020B0609020204030204" pitchFamily="49" charset="0"/>
              </a:rPr>
              <a:t> std</a:t>
            </a:r>
            <a:r>
              <a:rPr lang="nl-NL" sz="1050" dirty="0">
                <a:solidFill>
                  <a:srgbClr val="808080"/>
                </a:solidFill>
                <a:latin typeface="Consolas" panose="020B0609020204030204" pitchFamily="49" charset="0"/>
              </a:rPr>
              <a:t>.</a:t>
            </a:r>
            <a:r>
              <a:rPr lang="nl-NL" sz="1050" dirty="0">
                <a:latin typeface="Consolas" panose="020B0609020204030204" pitchFamily="49" charset="0"/>
              </a:rPr>
              <a:t>STUDENT_ID</a:t>
            </a: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652669" y="3702502"/>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776049" y="3977630"/>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4" name="Picture 3">
            <a:extLst>
              <a:ext uri="{FF2B5EF4-FFF2-40B4-BE49-F238E27FC236}">
                <a16:creationId xmlns:a16="http://schemas.microsoft.com/office/drawing/2014/main" id="{420A18FE-0286-D2D9-A368-BC27ADAB1217}"/>
              </a:ext>
            </a:extLst>
          </p:cNvPr>
          <p:cNvPicPr>
            <a:picLocks noChangeAspect="1"/>
          </p:cNvPicPr>
          <p:nvPr/>
        </p:nvPicPr>
        <p:blipFill>
          <a:blip r:embed="rId4"/>
          <a:stretch>
            <a:fillRect/>
          </a:stretch>
        </p:blipFill>
        <p:spPr>
          <a:xfrm>
            <a:off x="4120853" y="965548"/>
            <a:ext cx="4497368" cy="1606202"/>
          </a:xfrm>
          <a:prstGeom prst="rect">
            <a:avLst/>
          </a:prstGeom>
        </p:spPr>
      </p:pic>
      <p:pic>
        <p:nvPicPr>
          <p:cNvPr id="9" name="Picture 8">
            <a:extLst>
              <a:ext uri="{FF2B5EF4-FFF2-40B4-BE49-F238E27FC236}">
                <a16:creationId xmlns:a16="http://schemas.microsoft.com/office/drawing/2014/main" id="{8BA8E053-F639-DAA6-4CE3-1949413B502D}"/>
              </a:ext>
            </a:extLst>
          </p:cNvPr>
          <p:cNvPicPr>
            <a:picLocks noChangeAspect="1"/>
          </p:cNvPicPr>
          <p:nvPr/>
        </p:nvPicPr>
        <p:blipFill>
          <a:blip r:embed="rId5"/>
          <a:stretch>
            <a:fillRect/>
          </a:stretch>
        </p:blipFill>
        <p:spPr>
          <a:xfrm>
            <a:off x="6128521" y="3347231"/>
            <a:ext cx="2321053" cy="682202"/>
          </a:xfrm>
          <a:prstGeom prst="rect">
            <a:avLst/>
          </a:prstGeom>
        </p:spPr>
      </p:pic>
    </p:spTree>
    <p:extLst>
      <p:ext uri="{BB962C8B-B14F-4D97-AF65-F5344CB8AC3E}">
        <p14:creationId xmlns:p14="http://schemas.microsoft.com/office/powerpoint/2010/main" val="5198932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Full Join</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51</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0"/>
            <a:ext cx="3357905" cy="577081"/>
          </a:xfrm>
          <a:prstGeom prst="rect">
            <a:avLst/>
          </a:prstGeom>
          <a:noFill/>
        </p:spPr>
        <p:txBody>
          <a:bodyPr wrap="square">
            <a:spAutoFit/>
          </a:bodyPr>
          <a:lstStyle/>
          <a:p>
            <a:r>
              <a:rPr lang="nn-NO" sz="1050" dirty="0"/>
              <a:t>Kombinasi right dan left join. Tabel kanan dan kiri diambil semua, ketika key tidak match akan ditampilkan Null.</a:t>
            </a:r>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522029" y="3367778"/>
            <a:ext cx="2251494" cy="900246"/>
          </a:xfrm>
          <a:prstGeom prst="rect">
            <a:avLst/>
          </a:prstGeom>
          <a:noFill/>
        </p:spPr>
        <p:txBody>
          <a:bodyPr wrap="square">
            <a:spAutoFit/>
          </a:bodyPr>
          <a:lstStyle/>
          <a:p>
            <a:r>
              <a:rPr lang="en-ID" sz="1050" dirty="0">
                <a:solidFill>
                  <a:srgbClr val="0000FF"/>
                </a:solidFill>
                <a:latin typeface="Consolas" panose="020B0609020204030204" pitchFamily="49" charset="0"/>
              </a:rPr>
              <a:t>SELECT</a:t>
            </a:r>
            <a:r>
              <a:rPr lang="en-ID" sz="1050" dirty="0">
                <a:latin typeface="Consolas" panose="020B0609020204030204" pitchFamily="49" charset="0"/>
              </a:rPr>
              <a:t> </a:t>
            </a:r>
            <a:r>
              <a:rPr lang="en-ID" sz="1050" dirty="0">
                <a:solidFill>
                  <a:srgbClr val="808080"/>
                </a:solidFill>
                <a:latin typeface="Consolas" panose="020B0609020204030204" pitchFamily="49" charset="0"/>
              </a:rPr>
              <a:t>*</a:t>
            </a:r>
            <a:endParaRPr lang="en-ID" sz="1050" dirty="0">
              <a:latin typeface="Consolas" panose="020B0609020204030204" pitchFamily="49" charset="0"/>
            </a:endParaRPr>
          </a:p>
          <a:p>
            <a:r>
              <a:rPr lang="en-ID" sz="1050" dirty="0">
                <a:solidFill>
                  <a:srgbClr val="0000FF"/>
                </a:solidFill>
                <a:latin typeface="Consolas" panose="020B0609020204030204" pitchFamily="49" charset="0"/>
              </a:rPr>
              <a:t>FROM</a:t>
            </a:r>
            <a:r>
              <a:rPr lang="en-ID" sz="1050" dirty="0">
                <a:latin typeface="Consolas" panose="020B0609020204030204" pitchFamily="49" charset="0"/>
              </a:rPr>
              <a:t> </a:t>
            </a:r>
            <a:r>
              <a:rPr lang="en-ID" sz="1050" dirty="0" err="1">
                <a:latin typeface="Consolas" panose="020B0609020204030204" pitchFamily="49" charset="0"/>
              </a:rPr>
              <a:t>dbo</a:t>
            </a:r>
            <a:r>
              <a:rPr lang="en-ID" sz="1050" dirty="0" err="1">
                <a:solidFill>
                  <a:srgbClr val="808080"/>
                </a:solidFill>
                <a:latin typeface="Consolas" panose="020B0609020204030204" pitchFamily="49" charset="0"/>
              </a:rPr>
              <a:t>.</a:t>
            </a:r>
            <a:r>
              <a:rPr lang="en-ID" sz="1050" dirty="0" err="1">
                <a:latin typeface="Consolas" panose="020B0609020204030204" pitchFamily="49" charset="0"/>
              </a:rPr>
              <a:t>NILAI</a:t>
            </a:r>
            <a:r>
              <a:rPr lang="en-ID" sz="1050" dirty="0">
                <a:latin typeface="Consolas" panose="020B0609020204030204" pitchFamily="49" charset="0"/>
              </a:rPr>
              <a:t> nil</a:t>
            </a:r>
          </a:p>
          <a:p>
            <a:r>
              <a:rPr lang="en-ID" sz="1050" dirty="0">
                <a:solidFill>
                  <a:srgbClr val="808080"/>
                </a:solidFill>
                <a:latin typeface="Consolas" panose="020B0609020204030204" pitchFamily="49" charset="0"/>
              </a:rPr>
              <a:t>FULL</a:t>
            </a:r>
            <a:r>
              <a:rPr lang="en-ID" sz="1050" dirty="0">
                <a:latin typeface="Consolas" panose="020B0609020204030204" pitchFamily="49" charset="0"/>
              </a:rPr>
              <a:t> </a:t>
            </a:r>
            <a:r>
              <a:rPr lang="en-ID" sz="1050" dirty="0">
                <a:solidFill>
                  <a:srgbClr val="808080"/>
                </a:solidFill>
                <a:latin typeface="Consolas" panose="020B0609020204030204" pitchFamily="49" charset="0"/>
              </a:rPr>
              <a:t>JOIN</a:t>
            </a:r>
            <a:r>
              <a:rPr lang="en-ID" sz="1050" dirty="0">
                <a:latin typeface="Consolas" panose="020B0609020204030204" pitchFamily="49" charset="0"/>
              </a:rPr>
              <a:t> </a:t>
            </a:r>
            <a:r>
              <a:rPr lang="en-ID" sz="1050" dirty="0" err="1">
                <a:latin typeface="Consolas" panose="020B0609020204030204" pitchFamily="49" charset="0"/>
              </a:rPr>
              <a:t>dbo</a:t>
            </a:r>
            <a:r>
              <a:rPr lang="en-ID" sz="1050" dirty="0" err="1">
                <a:solidFill>
                  <a:srgbClr val="808080"/>
                </a:solidFill>
                <a:latin typeface="Consolas" panose="020B0609020204030204" pitchFamily="49" charset="0"/>
              </a:rPr>
              <a:t>.</a:t>
            </a:r>
            <a:r>
              <a:rPr lang="en-ID" sz="1050" dirty="0" err="1">
                <a:latin typeface="Consolas" panose="020B0609020204030204" pitchFamily="49" charset="0"/>
              </a:rPr>
              <a:t>STUDENT</a:t>
            </a:r>
            <a:r>
              <a:rPr lang="en-ID" sz="1050" dirty="0">
                <a:latin typeface="Consolas" panose="020B0609020204030204" pitchFamily="49" charset="0"/>
              </a:rPr>
              <a:t> std</a:t>
            </a:r>
          </a:p>
          <a:p>
            <a:r>
              <a:rPr lang="nl-NL" sz="1050" dirty="0">
                <a:solidFill>
                  <a:srgbClr val="0000FF"/>
                </a:solidFill>
                <a:latin typeface="Consolas" panose="020B0609020204030204" pitchFamily="49" charset="0"/>
              </a:rPr>
              <a:t>ON</a:t>
            </a:r>
            <a:r>
              <a:rPr lang="nl-NL" sz="1050" dirty="0">
                <a:latin typeface="Consolas" panose="020B0609020204030204" pitchFamily="49" charset="0"/>
              </a:rPr>
              <a:t> nil</a:t>
            </a:r>
            <a:r>
              <a:rPr lang="nl-NL" sz="1050" dirty="0">
                <a:solidFill>
                  <a:srgbClr val="808080"/>
                </a:solidFill>
                <a:latin typeface="Consolas" panose="020B0609020204030204" pitchFamily="49" charset="0"/>
              </a:rPr>
              <a:t>.</a:t>
            </a:r>
            <a:r>
              <a:rPr lang="nl-NL" sz="1050" dirty="0">
                <a:latin typeface="Consolas" panose="020B0609020204030204" pitchFamily="49" charset="0"/>
              </a:rPr>
              <a:t>STUDENT_ID </a:t>
            </a:r>
            <a:r>
              <a:rPr lang="nl-NL" sz="1050" dirty="0">
                <a:solidFill>
                  <a:srgbClr val="808080"/>
                </a:solidFill>
                <a:latin typeface="Consolas" panose="020B0609020204030204" pitchFamily="49" charset="0"/>
              </a:rPr>
              <a:t>=</a:t>
            </a:r>
            <a:r>
              <a:rPr lang="nl-NL" sz="1050" dirty="0">
                <a:latin typeface="Consolas" panose="020B0609020204030204" pitchFamily="49" charset="0"/>
              </a:rPr>
              <a:t> std</a:t>
            </a:r>
            <a:r>
              <a:rPr lang="nl-NL" sz="1050" dirty="0">
                <a:solidFill>
                  <a:srgbClr val="808080"/>
                </a:solidFill>
                <a:latin typeface="Consolas" panose="020B0609020204030204" pitchFamily="49" charset="0"/>
              </a:rPr>
              <a:t>.</a:t>
            </a:r>
            <a:r>
              <a:rPr lang="nl-NL" sz="1050" dirty="0">
                <a:latin typeface="Consolas" panose="020B0609020204030204" pitchFamily="49" charset="0"/>
              </a:rPr>
              <a:t>STUDENT_ID</a:t>
            </a: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652669" y="3702502"/>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810555" y="4136482"/>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3" name="Picture 2">
            <a:extLst>
              <a:ext uri="{FF2B5EF4-FFF2-40B4-BE49-F238E27FC236}">
                <a16:creationId xmlns:a16="http://schemas.microsoft.com/office/drawing/2014/main" id="{87D4DA5F-311A-4C7D-9672-F7199699AED0}"/>
              </a:ext>
            </a:extLst>
          </p:cNvPr>
          <p:cNvPicPr>
            <a:picLocks noChangeAspect="1"/>
          </p:cNvPicPr>
          <p:nvPr/>
        </p:nvPicPr>
        <p:blipFill>
          <a:blip r:embed="rId4"/>
          <a:stretch>
            <a:fillRect/>
          </a:stretch>
        </p:blipFill>
        <p:spPr>
          <a:xfrm>
            <a:off x="4216891" y="868770"/>
            <a:ext cx="4077407" cy="1887145"/>
          </a:xfrm>
          <a:prstGeom prst="rect">
            <a:avLst/>
          </a:prstGeom>
        </p:spPr>
      </p:pic>
      <p:pic>
        <p:nvPicPr>
          <p:cNvPr id="7" name="Picture 6">
            <a:extLst>
              <a:ext uri="{FF2B5EF4-FFF2-40B4-BE49-F238E27FC236}">
                <a16:creationId xmlns:a16="http://schemas.microsoft.com/office/drawing/2014/main" id="{8194F4A7-DA69-B572-C7B7-57BE9A67BB05}"/>
              </a:ext>
            </a:extLst>
          </p:cNvPr>
          <p:cNvPicPr>
            <a:picLocks noChangeAspect="1"/>
          </p:cNvPicPr>
          <p:nvPr/>
        </p:nvPicPr>
        <p:blipFill>
          <a:blip r:embed="rId5"/>
          <a:stretch>
            <a:fillRect/>
          </a:stretch>
        </p:blipFill>
        <p:spPr>
          <a:xfrm>
            <a:off x="6081711" y="3283575"/>
            <a:ext cx="2867952" cy="930660"/>
          </a:xfrm>
          <a:prstGeom prst="rect">
            <a:avLst/>
          </a:prstGeom>
        </p:spPr>
      </p:pic>
    </p:spTree>
    <p:extLst>
      <p:ext uri="{BB962C8B-B14F-4D97-AF65-F5344CB8AC3E}">
        <p14:creationId xmlns:p14="http://schemas.microsoft.com/office/powerpoint/2010/main" val="2514355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CROSS JOIN</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52</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0"/>
            <a:ext cx="3357905" cy="253916"/>
          </a:xfrm>
          <a:prstGeom prst="rect">
            <a:avLst/>
          </a:prstGeom>
          <a:noFill/>
        </p:spPr>
        <p:txBody>
          <a:bodyPr wrap="square">
            <a:spAutoFit/>
          </a:bodyPr>
          <a:lstStyle/>
          <a:p>
            <a:r>
              <a:rPr lang="nn-NO" sz="1050" dirty="0"/>
              <a:t>Membuat kombinasi seluruh data</a:t>
            </a:r>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495763" y="3181951"/>
            <a:ext cx="2251494" cy="1338828"/>
          </a:xfrm>
          <a:prstGeom prst="rect">
            <a:avLst/>
          </a:prstGeom>
          <a:noFill/>
        </p:spPr>
        <p:txBody>
          <a:bodyPr wrap="square">
            <a:spAutoFit/>
          </a:bodyPr>
          <a:lstStyle/>
          <a:p>
            <a:r>
              <a:rPr lang="en-ID" sz="900" dirty="0">
                <a:solidFill>
                  <a:srgbClr val="0000FF"/>
                </a:solidFill>
                <a:latin typeface="Consolas" panose="020B0609020204030204" pitchFamily="49" charset="0"/>
              </a:rPr>
              <a:t>SELECT</a:t>
            </a:r>
            <a:r>
              <a:rPr lang="en-ID" sz="900" dirty="0">
                <a:latin typeface="Consolas" panose="020B0609020204030204" pitchFamily="49" charset="0"/>
              </a:rPr>
              <a:t> </a:t>
            </a:r>
            <a:r>
              <a:rPr lang="en-ID" sz="900" dirty="0">
                <a:solidFill>
                  <a:srgbClr val="808080"/>
                </a:solidFill>
                <a:latin typeface="Consolas" panose="020B0609020204030204" pitchFamily="49" charset="0"/>
              </a:rPr>
              <a:t>*</a:t>
            </a:r>
            <a:endParaRPr lang="en-ID" sz="900" dirty="0">
              <a:latin typeface="Consolas" panose="020B0609020204030204" pitchFamily="49" charset="0"/>
            </a:endParaRPr>
          </a:p>
          <a:p>
            <a:r>
              <a:rPr lang="en-ID" sz="900" dirty="0">
                <a:solidFill>
                  <a:srgbClr val="0000FF"/>
                </a:solidFill>
                <a:latin typeface="Consolas" panose="020B0609020204030204" pitchFamily="49" charset="0"/>
              </a:rPr>
              <a:t>FROM</a:t>
            </a:r>
            <a:r>
              <a:rPr lang="en-ID" sz="900" dirty="0">
                <a:latin typeface="Consolas" panose="020B0609020204030204" pitchFamily="49" charset="0"/>
              </a:rPr>
              <a:t> </a:t>
            </a:r>
            <a:r>
              <a:rPr lang="en-ID" sz="900" dirty="0" err="1">
                <a:latin typeface="Consolas" panose="020B0609020204030204" pitchFamily="49" charset="0"/>
              </a:rPr>
              <a:t>dbo</a:t>
            </a:r>
            <a:r>
              <a:rPr lang="en-ID" sz="900" dirty="0" err="1">
                <a:solidFill>
                  <a:srgbClr val="808080"/>
                </a:solidFill>
                <a:latin typeface="Consolas" panose="020B0609020204030204" pitchFamily="49" charset="0"/>
              </a:rPr>
              <a:t>.</a:t>
            </a:r>
            <a:r>
              <a:rPr lang="en-ID" sz="900" dirty="0" err="1">
                <a:latin typeface="Consolas" panose="020B0609020204030204" pitchFamily="49" charset="0"/>
              </a:rPr>
              <a:t>NILAI</a:t>
            </a:r>
            <a:endParaRPr lang="en-ID" sz="900" dirty="0">
              <a:latin typeface="Consolas" panose="020B0609020204030204" pitchFamily="49" charset="0"/>
            </a:endParaRPr>
          </a:p>
          <a:p>
            <a:r>
              <a:rPr lang="en-ID" sz="900" dirty="0">
                <a:solidFill>
                  <a:srgbClr val="808080"/>
                </a:solidFill>
                <a:latin typeface="Consolas" panose="020B0609020204030204" pitchFamily="49" charset="0"/>
              </a:rPr>
              <a:t>CROSS</a:t>
            </a:r>
            <a:r>
              <a:rPr lang="en-ID" sz="900" dirty="0">
                <a:latin typeface="Consolas" panose="020B0609020204030204" pitchFamily="49" charset="0"/>
              </a:rPr>
              <a:t> </a:t>
            </a:r>
            <a:r>
              <a:rPr lang="en-ID" sz="900" dirty="0">
                <a:solidFill>
                  <a:srgbClr val="808080"/>
                </a:solidFill>
                <a:latin typeface="Consolas" panose="020B0609020204030204" pitchFamily="49" charset="0"/>
              </a:rPr>
              <a:t>JOIN</a:t>
            </a:r>
            <a:r>
              <a:rPr lang="en-ID" sz="900" dirty="0">
                <a:latin typeface="Consolas" panose="020B0609020204030204" pitchFamily="49" charset="0"/>
              </a:rPr>
              <a:t> </a:t>
            </a:r>
            <a:r>
              <a:rPr lang="en-ID" sz="900" dirty="0" err="1">
                <a:latin typeface="Consolas" panose="020B0609020204030204" pitchFamily="49" charset="0"/>
              </a:rPr>
              <a:t>dbo</a:t>
            </a:r>
            <a:r>
              <a:rPr lang="en-ID" sz="900" dirty="0" err="1">
                <a:solidFill>
                  <a:srgbClr val="808080"/>
                </a:solidFill>
                <a:latin typeface="Consolas" panose="020B0609020204030204" pitchFamily="49" charset="0"/>
              </a:rPr>
              <a:t>.</a:t>
            </a:r>
            <a:r>
              <a:rPr lang="en-ID" sz="900" dirty="0" err="1">
                <a:latin typeface="Consolas" panose="020B0609020204030204" pitchFamily="49" charset="0"/>
              </a:rPr>
              <a:t>STUDENT</a:t>
            </a:r>
            <a:endParaRPr lang="en-ID" sz="900" dirty="0">
              <a:latin typeface="Consolas" panose="020B0609020204030204" pitchFamily="49" charset="0"/>
            </a:endParaRPr>
          </a:p>
          <a:p>
            <a:endParaRPr lang="en-ID" sz="900" dirty="0">
              <a:latin typeface="Consolas" panose="020B0609020204030204" pitchFamily="49" charset="0"/>
            </a:endParaRPr>
          </a:p>
          <a:p>
            <a:r>
              <a:rPr lang="en-ID" sz="900" dirty="0" err="1">
                <a:latin typeface="Consolas" panose="020B0609020204030204" pitchFamily="49" charset="0"/>
              </a:rPr>
              <a:t>atau</a:t>
            </a:r>
            <a:endParaRPr lang="en-ID" sz="900" dirty="0">
              <a:latin typeface="Consolas" panose="020B0609020204030204" pitchFamily="49" charset="0"/>
            </a:endParaRPr>
          </a:p>
          <a:p>
            <a:endParaRPr lang="en-ID" sz="900" dirty="0">
              <a:latin typeface="Consolas" panose="020B0609020204030204" pitchFamily="49" charset="0"/>
            </a:endParaRPr>
          </a:p>
          <a:p>
            <a:r>
              <a:rPr lang="en-ID" sz="900" dirty="0">
                <a:solidFill>
                  <a:srgbClr val="0000FF"/>
                </a:solidFill>
                <a:latin typeface="Consolas" panose="020B0609020204030204" pitchFamily="49" charset="0"/>
              </a:rPr>
              <a:t>SELECT</a:t>
            </a:r>
            <a:r>
              <a:rPr lang="en-ID" sz="900" dirty="0">
                <a:latin typeface="Consolas" panose="020B0609020204030204" pitchFamily="49" charset="0"/>
              </a:rPr>
              <a:t> </a:t>
            </a:r>
            <a:r>
              <a:rPr lang="en-ID" sz="900" dirty="0">
                <a:solidFill>
                  <a:srgbClr val="808080"/>
                </a:solidFill>
                <a:latin typeface="Consolas" panose="020B0609020204030204" pitchFamily="49" charset="0"/>
              </a:rPr>
              <a:t>*</a:t>
            </a:r>
            <a:endParaRPr lang="en-ID" sz="900" dirty="0">
              <a:latin typeface="Consolas" panose="020B0609020204030204" pitchFamily="49" charset="0"/>
            </a:endParaRPr>
          </a:p>
          <a:p>
            <a:r>
              <a:rPr lang="en-ID" sz="900" dirty="0">
                <a:solidFill>
                  <a:srgbClr val="0000FF"/>
                </a:solidFill>
                <a:latin typeface="Consolas" panose="020B0609020204030204" pitchFamily="49" charset="0"/>
              </a:rPr>
              <a:t>FROM</a:t>
            </a:r>
            <a:r>
              <a:rPr lang="en-ID" sz="900" dirty="0">
                <a:latin typeface="Consolas" panose="020B0609020204030204" pitchFamily="49" charset="0"/>
              </a:rPr>
              <a:t> </a:t>
            </a:r>
            <a:r>
              <a:rPr lang="en-ID" sz="900" dirty="0" err="1">
                <a:latin typeface="Consolas" panose="020B0609020204030204" pitchFamily="49" charset="0"/>
              </a:rPr>
              <a:t>dbo</a:t>
            </a:r>
            <a:r>
              <a:rPr lang="en-ID" sz="900" dirty="0" err="1">
                <a:solidFill>
                  <a:srgbClr val="808080"/>
                </a:solidFill>
                <a:latin typeface="Consolas" panose="020B0609020204030204" pitchFamily="49" charset="0"/>
              </a:rPr>
              <a:t>.</a:t>
            </a:r>
            <a:r>
              <a:rPr lang="en-ID" sz="900" dirty="0" err="1">
                <a:latin typeface="Consolas" panose="020B0609020204030204" pitchFamily="49" charset="0"/>
              </a:rPr>
              <a:t>NILAI</a:t>
            </a:r>
            <a:r>
              <a:rPr lang="en-ID" sz="900" dirty="0">
                <a:latin typeface="Consolas" panose="020B0609020204030204" pitchFamily="49" charset="0"/>
              </a:rPr>
              <a:t>, </a:t>
            </a:r>
            <a:r>
              <a:rPr lang="en-ID" sz="900" dirty="0" err="1">
                <a:latin typeface="Consolas" panose="020B0609020204030204" pitchFamily="49" charset="0"/>
              </a:rPr>
              <a:t>dbo</a:t>
            </a:r>
            <a:r>
              <a:rPr lang="en-ID" sz="900" dirty="0" err="1">
                <a:solidFill>
                  <a:srgbClr val="808080"/>
                </a:solidFill>
                <a:latin typeface="Consolas" panose="020B0609020204030204" pitchFamily="49" charset="0"/>
              </a:rPr>
              <a:t>.</a:t>
            </a:r>
            <a:r>
              <a:rPr lang="en-ID" sz="900" dirty="0" err="1">
                <a:latin typeface="Consolas" panose="020B0609020204030204" pitchFamily="49" charset="0"/>
              </a:rPr>
              <a:t>STUDENT</a:t>
            </a:r>
            <a:endParaRPr lang="en-ID" sz="900" dirty="0">
              <a:latin typeface="Consolas" panose="020B0609020204030204" pitchFamily="49" charset="0"/>
            </a:endParaRPr>
          </a:p>
          <a:p>
            <a:endParaRPr lang="en-ID" sz="900" dirty="0">
              <a:latin typeface="Consolas" panose="020B0609020204030204" pitchFamily="49" charset="0"/>
            </a:endParaRP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652669" y="3702502"/>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877357" y="4532875"/>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9" name="Picture 8">
            <a:extLst>
              <a:ext uri="{FF2B5EF4-FFF2-40B4-BE49-F238E27FC236}">
                <a16:creationId xmlns:a16="http://schemas.microsoft.com/office/drawing/2014/main" id="{36DE7E0F-A79A-D51A-680B-C24052EB0E56}"/>
              </a:ext>
            </a:extLst>
          </p:cNvPr>
          <p:cNvPicPr>
            <a:picLocks noChangeAspect="1"/>
          </p:cNvPicPr>
          <p:nvPr/>
        </p:nvPicPr>
        <p:blipFill>
          <a:blip r:embed="rId4"/>
          <a:stretch>
            <a:fillRect/>
          </a:stretch>
        </p:blipFill>
        <p:spPr>
          <a:xfrm>
            <a:off x="4039792" y="271325"/>
            <a:ext cx="1914539" cy="2650351"/>
          </a:xfrm>
          <a:prstGeom prst="rect">
            <a:avLst/>
          </a:prstGeom>
        </p:spPr>
      </p:pic>
      <p:pic>
        <p:nvPicPr>
          <p:cNvPr id="12" name="Picture 11">
            <a:extLst>
              <a:ext uri="{FF2B5EF4-FFF2-40B4-BE49-F238E27FC236}">
                <a16:creationId xmlns:a16="http://schemas.microsoft.com/office/drawing/2014/main" id="{B95B5967-027E-8B2E-BEC2-3F2C791E0359}"/>
              </a:ext>
            </a:extLst>
          </p:cNvPr>
          <p:cNvPicPr>
            <a:picLocks noChangeAspect="1"/>
          </p:cNvPicPr>
          <p:nvPr/>
        </p:nvPicPr>
        <p:blipFill>
          <a:blip r:embed="rId5"/>
          <a:stretch>
            <a:fillRect/>
          </a:stretch>
        </p:blipFill>
        <p:spPr>
          <a:xfrm>
            <a:off x="6242351" y="3115314"/>
            <a:ext cx="2200291" cy="1371610"/>
          </a:xfrm>
          <a:prstGeom prst="rect">
            <a:avLst/>
          </a:prstGeom>
        </p:spPr>
      </p:pic>
    </p:spTree>
    <p:extLst>
      <p:ext uri="{BB962C8B-B14F-4D97-AF65-F5344CB8AC3E}">
        <p14:creationId xmlns:p14="http://schemas.microsoft.com/office/powerpoint/2010/main" val="1947378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9BD2-B948-445C-9FE6-0850B4930362}"/>
              </a:ext>
            </a:extLst>
          </p:cNvPr>
          <p:cNvSpPr>
            <a:spLocks noGrp="1"/>
          </p:cNvSpPr>
          <p:nvPr>
            <p:ph type="title"/>
          </p:nvPr>
        </p:nvSpPr>
        <p:spPr/>
        <p:txBody>
          <a:bodyPr/>
          <a:lstStyle/>
          <a:p>
            <a:r>
              <a:rPr lang="en-AU" dirty="0" err="1"/>
              <a:t>Apa</a:t>
            </a:r>
            <a:r>
              <a:rPr lang="en-AU" dirty="0"/>
              <a:t> </a:t>
            </a:r>
            <a:r>
              <a:rPr lang="en-AU" dirty="0" err="1"/>
              <a:t>hasil</a:t>
            </a:r>
            <a:r>
              <a:rPr lang="en-AU" dirty="0"/>
              <a:t> Query </a:t>
            </a:r>
            <a:r>
              <a:rPr lang="en-AU" dirty="0" err="1"/>
              <a:t>ini</a:t>
            </a:r>
            <a:r>
              <a:rPr lang="en-AU" dirty="0"/>
              <a:t>?</a:t>
            </a:r>
          </a:p>
        </p:txBody>
      </p:sp>
      <p:sp>
        <p:nvSpPr>
          <p:cNvPr id="3" name="Slide Number Placeholder 2">
            <a:extLst>
              <a:ext uri="{FF2B5EF4-FFF2-40B4-BE49-F238E27FC236}">
                <a16:creationId xmlns:a16="http://schemas.microsoft.com/office/drawing/2014/main" id="{8DDFE1F6-C29B-401E-8A31-BC6969C75DF7}"/>
              </a:ext>
            </a:extLst>
          </p:cNvPr>
          <p:cNvSpPr>
            <a:spLocks noGrp="1"/>
          </p:cNvSpPr>
          <p:nvPr>
            <p:ph type="sldNum" idx="12"/>
          </p:nvPr>
        </p:nvSpPr>
        <p:spPr/>
        <p:txBody>
          <a:bodyPr/>
          <a:lstStyle/>
          <a:p>
            <a:fld id="{00000000-1234-1234-1234-123412341234}" type="slidenum">
              <a:rPr lang="en" smtClean="0"/>
              <a:pPr/>
              <a:t>53</a:t>
            </a:fld>
            <a:endParaRPr lang="en"/>
          </a:p>
        </p:txBody>
      </p:sp>
      <p:pic>
        <p:nvPicPr>
          <p:cNvPr id="5" name="Picture 4" descr="Table, calendar&#10;&#10;Description automatically generated">
            <a:extLst>
              <a:ext uri="{FF2B5EF4-FFF2-40B4-BE49-F238E27FC236}">
                <a16:creationId xmlns:a16="http://schemas.microsoft.com/office/drawing/2014/main" id="{24642E78-E1B7-4252-8639-3E4459775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242" y="1215022"/>
            <a:ext cx="3797475" cy="1436546"/>
          </a:xfrm>
          <a:prstGeom prst="rect">
            <a:avLst/>
          </a:prstGeom>
        </p:spPr>
      </p:pic>
      <p:sp>
        <p:nvSpPr>
          <p:cNvPr id="7" name="TextBox 6">
            <a:extLst>
              <a:ext uri="{FF2B5EF4-FFF2-40B4-BE49-F238E27FC236}">
                <a16:creationId xmlns:a16="http://schemas.microsoft.com/office/drawing/2014/main" id="{1881A580-38E0-456C-A782-B6FC2F8720F4}"/>
              </a:ext>
            </a:extLst>
          </p:cNvPr>
          <p:cNvSpPr txBox="1"/>
          <p:nvPr/>
        </p:nvSpPr>
        <p:spPr>
          <a:xfrm>
            <a:off x="316977" y="1159698"/>
            <a:ext cx="4851488" cy="1477328"/>
          </a:xfrm>
          <a:prstGeom prst="rect">
            <a:avLst/>
          </a:prstGeom>
          <a:noFill/>
        </p:spPr>
        <p:txBody>
          <a:bodyPr wrap="square">
            <a:spAutoFit/>
          </a:bodyPr>
          <a:lstStyle/>
          <a:p>
            <a:r>
              <a:rPr lang="en-AU" sz="1800" b="1" dirty="0">
                <a:latin typeface="Arial" panose="020B0604020202020204" pitchFamily="34" charset="0"/>
              </a:rPr>
              <a:t>SELECT e1.NAME as name, </a:t>
            </a:r>
          </a:p>
          <a:p>
            <a:r>
              <a:rPr lang="en-AU" sz="1800" b="1" dirty="0">
                <a:latin typeface="Arial" panose="020B0604020202020204" pitchFamily="34" charset="0"/>
              </a:rPr>
              <a:t>	    e2.name as manager</a:t>
            </a:r>
          </a:p>
          <a:p>
            <a:r>
              <a:rPr lang="en-US" sz="1800" b="1" dirty="0">
                <a:latin typeface="Arial" panose="020B0604020202020204" pitchFamily="34" charset="0"/>
              </a:rPr>
              <a:t>FROM employee e1 </a:t>
            </a:r>
          </a:p>
          <a:p>
            <a:r>
              <a:rPr lang="en-US" sz="1800" b="1" dirty="0">
                <a:latin typeface="Arial" panose="020B0604020202020204" pitchFamily="34" charset="0"/>
              </a:rPr>
              <a:t>	RIGHT JOIN employee e2</a:t>
            </a:r>
          </a:p>
          <a:p>
            <a:r>
              <a:rPr lang="it-IT" sz="1800" b="1" dirty="0">
                <a:latin typeface="Arial" panose="020B0604020202020204" pitchFamily="34" charset="0"/>
              </a:rPr>
              <a:t>           ON e1.manager = e2.id;</a:t>
            </a:r>
            <a:endParaRPr lang="en-AU" sz="1800" dirty="0"/>
          </a:p>
        </p:txBody>
      </p:sp>
      <p:pic>
        <p:nvPicPr>
          <p:cNvPr id="9" name="Picture 8">
            <a:extLst>
              <a:ext uri="{FF2B5EF4-FFF2-40B4-BE49-F238E27FC236}">
                <a16:creationId xmlns:a16="http://schemas.microsoft.com/office/drawing/2014/main" id="{0C58B464-2242-4861-82A7-BEA90277C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15966"/>
            <a:ext cx="2650449" cy="1655084"/>
          </a:xfrm>
          <a:prstGeom prst="rect">
            <a:avLst/>
          </a:prstGeom>
        </p:spPr>
      </p:pic>
      <p:pic>
        <p:nvPicPr>
          <p:cNvPr id="11" name="Picture 10" descr="Table&#10;&#10;Description automatically generated with low confidence">
            <a:extLst>
              <a:ext uri="{FF2B5EF4-FFF2-40B4-BE49-F238E27FC236}">
                <a16:creationId xmlns:a16="http://schemas.microsoft.com/office/drawing/2014/main" id="{25EBE727-EC6B-4FBF-BD5D-70BAC13882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0876" y="3215965"/>
            <a:ext cx="3236472" cy="1792865"/>
          </a:xfrm>
          <a:prstGeom prst="rect">
            <a:avLst/>
          </a:prstGeom>
        </p:spPr>
      </p:pic>
      <p:sp>
        <p:nvSpPr>
          <p:cNvPr id="12" name="TextBox 11">
            <a:extLst>
              <a:ext uri="{FF2B5EF4-FFF2-40B4-BE49-F238E27FC236}">
                <a16:creationId xmlns:a16="http://schemas.microsoft.com/office/drawing/2014/main" id="{F651DFB2-4049-4AFF-9A92-F6C854E00994}"/>
              </a:ext>
            </a:extLst>
          </p:cNvPr>
          <p:cNvSpPr txBox="1"/>
          <p:nvPr/>
        </p:nvSpPr>
        <p:spPr>
          <a:xfrm>
            <a:off x="1597758" y="2731218"/>
            <a:ext cx="415498" cy="507831"/>
          </a:xfrm>
          <a:prstGeom prst="rect">
            <a:avLst/>
          </a:prstGeom>
          <a:noFill/>
        </p:spPr>
        <p:txBody>
          <a:bodyPr wrap="none" rtlCol="0">
            <a:spAutoFit/>
          </a:bodyPr>
          <a:lstStyle/>
          <a:p>
            <a:r>
              <a:rPr lang="en-AU" sz="2700" dirty="0"/>
              <a:t>A</a:t>
            </a:r>
          </a:p>
        </p:txBody>
      </p:sp>
      <p:sp>
        <p:nvSpPr>
          <p:cNvPr id="13" name="TextBox 12">
            <a:extLst>
              <a:ext uri="{FF2B5EF4-FFF2-40B4-BE49-F238E27FC236}">
                <a16:creationId xmlns:a16="http://schemas.microsoft.com/office/drawing/2014/main" id="{FD19B5DF-4D28-4964-908B-6FA6D169C2C1}"/>
              </a:ext>
            </a:extLst>
          </p:cNvPr>
          <p:cNvSpPr txBox="1"/>
          <p:nvPr/>
        </p:nvSpPr>
        <p:spPr>
          <a:xfrm>
            <a:off x="6794071" y="2731218"/>
            <a:ext cx="415498" cy="507831"/>
          </a:xfrm>
          <a:prstGeom prst="rect">
            <a:avLst/>
          </a:prstGeom>
          <a:noFill/>
        </p:spPr>
        <p:txBody>
          <a:bodyPr wrap="none" rtlCol="0">
            <a:spAutoFit/>
          </a:bodyPr>
          <a:lstStyle/>
          <a:p>
            <a:r>
              <a:rPr lang="en-AU" sz="2700" dirty="0"/>
              <a:t>B</a:t>
            </a:r>
          </a:p>
        </p:txBody>
      </p:sp>
      <p:sp>
        <p:nvSpPr>
          <p:cNvPr id="6" name="TextBox 5">
            <a:extLst>
              <a:ext uri="{FF2B5EF4-FFF2-40B4-BE49-F238E27FC236}">
                <a16:creationId xmlns:a16="http://schemas.microsoft.com/office/drawing/2014/main" id="{D25BDF02-8BE9-D3DE-6FE0-BCA825C86139}"/>
              </a:ext>
            </a:extLst>
          </p:cNvPr>
          <p:cNvSpPr txBox="1"/>
          <p:nvPr/>
        </p:nvSpPr>
        <p:spPr>
          <a:xfrm>
            <a:off x="6477866" y="729757"/>
            <a:ext cx="1463405" cy="507831"/>
          </a:xfrm>
          <a:prstGeom prst="rect">
            <a:avLst/>
          </a:prstGeom>
          <a:noFill/>
        </p:spPr>
        <p:txBody>
          <a:bodyPr wrap="square">
            <a:spAutoFit/>
          </a:bodyPr>
          <a:lstStyle/>
          <a:p>
            <a:r>
              <a:rPr lang="en-US" sz="1350" b="1" dirty="0">
                <a:latin typeface="Arial" panose="020B0604020202020204" pitchFamily="34" charset="0"/>
              </a:rPr>
              <a:t>Employee table:</a:t>
            </a:r>
            <a:endParaRPr lang="en-ID" sz="1050" dirty="0"/>
          </a:p>
        </p:txBody>
      </p:sp>
    </p:spTree>
    <p:extLst>
      <p:ext uri="{BB962C8B-B14F-4D97-AF65-F5344CB8AC3E}">
        <p14:creationId xmlns:p14="http://schemas.microsoft.com/office/powerpoint/2010/main" val="2630380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6BD66C-4405-41E1-9CCD-3CE88C6882BA}"/>
              </a:ext>
            </a:extLst>
          </p:cNvPr>
          <p:cNvSpPr>
            <a:spLocks noGrp="1"/>
          </p:cNvSpPr>
          <p:nvPr>
            <p:ph type="sldNum" idx="12"/>
          </p:nvPr>
        </p:nvSpPr>
        <p:spPr/>
        <p:txBody>
          <a:bodyPr/>
          <a:lstStyle/>
          <a:p>
            <a:fld id="{00000000-1234-1234-1234-123412341234}" type="slidenum">
              <a:rPr lang="en" smtClean="0"/>
              <a:pPr/>
              <a:t>54</a:t>
            </a:fld>
            <a:endParaRPr lang="en"/>
          </a:p>
        </p:txBody>
      </p:sp>
      <p:grpSp>
        <p:nvGrpSpPr>
          <p:cNvPr id="13" name="Group 12">
            <a:extLst>
              <a:ext uri="{FF2B5EF4-FFF2-40B4-BE49-F238E27FC236}">
                <a16:creationId xmlns:a16="http://schemas.microsoft.com/office/drawing/2014/main" id="{89BE221F-F04E-4A4A-AA33-94E03128C0FA}"/>
              </a:ext>
            </a:extLst>
          </p:cNvPr>
          <p:cNvGrpSpPr/>
          <p:nvPr/>
        </p:nvGrpSpPr>
        <p:grpSpPr>
          <a:xfrm>
            <a:off x="3886017" y="-17453"/>
            <a:ext cx="2355265" cy="1461292"/>
            <a:chOff x="5181355" y="129135"/>
            <a:chExt cx="3140353" cy="1948389"/>
          </a:xfrm>
        </p:grpSpPr>
        <p:pic>
          <p:nvPicPr>
            <p:cNvPr id="5" name="Picture 4" descr="Table&#10;&#10;Description automatically generated">
              <a:extLst>
                <a:ext uri="{FF2B5EF4-FFF2-40B4-BE49-F238E27FC236}">
                  <a16:creationId xmlns:a16="http://schemas.microsoft.com/office/drawing/2014/main" id="{D14E5B3E-73AD-4342-9AAA-2A504C898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355" y="591600"/>
              <a:ext cx="3140353" cy="1485924"/>
            </a:xfrm>
            <a:prstGeom prst="rect">
              <a:avLst/>
            </a:prstGeom>
          </p:spPr>
        </p:pic>
        <p:sp>
          <p:nvSpPr>
            <p:cNvPr id="8" name="TextBox 7">
              <a:extLst>
                <a:ext uri="{FF2B5EF4-FFF2-40B4-BE49-F238E27FC236}">
                  <a16:creationId xmlns:a16="http://schemas.microsoft.com/office/drawing/2014/main" id="{4AB92D58-1B62-481F-A5BA-C95D4435B305}"/>
                </a:ext>
              </a:extLst>
            </p:cNvPr>
            <p:cNvSpPr txBox="1"/>
            <p:nvPr/>
          </p:nvSpPr>
          <p:spPr>
            <a:xfrm>
              <a:off x="5181355" y="129135"/>
              <a:ext cx="1094745" cy="338555"/>
            </a:xfrm>
            <a:prstGeom prst="rect">
              <a:avLst/>
            </a:prstGeom>
            <a:noFill/>
          </p:spPr>
          <p:txBody>
            <a:bodyPr wrap="none" rtlCol="0">
              <a:spAutoFit/>
            </a:bodyPr>
            <a:lstStyle/>
            <a:p>
              <a:r>
                <a:rPr lang="en-AU" sz="1050" b="1" dirty="0"/>
                <a:t>Employee</a:t>
              </a:r>
            </a:p>
          </p:txBody>
        </p:sp>
      </p:grpSp>
      <p:grpSp>
        <p:nvGrpSpPr>
          <p:cNvPr id="14" name="Group 13">
            <a:extLst>
              <a:ext uri="{FF2B5EF4-FFF2-40B4-BE49-F238E27FC236}">
                <a16:creationId xmlns:a16="http://schemas.microsoft.com/office/drawing/2014/main" id="{297BB403-FBF7-417E-91D0-E1D98B5011D8}"/>
              </a:ext>
            </a:extLst>
          </p:cNvPr>
          <p:cNvGrpSpPr/>
          <p:nvPr/>
        </p:nvGrpSpPr>
        <p:grpSpPr>
          <a:xfrm>
            <a:off x="6330234" y="-17454"/>
            <a:ext cx="2541662" cy="1424786"/>
            <a:chOff x="8684373" y="129135"/>
            <a:chExt cx="3388882" cy="1899714"/>
          </a:xfrm>
        </p:grpSpPr>
        <p:pic>
          <p:nvPicPr>
            <p:cNvPr id="7" name="Picture 6" descr="Table&#10;&#10;Description automatically generated">
              <a:extLst>
                <a:ext uri="{FF2B5EF4-FFF2-40B4-BE49-F238E27FC236}">
                  <a16:creationId xmlns:a16="http://schemas.microsoft.com/office/drawing/2014/main" id="{7E71700A-0562-4291-9D9E-3EB820A40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373" y="591600"/>
              <a:ext cx="3388882" cy="1437249"/>
            </a:xfrm>
            <a:prstGeom prst="rect">
              <a:avLst/>
            </a:prstGeom>
          </p:spPr>
        </p:pic>
        <p:sp>
          <p:nvSpPr>
            <p:cNvPr id="9" name="TextBox 8">
              <a:extLst>
                <a:ext uri="{FF2B5EF4-FFF2-40B4-BE49-F238E27FC236}">
                  <a16:creationId xmlns:a16="http://schemas.microsoft.com/office/drawing/2014/main" id="{F21F32FA-94C0-4C0C-A03E-576D2CE491FA}"/>
                </a:ext>
              </a:extLst>
            </p:cNvPr>
            <p:cNvSpPr txBox="1"/>
            <p:nvPr/>
          </p:nvSpPr>
          <p:spPr>
            <a:xfrm>
              <a:off x="8684373" y="129135"/>
              <a:ext cx="855362" cy="338555"/>
            </a:xfrm>
            <a:prstGeom prst="rect">
              <a:avLst/>
            </a:prstGeom>
            <a:noFill/>
          </p:spPr>
          <p:txBody>
            <a:bodyPr wrap="none" rtlCol="0">
              <a:spAutoFit/>
            </a:bodyPr>
            <a:lstStyle/>
            <a:p>
              <a:r>
                <a:rPr lang="en-AU" sz="1050" b="1" dirty="0"/>
                <a:t>Project</a:t>
              </a:r>
            </a:p>
          </p:txBody>
        </p:sp>
      </p:grpSp>
      <p:sp>
        <p:nvSpPr>
          <p:cNvPr id="10" name="TextBox 9">
            <a:extLst>
              <a:ext uri="{FF2B5EF4-FFF2-40B4-BE49-F238E27FC236}">
                <a16:creationId xmlns:a16="http://schemas.microsoft.com/office/drawing/2014/main" id="{FFBADCE0-A5AA-4018-9138-EC0B47A558A6}"/>
              </a:ext>
            </a:extLst>
          </p:cNvPr>
          <p:cNvSpPr txBox="1"/>
          <p:nvPr/>
        </p:nvSpPr>
        <p:spPr>
          <a:xfrm>
            <a:off x="272105" y="1431141"/>
            <a:ext cx="8599791" cy="738664"/>
          </a:xfrm>
          <a:prstGeom prst="rect">
            <a:avLst/>
          </a:prstGeom>
          <a:noFill/>
        </p:spPr>
        <p:txBody>
          <a:bodyPr wrap="square" rtlCol="0">
            <a:spAutoFit/>
          </a:bodyPr>
          <a:lstStyle/>
          <a:p>
            <a:r>
              <a:rPr lang="en-AU" sz="2100" dirty="0"/>
              <a:t>“ </a:t>
            </a:r>
            <a:r>
              <a:rPr lang="en-AU" sz="2100" dirty="0" err="1"/>
              <a:t>untuk</a:t>
            </a:r>
            <a:r>
              <a:rPr lang="en-AU" sz="2100" dirty="0"/>
              <a:t> </a:t>
            </a:r>
            <a:r>
              <a:rPr lang="en-AU" sz="2100" dirty="0" err="1"/>
              <a:t>tiap</a:t>
            </a:r>
            <a:r>
              <a:rPr lang="en-AU" sz="2100" dirty="0"/>
              <a:t> employee, </a:t>
            </a:r>
            <a:r>
              <a:rPr lang="en-AU" sz="2100" dirty="0" err="1"/>
              <a:t>berapa</a:t>
            </a:r>
            <a:r>
              <a:rPr lang="en-AU" sz="2100" dirty="0"/>
              <a:t> total </a:t>
            </a:r>
            <a:r>
              <a:rPr lang="en-AU" sz="2100" dirty="0" err="1"/>
              <a:t>jumlah</a:t>
            </a:r>
            <a:r>
              <a:rPr lang="en-AU" sz="2100" dirty="0"/>
              <a:t> </a:t>
            </a:r>
            <a:r>
              <a:rPr lang="en-AU" sz="2100" dirty="0" err="1"/>
              <a:t>biaya</a:t>
            </a:r>
            <a:r>
              <a:rPr lang="en-AU" sz="2100" dirty="0"/>
              <a:t> project </a:t>
            </a:r>
            <a:r>
              <a:rPr lang="en-AU" sz="2100" dirty="0" err="1"/>
              <a:t>atas</a:t>
            </a:r>
            <a:r>
              <a:rPr lang="en-AU" sz="2100" dirty="0"/>
              <a:t> </a:t>
            </a:r>
            <a:r>
              <a:rPr lang="en-AU" sz="2100" dirty="0" err="1"/>
              <a:t>semua</a:t>
            </a:r>
            <a:r>
              <a:rPr lang="en-AU" sz="2100" dirty="0"/>
              <a:t> project yang </a:t>
            </a:r>
            <a:r>
              <a:rPr lang="en-AU" sz="2100" dirty="0" err="1"/>
              <a:t>ditugaskan</a:t>
            </a:r>
            <a:r>
              <a:rPr lang="en-AU" sz="2100" dirty="0"/>
              <a:t> </a:t>
            </a:r>
            <a:r>
              <a:rPr lang="en-AU" sz="2100" dirty="0" err="1"/>
              <a:t>kepada</a:t>
            </a:r>
            <a:r>
              <a:rPr lang="en-AU" sz="2100" dirty="0"/>
              <a:t> </a:t>
            </a:r>
            <a:r>
              <a:rPr lang="en-AU" sz="2100" dirty="0" err="1"/>
              <a:t>mereka</a:t>
            </a:r>
            <a:r>
              <a:rPr lang="en-AU" sz="2100" dirty="0"/>
              <a:t>?”</a:t>
            </a:r>
          </a:p>
        </p:txBody>
      </p:sp>
      <p:sp>
        <p:nvSpPr>
          <p:cNvPr id="12" name="TextBox 11">
            <a:extLst>
              <a:ext uri="{FF2B5EF4-FFF2-40B4-BE49-F238E27FC236}">
                <a16:creationId xmlns:a16="http://schemas.microsoft.com/office/drawing/2014/main" id="{45795870-B6F9-41C5-BD5C-E04E07F5B58B}"/>
              </a:ext>
            </a:extLst>
          </p:cNvPr>
          <p:cNvSpPr txBox="1"/>
          <p:nvPr/>
        </p:nvSpPr>
        <p:spPr>
          <a:xfrm>
            <a:off x="430207" y="2146722"/>
            <a:ext cx="8116893" cy="2395079"/>
          </a:xfrm>
          <a:prstGeom prst="rect">
            <a:avLst/>
          </a:prstGeom>
          <a:noFill/>
        </p:spPr>
        <p:txBody>
          <a:bodyPr wrap="square">
            <a:spAutoFit/>
          </a:bodyPr>
          <a:lstStyle/>
          <a:p>
            <a:pPr marL="406004" indent="-406004"/>
            <a:endParaRPr lang="en-US" sz="788" dirty="0">
              <a:latin typeface="Arial" panose="020B0604020202020204" pitchFamily="34" charset="0"/>
            </a:endParaRPr>
          </a:p>
          <a:p>
            <a:pPr marL="406004" indent="-406004"/>
            <a:r>
              <a:rPr lang="en-US" sz="1800" dirty="0">
                <a:latin typeface="Arial" panose="020B0604020202020204" pitchFamily="34" charset="0"/>
              </a:rPr>
              <a:t>A. SELECT e.name, sum(cost) as total FROM employee e RIGHT JOIN project p on e.id = </a:t>
            </a:r>
            <a:r>
              <a:rPr lang="en-US" sz="1800" dirty="0" err="1">
                <a:latin typeface="Arial" panose="020B0604020202020204" pitchFamily="34" charset="0"/>
              </a:rPr>
              <a:t>p.empid</a:t>
            </a:r>
            <a:r>
              <a:rPr lang="en-US" sz="1800" dirty="0">
                <a:latin typeface="Arial" panose="020B0604020202020204" pitchFamily="34" charset="0"/>
              </a:rPr>
              <a:t> GROUP BY e.name;</a:t>
            </a:r>
          </a:p>
          <a:p>
            <a:pPr marL="406004" indent="-406004"/>
            <a:endParaRPr lang="en-US" sz="788" dirty="0">
              <a:latin typeface="Arial" panose="020B0604020202020204" pitchFamily="34" charset="0"/>
            </a:endParaRPr>
          </a:p>
          <a:p>
            <a:pPr marL="406004" indent="-406004"/>
            <a:r>
              <a:rPr lang="en-US" sz="1800" dirty="0">
                <a:latin typeface="Arial" panose="020B0604020202020204" pitchFamily="34" charset="0"/>
              </a:rPr>
              <a:t>B. SELECT e.name, ISNULL(sum(cost),0) as total FROM employee e LEFT JOIN project p on e.id = </a:t>
            </a:r>
            <a:r>
              <a:rPr lang="en-US" sz="1800" dirty="0" err="1">
                <a:latin typeface="Arial" panose="020B0604020202020204" pitchFamily="34" charset="0"/>
              </a:rPr>
              <a:t>p.empid</a:t>
            </a:r>
            <a:r>
              <a:rPr lang="en-US" sz="1800" dirty="0">
                <a:latin typeface="Arial" panose="020B0604020202020204" pitchFamily="34" charset="0"/>
              </a:rPr>
              <a:t> GROUP BY e.name;</a:t>
            </a:r>
          </a:p>
          <a:p>
            <a:pPr marL="406004" indent="-406004"/>
            <a:endParaRPr lang="en-US" sz="788" dirty="0">
              <a:latin typeface="Arial" panose="020B0604020202020204" pitchFamily="34" charset="0"/>
            </a:endParaRPr>
          </a:p>
          <a:p>
            <a:pPr marL="406004" indent="-406004"/>
            <a:r>
              <a:rPr lang="en-US" sz="1800" dirty="0">
                <a:latin typeface="Arial" panose="020B0604020202020204" pitchFamily="34" charset="0"/>
              </a:rPr>
              <a:t>D. SELECT e.name, sum(cost) as total FROM employee e FULL JOIN project p on e.id = </a:t>
            </a:r>
            <a:r>
              <a:rPr lang="en-US" sz="1800" dirty="0" err="1">
                <a:latin typeface="Arial" panose="020B0604020202020204" pitchFamily="34" charset="0"/>
              </a:rPr>
              <a:t>p.empid</a:t>
            </a:r>
            <a:r>
              <a:rPr lang="en-US" sz="1800" dirty="0">
                <a:latin typeface="Arial" panose="020B0604020202020204" pitchFamily="34" charset="0"/>
              </a:rPr>
              <a:t> GROUP BY e.name;</a:t>
            </a:r>
          </a:p>
          <a:p>
            <a:pPr marL="406004" indent="-406004"/>
            <a:endParaRPr lang="en-US" sz="1800" dirty="0">
              <a:latin typeface="Arial" panose="020B0604020202020204" pitchFamily="34" charset="0"/>
            </a:endParaRPr>
          </a:p>
        </p:txBody>
      </p:sp>
    </p:spTree>
    <p:extLst>
      <p:ext uri="{BB962C8B-B14F-4D97-AF65-F5344CB8AC3E}">
        <p14:creationId xmlns:p14="http://schemas.microsoft.com/office/powerpoint/2010/main" val="1119606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4D82-6564-42EB-9E69-6B329D077790}"/>
              </a:ext>
            </a:extLst>
          </p:cNvPr>
          <p:cNvSpPr>
            <a:spLocks noGrp="1"/>
          </p:cNvSpPr>
          <p:nvPr>
            <p:ph type="title"/>
          </p:nvPr>
        </p:nvSpPr>
        <p:spPr/>
        <p:txBody>
          <a:bodyPr/>
          <a:lstStyle/>
          <a:p>
            <a:r>
              <a:rPr lang="en-AU" dirty="0" err="1"/>
              <a:t>Buat</a:t>
            </a:r>
            <a:r>
              <a:rPr lang="en-AU" dirty="0"/>
              <a:t> Query</a:t>
            </a:r>
          </a:p>
        </p:txBody>
      </p:sp>
      <p:sp>
        <p:nvSpPr>
          <p:cNvPr id="3" name="Slide Number Placeholder 2">
            <a:extLst>
              <a:ext uri="{FF2B5EF4-FFF2-40B4-BE49-F238E27FC236}">
                <a16:creationId xmlns:a16="http://schemas.microsoft.com/office/drawing/2014/main" id="{49D2041B-56A2-48E6-AA34-71684198898E}"/>
              </a:ext>
            </a:extLst>
          </p:cNvPr>
          <p:cNvSpPr>
            <a:spLocks noGrp="1"/>
          </p:cNvSpPr>
          <p:nvPr>
            <p:ph type="sldNum" idx="12"/>
          </p:nvPr>
        </p:nvSpPr>
        <p:spPr/>
        <p:txBody>
          <a:bodyPr/>
          <a:lstStyle/>
          <a:p>
            <a:fld id="{00000000-1234-1234-1234-123412341234}" type="slidenum">
              <a:rPr lang="en" smtClean="0"/>
              <a:pPr/>
              <a:t>55</a:t>
            </a:fld>
            <a:endParaRPr lang="en"/>
          </a:p>
        </p:txBody>
      </p:sp>
      <p:sp>
        <p:nvSpPr>
          <p:cNvPr id="4" name="TextBox 3">
            <a:extLst>
              <a:ext uri="{FF2B5EF4-FFF2-40B4-BE49-F238E27FC236}">
                <a16:creationId xmlns:a16="http://schemas.microsoft.com/office/drawing/2014/main" id="{18BA18C8-DCB9-4E18-B1F4-4E686B2D4B9E}"/>
              </a:ext>
            </a:extLst>
          </p:cNvPr>
          <p:cNvSpPr txBox="1"/>
          <p:nvPr/>
        </p:nvSpPr>
        <p:spPr>
          <a:xfrm>
            <a:off x="672059" y="1476503"/>
            <a:ext cx="8123465" cy="2308324"/>
          </a:xfrm>
          <a:prstGeom prst="rect">
            <a:avLst/>
          </a:prstGeom>
          <a:noFill/>
        </p:spPr>
        <p:txBody>
          <a:bodyPr wrap="square" rtlCol="0">
            <a:spAutoFit/>
          </a:bodyPr>
          <a:lstStyle/>
          <a:p>
            <a:r>
              <a:rPr lang="en-AU" sz="2400" dirty="0"/>
              <a:t>“</a:t>
            </a:r>
            <a:r>
              <a:rPr lang="en-AU" sz="2400" dirty="0" err="1"/>
              <a:t>Tampilkan</a:t>
            </a:r>
            <a:r>
              <a:rPr lang="en-AU" sz="2400" dirty="0"/>
              <a:t> employee yang </a:t>
            </a:r>
            <a:r>
              <a:rPr lang="en-AU" sz="2400" dirty="0" err="1"/>
              <a:t>menerima</a:t>
            </a:r>
            <a:r>
              <a:rPr lang="en-AU" sz="2400" dirty="0"/>
              <a:t> salary </a:t>
            </a:r>
            <a:r>
              <a:rPr lang="en-AU" sz="2400" dirty="0" err="1"/>
              <a:t>tidak</a:t>
            </a:r>
            <a:r>
              <a:rPr lang="en-AU" sz="2400" dirty="0"/>
              <a:t> </a:t>
            </a:r>
            <a:r>
              <a:rPr lang="en-AU" sz="2400" dirty="0" err="1"/>
              <a:t>sesuai</a:t>
            </a:r>
            <a:r>
              <a:rPr lang="en-AU" sz="2400" dirty="0"/>
              <a:t> </a:t>
            </a:r>
            <a:r>
              <a:rPr lang="en-AU" sz="2400" dirty="0" err="1"/>
              <a:t>dengan</a:t>
            </a:r>
            <a:r>
              <a:rPr lang="en-AU" sz="2400" dirty="0"/>
              <a:t> </a:t>
            </a:r>
            <a:r>
              <a:rPr lang="en-AU" sz="2400" dirty="0" err="1"/>
              <a:t>ketentuan</a:t>
            </a:r>
            <a:r>
              <a:rPr lang="en-AU" sz="2400" dirty="0"/>
              <a:t> salary?”</a:t>
            </a:r>
          </a:p>
          <a:p>
            <a:pPr marL="428625" indent="-428625">
              <a:buFontTx/>
              <a:buChar char="-"/>
            </a:pPr>
            <a:r>
              <a:rPr lang="en-AU" sz="2400" dirty="0" err="1"/>
              <a:t>Ketentuan</a:t>
            </a:r>
            <a:r>
              <a:rPr lang="en-AU" sz="2400" dirty="0"/>
              <a:t> salary di table Employees</a:t>
            </a:r>
          </a:p>
          <a:p>
            <a:pPr marL="428625" indent="-428625">
              <a:buFontTx/>
              <a:buChar char="-"/>
            </a:pPr>
            <a:r>
              <a:rPr lang="en-AU" sz="2400" dirty="0" err="1"/>
              <a:t>Pembayaran</a:t>
            </a:r>
            <a:r>
              <a:rPr lang="en-AU" sz="2400" dirty="0"/>
              <a:t> </a:t>
            </a:r>
            <a:r>
              <a:rPr lang="en-AU" sz="2400" dirty="0" err="1"/>
              <a:t>gaji</a:t>
            </a:r>
            <a:r>
              <a:rPr lang="en-AU" sz="2400" dirty="0"/>
              <a:t> di table Payroll</a:t>
            </a:r>
          </a:p>
          <a:p>
            <a:pPr marL="428625" indent="-428625">
              <a:buFontTx/>
              <a:buChar char="-"/>
            </a:pPr>
            <a:r>
              <a:rPr lang="en-AU" sz="2400" dirty="0" err="1"/>
              <a:t>Tampilkan</a:t>
            </a:r>
            <a:r>
              <a:rPr lang="en-AU" sz="2400" dirty="0"/>
              <a:t> Employee ID, First Name, Salary Real, Salary </a:t>
            </a:r>
            <a:r>
              <a:rPr lang="en-AU" sz="2400" dirty="0" err="1"/>
              <a:t>sesuai</a:t>
            </a:r>
            <a:r>
              <a:rPr lang="en-AU" sz="2400" dirty="0"/>
              <a:t> </a:t>
            </a:r>
            <a:r>
              <a:rPr lang="en-AU" sz="2400" dirty="0" err="1"/>
              <a:t>ketentuan</a:t>
            </a:r>
            <a:r>
              <a:rPr lang="en-AU" sz="2400" dirty="0"/>
              <a:t>, </a:t>
            </a:r>
            <a:r>
              <a:rPr lang="en-AU" sz="2400" dirty="0" err="1"/>
              <a:t>tahun</a:t>
            </a:r>
            <a:r>
              <a:rPr lang="en-AU" sz="2400" dirty="0"/>
              <a:t>, </a:t>
            </a:r>
            <a:r>
              <a:rPr lang="en-AU" sz="2400" dirty="0" err="1"/>
              <a:t>bulan</a:t>
            </a:r>
            <a:endParaRPr lang="en-AU" sz="2400" dirty="0"/>
          </a:p>
        </p:txBody>
      </p:sp>
    </p:spTree>
    <p:extLst>
      <p:ext uri="{BB962C8B-B14F-4D97-AF65-F5344CB8AC3E}">
        <p14:creationId xmlns:p14="http://schemas.microsoft.com/office/powerpoint/2010/main" val="514989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ChangeArrowheads="1"/>
          </p:cNvSpPr>
          <p:nvPr/>
        </p:nvSpPr>
        <p:spPr bwMode="blackGray">
          <a:xfrm>
            <a:off x="1793083" y="1393033"/>
            <a:ext cx="5464969" cy="1288256"/>
          </a:xfrm>
          <a:prstGeom prst="rect">
            <a:avLst/>
          </a:prstGeom>
          <a:solidFill>
            <a:schemeClr val="accent1"/>
          </a:solidFill>
          <a:ln w="28575">
            <a:solidFill>
              <a:srgbClr val="000000"/>
            </a:solidFill>
            <a:miter lim="800000"/>
            <a:headEnd/>
            <a:tailEnd/>
          </a:ln>
          <a:effectLst/>
          <a:extLst>
            <a:ext uri="{AF507438-7753-43E0-B8FC-AC1667EBCBE1}">
              <a14:hiddenEffects xmlns:a14="http://schemas.microsoft.com/office/drawing/2010/main">
                <a:effectLst>
                  <a:outerShdw dist="89803" dir="2700000" algn="ctr" rotWithShape="0">
                    <a:srgbClr val="000000"/>
                  </a:outerShdw>
                </a:effectLst>
              </a14:hiddenEffects>
            </a:ext>
          </a:extLst>
        </p:spPr>
        <p:txBody>
          <a:bodyPr wrap="none" lIns="69056" tIns="34529" rIns="69056" bIns="34529" anchor="ctr"/>
          <a:lstStyle>
            <a:lvl1pPr algn="l">
              <a:spcBef>
                <a:spcPct val="0"/>
              </a:spcBef>
              <a:tabLst>
                <a:tab pos="1200150" algn="l"/>
              </a:tabLst>
              <a:defRPr sz="2400">
                <a:solidFill>
                  <a:schemeClr val="tx1"/>
                </a:solidFill>
                <a:latin typeface="Times New Roman" panose="02020603050405020304" pitchFamily="18" charset="0"/>
              </a:defRPr>
            </a:lvl1pPr>
            <a:lvl2pPr algn="l">
              <a:spcBef>
                <a:spcPct val="0"/>
              </a:spcBef>
              <a:tabLst>
                <a:tab pos="1200150" algn="l"/>
              </a:tabLst>
              <a:defRPr sz="2400">
                <a:solidFill>
                  <a:schemeClr val="tx1"/>
                </a:solidFill>
                <a:latin typeface="Times New Roman" panose="02020603050405020304" pitchFamily="18" charset="0"/>
              </a:defRPr>
            </a:lvl2pPr>
            <a:lvl3pPr algn="l">
              <a:spcBef>
                <a:spcPct val="0"/>
              </a:spcBef>
              <a:tabLst>
                <a:tab pos="1200150" algn="l"/>
              </a:tabLst>
              <a:defRPr sz="2400">
                <a:solidFill>
                  <a:schemeClr val="tx1"/>
                </a:solidFill>
                <a:latin typeface="Times New Roman" panose="02020603050405020304" pitchFamily="18" charset="0"/>
              </a:defRPr>
            </a:lvl3pPr>
            <a:lvl4pPr algn="l">
              <a:spcBef>
                <a:spcPct val="0"/>
              </a:spcBef>
              <a:tabLst>
                <a:tab pos="1200150" algn="l"/>
              </a:tabLst>
              <a:defRPr sz="2400">
                <a:solidFill>
                  <a:schemeClr val="tx1"/>
                </a:solidFill>
                <a:latin typeface="Times New Roman" panose="02020603050405020304" pitchFamily="18" charset="0"/>
              </a:defRPr>
            </a:lvl4pPr>
            <a:lvl5pPr algn="l">
              <a:spcBef>
                <a:spcPct val="0"/>
              </a:spcBef>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pPr defTabSz="914378" eaLnBrk="0" hangingPunct="0">
              <a:tabLst>
                <a:tab pos="1200120" algn="l"/>
              </a:tabLst>
            </a:pPr>
            <a:r>
              <a:rPr lang="en-US" sz="1350" dirty="0">
                <a:solidFill>
                  <a:schemeClr val="bg1"/>
                </a:solidFill>
                <a:latin typeface="Courier New" panose="02070309020205020404" pitchFamily="49" charset="0"/>
              </a:rPr>
              <a:t>SELECT </a:t>
            </a:r>
            <a:r>
              <a:rPr lang="en-US" sz="1350" dirty="0" err="1">
                <a:solidFill>
                  <a:schemeClr val="bg1"/>
                </a:solidFill>
                <a:latin typeface="Courier New" panose="02070309020205020404" pitchFamily="49" charset="0"/>
              </a:rPr>
              <a:t>employee_id</a:t>
            </a:r>
            <a:r>
              <a:rPr lang="en-US" sz="1350" dirty="0">
                <a:solidFill>
                  <a:schemeClr val="bg1"/>
                </a:solidFill>
                <a:latin typeface="Courier New" panose="02070309020205020404" pitchFamily="49" charset="0"/>
              </a:rPr>
              <a:t>, city, </a:t>
            </a:r>
            <a:r>
              <a:rPr lang="en-US" sz="1350" dirty="0" err="1">
                <a:solidFill>
                  <a:schemeClr val="bg1"/>
                </a:solidFill>
                <a:latin typeface="Courier New" panose="02070309020205020404" pitchFamily="49" charset="0"/>
              </a:rPr>
              <a:t>department_name</a:t>
            </a:r>
            <a:endParaRPr lang="en-US" sz="1350" dirty="0">
              <a:solidFill>
                <a:schemeClr val="bg1"/>
              </a:solidFill>
              <a:latin typeface="Courier New" panose="02070309020205020404" pitchFamily="49" charset="0"/>
            </a:endParaRPr>
          </a:p>
          <a:p>
            <a:pPr defTabSz="914378" eaLnBrk="0" hangingPunct="0">
              <a:tabLst>
                <a:tab pos="1200120" algn="l"/>
              </a:tabLst>
            </a:pPr>
            <a:r>
              <a:rPr lang="en-US" sz="1350" dirty="0">
                <a:solidFill>
                  <a:schemeClr val="bg1"/>
                </a:solidFill>
                <a:latin typeface="Courier New" panose="02070309020205020404" pitchFamily="49" charset="0"/>
              </a:rPr>
              <a:t>FROM   employees e </a:t>
            </a:r>
          </a:p>
          <a:p>
            <a:pPr defTabSz="914378" eaLnBrk="0" hangingPunct="0">
              <a:tabLst>
                <a:tab pos="1200120" algn="l"/>
              </a:tabLst>
            </a:pPr>
            <a:r>
              <a:rPr lang="en-US" sz="1350" dirty="0">
                <a:solidFill>
                  <a:schemeClr val="bg1"/>
                </a:solidFill>
                <a:latin typeface="Courier New" panose="02070309020205020404" pitchFamily="49" charset="0"/>
              </a:rPr>
              <a:t>JOIN   departments d</a:t>
            </a:r>
          </a:p>
          <a:p>
            <a:pPr defTabSz="914378" eaLnBrk="0" hangingPunct="0">
              <a:tabLst>
                <a:tab pos="1200120" algn="l"/>
              </a:tabLst>
            </a:pPr>
            <a:r>
              <a:rPr lang="en-US" sz="1350" dirty="0">
                <a:solidFill>
                  <a:schemeClr val="bg1"/>
                </a:solidFill>
                <a:latin typeface="Courier New" panose="02070309020205020404" pitchFamily="49" charset="0"/>
              </a:rPr>
              <a:t>ON     </a:t>
            </a:r>
            <a:r>
              <a:rPr lang="en-US" sz="1350" dirty="0" err="1">
                <a:solidFill>
                  <a:schemeClr val="bg1"/>
                </a:solidFill>
                <a:latin typeface="Courier New" panose="02070309020205020404" pitchFamily="49" charset="0"/>
              </a:rPr>
              <a:t>d.department_id</a:t>
            </a:r>
            <a:r>
              <a:rPr lang="en-US" sz="1350" dirty="0">
                <a:solidFill>
                  <a:schemeClr val="bg1"/>
                </a:solidFill>
                <a:latin typeface="Courier New" panose="02070309020205020404" pitchFamily="49" charset="0"/>
              </a:rPr>
              <a:t> = </a:t>
            </a:r>
            <a:r>
              <a:rPr lang="en-US" sz="1350" dirty="0" err="1">
                <a:solidFill>
                  <a:schemeClr val="bg1"/>
                </a:solidFill>
                <a:latin typeface="Courier New" panose="02070309020205020404" pitchFamily="49" charset="0"/>
              </a:rPr>
              <a:t>e.department_id</a:t>
            </a:r>
            <a:r>
              <a:rPr lang="en-US" sz="1350" dirty="0">
                <a:solidFill>
                  <a:schemeClr val="bg1"/>
                </a:solidFill>
                <a:latin typeface="Courier New" panose="02070309020205020404" pitchFamily="49" charset="0"/>
              </a:rPr>
              <a:t> </a:t>
            </a:r>
          </a:p>
          <a:p>
            <a:pPr defTabSz="914378" eaLnBrk="0" hangingPunct="0">
              <a:tabLst>
                <a:tab pos="1200120" algn="l"/>
              </a:tabLst>
            </a:pPr>
            <a:r>
              <a:rPr lang="en-US" sz="1350" dirty="0">
                <a:solidFill>
                  <a:schemeClr val="bg1"/>
                </a:solidFill>
                <a:latin typeface="Courier New" panose="02070309020205020404" pitchFamily="49" charset="0"/>
              </a:rPr>
              <a:t>JOIN   locations l</a:t>
            </a:r>
          </a:p>
          <a:p>
            <a:pPr defTabSz="914378" eaLnBrk="0" hangingPunct="0">
              <a:tabLst>
                <a:tab pos="1200120" algn="l"/>
              </a:tabLst>
            </a:pPr>
            <a:r>
              <a:rPr lang="en-US" sz="1350" dirty="0">
                <a:solidFill>
                  <a:schemeClr val="bg1"/>
                </a:solidFill>
                <a:latin typeface="Courier New" panose="02070309020205020404" pitchFamily="49" charset="0"/>
              </a:rPr>
              <a:t>ON     </a:t>
            </a:r>
            <a:r>
              <a:rPr lang="en-US" sz="1350" dirty="0" err="1">
                <a:solidFill>
                  <a:schemeClr val="bg1"/>
                </a:solidFill>
                <a:latin typeface="Courier New" panose="02070309020205020404" pitchFamily="49" charset="0"/>
              </a:rPr>
              <a:t>d.location_id</a:t>
            </a:r>
            <a:r>
              <a:rPr lang="en-US" sz="1350" dirty="0">
                <a:solidFill>
                  <a:schemeClr val="bg1"/>
                </a:solidFill>
                <a:latin typeface="Courier New" panose="02070309020205020404" pitchFamily="49" charset="0"/>
              </a:rPr>
              <a:t> = </a:t>
            </a:r>
            <a:r>
              <a:rPr lang="en-US" sz="1350" dirty="0" err="1">
                <a:solidFill>
                  <a:schemeClr val="bg1"/>
                </a:solidFill>
                <a:latin typeface="Courier New" panose="02070309020205020404" pitchFamily="49" charset="0"/>
              </a:rPr>
              <a:t>l.location_id</a:t>
            </a:r>
            <a:r>
              <a:rPr lang="en-US" sz="1350" dirty="0">
                <a:solidFill>
                  <a:schemeClr val="bg1"/>
                </a:solidFill>
                <a:latin typeface="Courier New" panose="02070309020205020404" pitchFamily="49" charset="0"/>
              </a:rPr>
              <a:t>;</a:t>
            </a:r>
          </a:p>
        </p:txBody>
      </p:sp>
      <p:sp>
        <p:nvSpPr>
          <p:cNvPr id="340995" name="Rectangle 3"/>
          <p:cNvSpPr>
            <a:spLocks noGrp="1" noChangeArrowheads="1"/>
          </p:cNvSpPr>
          <p:nvPr>
            <p:ph type="title"/>
          </p:nvPr>
        </p:nvSpPr>
        <p:spPr>
          <a:xfrm>
            <a:off x="457201" y="605600"/>
            <a:ext cx="8074478" cy="463922"/>
          </a:xfrm>
        </p:spPr>
        <p:txBody>
          <a:bodyPr/>
          <a:lstStyle/>
          <a:p>
            <a:r>
              <a:rPr lang="en-US" sz="2400" dirty="0"/>
              <a:t>Creating Three-Way Joins with the </a:t>
            </a:r>
            <a:r>
              <a:rPr lang="en-US" sz="2400" dirty="0">
                <a:latin typeface="Courier New" panose="02070309020205020404" pitchFamily="49" charset="0"/>
              </a:rPr>
              <a:t>ON</a:t>
            </a:r>
            <a:r>
              <a:rPr lang="en-US" sz="2400" dirty="0"/>
              <a:t> Clause</a:t>
            </a:r>
          </a:p>
        </p:txBody>
      </p:sp>
      <p:sp>
        <p:nvSpPr>
          <p:cNvPr id="340998" name="Text Box 6"/>
          <p:cNvSpPr txBox="1">
            <a:spLocks noChangeArrowheads="1"/>
          </p:cNvSpPr>
          <p:nvPr/>
        </p:nvSpPr>
        <p:spPr bwMode="auto">
          <a:xfrm>
            <a:off x="2914651" y="4286251"/>
            <a:ext cx="275035" cy="29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med" len="lg"/>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525" tIns="9525" rIns="9525" bIns="9525">
            <a:spAutoFit/>
          </a:bodyPr>
          <a:lstStyle>
            <a:lvl1pPr algn="l" defTabSz="822325">
              <a:spcBef>
                <a:spcPct val="0"/>
              </a:spcBef>
              <a:defRPr sz="2400">
                <a:solidFill>
                  <a:schemeClr val="tx1"/>
                </a:solidFill>
                <a:latin typeface="Times New Roman" panose="02020603050405020304" pitchFamily="18" charset="0"/>
              </a:defRPr>
            </a:lvl1pPr>
            <a:lvl2pPr marL="411163" algn="l" defTabSz="822325">
              <a:spcBef>
                <a:spcPct val="0"/>
              </a:spcBef>
              <a:defRPr sz="2400">
                <a:solidFill>
                  <a:schemeClr val="tx1"/>
                </a:solidFill>
                <a:latin typeface="Times New Roman" panose="02020603050405020304" pitchFamily="18" charset="0"/>
              </a:defRPr>
            </a:lvl2pPr>
            <a:lvl3pPr marL="822325" algn="l" defTabSz="822325">
              <a:spcBef>
                <a:spcPct val="0"/>
              </a:spcBef>
              <a:defRPr sz="2400">
                <a:solidFill>
                  <a:schemeClr val="tx1"/>
                </a:solidFill>
                <a:latin typeface="Times New Roman" panose="02020603050405020304" pitchFamily="18" charset="0"/>
              </a:defRPr>
            </a:lvl3pPr>
            <a:lvl4pPr marL="1235075" algn="l" defTabSz="822325">
              <a:spcBef>
                <a:spcPct val="0"/>
              </a:spcBef>
              <a:defRPr sz="2400">
                <a:solidFill>
                  <a:schemeClr val="tx1"/>
                </a:solidFill>
                <a:latin typeface="Times New Roman" panose="02020603050405020304" pitchFamily="18" charset="0"/>
              </a:defRPr>
            </a:lvl4pPr>
            <a:lvl5pPr marL="1646238" algn="l" defTabSz="822325">
              <a:spcBef>
                <a:spcPct val="0"/>
              </a:spcBef>
              <a:defRPr sz="2400">
                <a:solidFill>
                  <a:schemeClr val="tx1"/>
                </a:solidFill>
                <a:latin typeface="Times New Roman" panose="02020603050405020304" pitchFamily="18" charset="0"/>
              </a:defRPr>
            </a:lvl5pPr>
            <a:lvl6pPr marL="2103438" defTabSz="822325" fontAlgn="base">
              <a:spcBef>
                <a:spcPct val="0"/>
              </a:spcBef>
              <a:spcAft>
                <a:spcPct val="0"/>
              </a:spcAft>
              <a:defRPr sz="2400">
                <a:solidFill>
                  <a:schemeClr val="tx1"/>
                </a:solidFill>
                <a:latin typeface="Times New Roman" panose="02020603050405020304" pitchFamily="18" charset="0"/>
              </a:defRPr>
            </a:lvl6pPr>
            <a:lvl7pPr marL="2560638" defTabSz="822325" fontAlgn="base">
              <a:spcBef>
                <a:spcPct val="0"/>
              </a:spcBef>
              <a:spcAft>
                <a:spcPct val="0"/>
              </a:spcAft>
              <a:defRPr sz="2400">
                <a:solidFill>
                  <a:schemeClr val="tx1"/>
                </a:solidFill>
                <a:latin typeface="Times New Roman" panose="02020603050405020304" pitchFamily="18" charset="0"/>
              </a:defRPr>
            </a:lvl7pPr>
            <a:lvl8pPr marL="3017838" defTabSz="822325" fontAlgn="base">
              <a:spcBef>
                <a:spcPct val="0"/>
              </a:spcBef>
              <a:spcAft>
                <a:spcPct val="0"/>
              </a:spcAft>
              <a:defRPr sz="2400">
                <a:solidFill>
                  <a:schemeClr val="tx1"/>
                </a:solidFill>
                <a:latin typeface="Times New Roman" panose="02020603050405020304" pitchFamily="18" charset="0"/>
              </a:defRPr>
            </a:lvl8pPr>
            <a:lvl9pPr marL="3475038" defTabSz="822325" fontAlgn="base">
              <a:spcBef>
                <a:spcPct val="0"/>
              </a:spcBef>
              <a:spcAft>
                <a:spcPct val="0"/>
              </a:spcAft>
              <a:defRPr sz="2400">
                <a:solidFill>
                  <a:schemeClr val="tx1"/>
                </a:solidFill>
                <a:latin typeface="Times New Roman" panose="02020603050405020304" pitchFamily="18" charset="0"/>
              </a:defRPr>
            </a:lvl9pPr>
          </a:lstStyle>
          <a:p>
            <a:pPr algn="ctr" defTabSz="822305"/>
            <a:r>
              <a:rPr lang="en-US" sz="1800">
                <a:solidFill>
                  <a:srgbClr val="3A3F50"/>
                </a:solidFill>
                <a:latin typeface="Arial" panose="020B0604020202020204" pitchFamily="34" charset="0"/>
              </a:rPr>
              <a:t>…</a:t>
            </a:r>
          </a:p>
        </p:txBody>
      </p:sp>
      <p:sp>
        <p:nvSpPr>
          <p:cNvPr id="340999" name="Rectangle 7"/>
          <p:cNvSpPr>
            <a:spLocks noChangeArrowheads="1"/>
          </p:cNvSpPr>
          <p:nvPr/>
        </p:nvSpPr>
        <p:spPr bwMode="gray">
          <a:xfrm>
            <a:off x="1834755" y="1841898"/>
            <a:ext cx="4187428" cy="81557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pic>
        <p:nvPicPr>
          <p:cNvPr id="341001" name="Picture 9" descr="C:\project-SQLFund1\images\img-06-1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857502" y="2800350"/>
            <a:ext cx="3480197" cy="1569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8115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1A870E-7ACB-5372-1E63-4562C0C4D493}"/>
              </a:ext>
            </a:extLst>
          </p:cNvPr>
          <p:cNvSpPr>
            <a:spLocks noGrp="1"/>
          </p:cNvSpPr>
          <p:nvPr>
            <p:ph type="body" idx="1"/>
          </p:nvPr>
        </p:nvSpPr>
        <p:spPr>
          <a:xfrm>
            <a:off x="521368" y="142887"/>
            <a:ext cx="7066547" cy="4413482"/>
          </a:xfrm>
        </p:spPr>
        <p:txBody>
          <a:bodyPr/>
          <a:lstStyle/>
          <a:p>
            <a:r>
              <a:rPr lang="en-US" dirty="0"/>
              <a:t>TAMPILKAN:</a:t>
            </a:r>
          </a:p>
          <a:p>
            <a:pPr lvl="1"/>
            <a:r>
              <a:rPr lang="en-US" dirty="0"/>
              <a:t>FIRST_NAME (EMPLOYEE)</a:t>
            </a:r>
          </a:p>
          <a:p>
            <a:pPr lvl="1"/>
            <a:r>
              <a:rPr lang="en-US" dirty="0"/>
              <a:t>DEPARTMENT_ID (EMPLOYEE)</a:t>
            </a:r>
          </a:p>
          <a:p>
            <a:pPr lvl="1"/>
            <a:r>
              <a:rPr lang="en-US" dirty="0"/>
              <a:t>DEPARTMENT_NAME (DEPARTMENT)</a:t>
            </a:r>
          </a:p>
          <a:p>
            <a:pPr marL="571500" lvl="1" indent="0">
              <a:buNone/>
            </a:pPr>
            <a:r>
              <a:rPr lang="en-US" dirty="0"/>
              <a:t>--------</a:t>
            </a:r>
          </a:p>
          <a:p>
            <a:pPr lvl="1"/>
            <a:r>
              <a:rPr lang="en-US" dirty="0"/>
              <a:t>CITY (LOCATIONS)</a:t>
            </a:r>
          </a:p>
          <a:p>
            <a:pPr lvl="1"/>
            <a:endParaRPr lang="en-US" dirty="0"/>
          </a:p>
          <a:p>
            <a:r>
              <a:rPr lang="en-US" dirty="0"/>
              <a:t>TAMPILKAN:</a:t>
            </a:r>
          </a:p>
          <a:p>
            <a:pPr lvl="1"/>
            <a:r>
              <a:rPr lang="en-US" dirty="0"/>
              <a:t>FIRST_NAME (EMPLOYEE)</a:t>
            </a:r>
          </a:p>
          <a:p>
            <a:pPr lvl="1"/>
            <a:r>
              <a:rPr lang="en-US" dirty="0"/>
              <a:t>MANAGER_ID (EMPLOYEE)</a:t>
            </a:r>
          </a:p>
          <a:p>
            <a:pPr lvl="1"/>
            <a:r>
              <a:rPr lang="en-US" dirty="0"/>
              <a:t>INFORMASI NAMA MANAGER (EMPLOYEE)</a:t>
            </a:r>
          </a:p>
          <a:p>
            <a:pPr marL="571500" lvl="1" indent="0">
              <a:buNone/>
            </a:pPr>
            <a:endParaRPr lang="en-US" dirty="0"/>
          </a:p>
          <a:p>
            <a:pPr marL="571500" lvl="1" indent="0">
              <a:buFont typeface="Barlow Light"/>
              <a:buNone/>
            </a:pPr>
            <a:endParaRPr lang="en-ID" dirty="0"/>
          </a:p>
          <a:p>
            <a:pPr marL="571500" lvl="1" indent="0">
              <a:buNone/>
            </a:pPr>
            <a:endParaRPr lang="en-US" dirty="0"/>
          </a:p>
          <a:p>
            <a:pPr marL="571500" lvl="1" indent="0">
              <a:buNone/>
            </a:pPr>
            <a:endParaRPr lang="en-US" dirty="0"/>
          </a:p>
          <a:p>
            <a:pPr marL="571500" lvl="1" indent="0">
              <a:buNone/>
            </a:pPr>
            <a:endParaRPr lang="en-ID" dirty="0"/>
          </a:p>
        </p:txBody>
      </p:sp>
      <p:sp>
        <p:nvSpPr>
          <p:cNvPr id="3" name="Slide Number Placeholder 2">
            <a:extLst>
              <a:ext uri="{FF2B5EF4-FFF2-40B4-BE49-F238E27FC236}">
                <a16:creationId xmlns:a16="http://schemas.microsoft.com/office/drawing/2014/main" id="{EB3AE766-05CB-AF4D-CEC4-C2587C477A8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Tree>
    <p:extLst>
      <p:ext uri="{BB962C8B-B14F-4D97-AF65-F5344CB8AC3E}">
        <p14:creationId xmlns:p14="http://schemas.microsoft.com/office/powerpoint/2010/main" val="3844942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E884-A577-B0F5-F5CC-9ACDC43ABDE5}"/>
              </a:ext>
            </a:extLst>
          </p:cNvPr>
          <p:cNvSpPr>
            <a:spLocks noGrp="1"/>
          </p:cNvSpPr>
          <p:nvPr>
            <p:ph type="title"/>
          </p:nvPr>
        </p:nvSpPr>
        <p:spPr/>
        <p:txBody>
          <a:bodyPr/>
          <a:lstStyle/>
          <a:p>
            <a:endParaRPr lang="en-ID"/>
          </a:p>
        </p:txBody>
      </p:sp>
      <p:sp>
        <p:nvSpPr>
          <p:cNvPr id="3" name="Text Placeholder 2">
            <a:extLst>
              <a:ext uri="{FF2B5EF4-FFF2-40B4-BE49-F238E27FC236}">
                <a16:creationId xmlns:a16="http://schemas.microsoft.com/office/drawing/2014/main" id="{B536C0FB-9CDD-B96D-0F66-E7A6694C7261}"/>
              </a:ext>
            </a:extLst>
          </p:cNvPr>
          <p:cNvSpPr>
            <a:spLocks noGrp="1"/>
          </p:cNvSpPr>
          <p:nvPr>
            <p:ph type="body" idx="1"/>
          </p:nvPr>
        </p:nvSpPr>
        <p:spPr>
          <a:xfrm>
            <a:off x="457199" y="1995750"/>
            <a:ext cx="7373815" cy="2640900"/>
          </a:xfrm>
        </p:spPr>
        <p:txBody>
          <a:bodyPr/>
          <a:lstStyle/>
          <a:p>
            <a:r>
              <a:rPr lang="en-US" dirty="0"/>
              <a:t>TAMPILKAN:</a:t>
            </a:r>
          </a:p>
          <a:p>
            <a:pPr lvl="1"/>
            <a:r>
              <a:rPr lang="en-US" dirty="0"/>
              <a:t>DEPARTMENT_NAME</a:t>
            </a:r>
          </a:p>
          <a:p>
            <a:pPr lvl="1"/>
            <a:r>
              <a:rPr lang="en-US" dirty="0"/>
              <a:t>CITY</a:t>
            </a:r>
          </a:p>
          <a:p>
            <a:pPr lvl="1"/>
            <a:r>
              <a:rPr lang="en-US"/>
              <a:t>COUNTRY_NAME</a:t>
            </a:r>
            <a:endParaRPr lang="en-US" dirty="0"/>
          </a:p>
          <a:p>
            <a:pPr lvl="1"/>
            <a:r>
              <a:rPr lang="en-US" dirty="0"/>
              <a:t>REGION_NAME</a:t>
            </a:r>
          </a:p>
          <a:p>
            <a:pPr lvl="1"/>
            <a:endParaRPr lang="en-US" dirty="0"/>
          </a:p>
          <a:p>
            <a:endParaRPr lang="en-ID" dirty="0"/>
          </a:p>
        </p:txBody>
      </p:sp>
      <p:sp>
        <p:nvSpPr>
          <p:cNvPr id="4" name="Slide Number Placeholder 3">
            <a:extLst>
              <a:ext uri="{FF2B5EF4-FFF2-40B4-BE49-F238E27FC236}">
                <a16:creationId xmlns:a16="http://schemas.microsoft.com/office/drawing/2014/main" id="{DE1974A7-AF7C-FDE7-9849-808E997840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Tree>
    <p:extLst>
      <p:ext uri="{BB962C8B-B14F-4D97-AF65-F5344CB8AC3E}">
        <p14:creationId xmlns:p14="http://schemas.microsoft.com/office/powerpoint/2010/main" val="3730401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850" y="2031025"/>
            <a:ext cx="5041900" cy="1159800"/>
          </a:xfrm>
        </p:spPr>
        <p:txBody>
          <a:bodyPr/>
          <a:lstStyle/>
          <a:p>
            <a:r>
              <a:rPr lang="en-US" dirty="0"/>
              <a:t>SET OPERATION</a:t>
            </a:r>
          </a:p>
        </p:txBody>
      </p:sp>
      <p:sp>
        <p:nvSpPr>
          <p:cNvPr id="5" name="Subtitle 4">
            <a:extLst>
              <a:ext uri="{FF2B5EF4-FFF2-40B4-BE49-F238E27FC236}">
                <a16:creationId xmlns:a16="http://schemas.microsoft.com/office/drawing/2014/main" id="{D8B0C9C8-5B22-46FD-B05C-0A93ECD47851}"/>
              </a:ext>
            </a:extLst>
          </p:cNvPr>
          <p:cNvSpPr>
            <a:spLocks noGrp="1"/>
          </p:cNvSpPr>
          <p:nvPr>
            <p:ph type="subTitle" idx="1"/>
          </p:nvPr>
        </p:nvSpPr>
        <p:spPr/>
        <p:txBody>
          <a:bodyPr/>
          <a:lstStyle/>
          <a:p>
            <a:endParaRPr lang="en-AU" dirty="0"/>
          </a:p>
        </p:txBody>
      </p:sp>
      <p:sp>
        <p:nvSpPr>
          <p:cNvPr id="3" name="Slide Number Placeholder 2"/>
          <p:cNvSpPr>
            <a:spLocks noGrp="1"/>
          </p:cNvSpPr>
          <p:nvPr>
            <p:ph type="sldNum" sz="quarter" idx="4294967295"/>
          </p:nvPr>
        </p:nvSpPr>
        <p:spPr>
          <a:xfrm>
            <a:off x="7086600" y="4767263"/>
            <a:ext cx="2057400" cy="273844"/>
          </a:xfrm>
        </p:spPr>
        <p:txBody>
          <a:bodyPr/>
          <a:lstStyle/>
          <a:p>
            <a:pPr defTabSz="914378"/>
            <a:fld id="{00000000-1234-1234-1234-123412341234}" type="slidenum">
              <a:rPr lang="en" kern="0">
                <a:solidFill>
                  <a:srgbClr val="FFFFFF"/>
                </a:solidFill>
              </a:rPr>
              <a:pPr defTabSz="914378"/>
              <a:t>59</a:t>
            </a:fld>
            <a:endParaRPr lang="en" kern="0">
              <a:solidFill>
                <a:srgbClr val="FFFFFF"/>
              </a:solidFill>
            </a:endParaRPr>
          </a:p>
        </p:txBody>
      </p:sp>
    </p:spTree>
    <p:extLst>
      <p:ext uri="{BB962C8B-B14F-4D97-AF65-F5344CB8AC3E}">
        <p14:creationId xmlns:p14="http://schemas.microsoft.com/office/powerpoint/2010/main" val="138956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0"/>
          <p:cNvSpPr txBox="1">
            <a:spLocks noGrp="1"/>
          </p:cNvSpPr>
          <p:nvPr>
            <p:ph type="title"/>
          </p:nvPr>
        </p:nvSpPr>
        <p:spPr>
          <a:xfrm>
            <a:off x="457199" y="605600"/>
            <a:ext cx="8292975" cy="507976"/>
          </a:xfrm>
          <a:prstGeom prst="rect">
            <a:avLst/>
          </a:prstGeom>
          <a:noFill/>
          <a:ln>
            <a:noFill/>
          </a:ln>
        </p:spPr>
        <p:txBody>
          <a:bodyPr spcFirstLastPara="1" wrap="square" lIns="0" tIns="0" rIns="0" bIns="0" anchor="t" anchorCtr="0">
            <a:normAutofit fontScale="90000"/>
          </a:bodyPr>
          <a:lstStyle/>
          <a:p>
            <a:pPr marL="0" lvl="0" indent="0" algn="l" rtl="0">
              <a:lnSpc>
                <a:spcPct val="80000"/>
              </a:lnSpc>
              <a:spcBef>
                <a:spcPts val="0"/>
              </a:spcBef>
              <a:spcAft>
                <a:spcPts val="0"/>
              </a:spcAft>
              <a:buSzPct val="197530"/>
              <a:buNone/>
            </a:pPr>
            <a:r>
              <a:rPr lang="en-US" dirty="0"/>
              <a:t>Structured Query Language (SQL) – </a:t>
            </a:r>
            <a:r>
              <a:rPr lang="en-US" sz="1300" i="1" dirty="0"/>
              <a:t>S-Q-L /sequel</a:t>
            </a:r>
            <a:br>
              <a:rPr lang="en-US" dirty="0"/>
            </a:br>
            <a:endParaRPr dirty="0"/>
          </a:p>
        </p:txBody>
      </p:sp>
      <p:sp>
        <p:nvSpPr>
          <p:cNvPr id="437" name="Google Shape;437;p10"/>
          <p:cNvSpPr txBox="1">
            <a:spLocks noGrp="1"/>
          </p:cNvSpPr>
          <p:nvPr>
            <p:ph type="body" idx="1"/>
          </p:nvPr>
        </p:nvSpPr>
        <p:spPr>
          <a:xfrm>
            <a:off x="393825" y="974073"/>
            <a:ext cx="7627545" cy="2679000"/>
          </a:xfrm>
          <a:prstGeom prst="rect">
            <a:avLst/>
          </a:prstGeom>
          <a:noFill/>
          <a:ln>
            <a:noFill/>
          </a:ln>
        </p:spPr>
        <p:txBody>
          <a:bodyPr spcFirstLastPara="1" wrap="square" lIns="0" tIns="0" rIns="0" bIns="0" anchor="t" anchorCtr="0">
            <a:noAutofit/>
          </a:bodyPr>
          <a:lstStyle/>
          <a:p>
            <a:pPr marL="457200" lvl="0" indent="-342900" algn="l" rtl="0">
              <a:lnSpc>
                <a:spcPct val="110000"/>
              </a:lnSpc>
              <a:spcBef>
                <a:spcPts val="600"/>
              </a:spcBef>
              <a:spcAft>
                <a:spcPts val="0"/>
              </a:spcAft>
              <a:buSzPts val="1800"/>
              <a:buChar char="▸"/>
            </a:pPr>
            <a:r>
              <a:rPr lang="en-US"/>
              <a:t>Merupakan bahasa standar ANSI untuk mengoperasikan basis data relasional </a:t>
            </a:r>
            <a:endParaRPr/>
          </a:p>
          <a:p>
            <a:pPr marL="457200" lvl="0" indent="-342900" algn="l" rtl="0">
              <a:lnSpc>
                <a:spcPct val="110000"/>
              </a:lnSpc>
              <a:spcBef>
                <a:spcPts val="600"/>
              </a:spcBef>
              <a:spcAft>
                <a:spcPts val="0"/>
              </a:spcAft>
              <a:buSzPts val="1800"/>
              <a:buChar char="▸"/>
            </a:pPr>
            <a:r>
              <a:rPr lang="en-US"/>
              <a:t>Efisien, mudah dipelajari, dan digunakan</a:t>
            </a:r>
            <a:endParaRPr/>
          </a:p>
          <a:p>
            <a:pPr marL="457200" lvl="0" indent="-342900" algn="l" rtl="0">
              <a:lnSpc>
                <a:spcPct val="110000"/>
              </a:lnSpc>
              <a:spcBef>
                <a:spcPts val="600"/>
              </a:spcBef>
              <a:spcAft>
                <a:spcPts val="0"/>
              </a:spcAft>
              <a:buSzPts val="1800"/>
              <a:buChar char="▸"/>
            </a:pPr>
            <a:r>
              <a:rPr lang="en-US" i="1"/>
              <a:t>Functionally complete </a:t>
            </a:r>
            <a:r>
              <a:rPr lang="en-US"/>
              <a:t>(dengan SQL, kita bisa mendefinisikan, mengambil, dan memanipulasi data dalam table)</a:t>
            </a:r>
            <a:endParaRPr/>
          </a:p>
        </p:txBody>
      </p:sp>
      <p:sp>
        <p:nvSpPr>
          <p:cNvPr id="438" name="Google Shape;438;p10"/>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439" name="Google Shape;439;p10"/>
          <p:cNvSpPr/>
          <p:nvPr/>
        </p:nvSpPr>
        <p:spPr>
          <a:xfrm>
            <a:off x="6320193" y="2924269"/>
            <a:ext cx="1385180" cy="1712481"/>
          </a:xfrm>
          <a:prstGeom prst="flowChartMagneticDisk">
            <a:avLst/>
          </a:prstGeom>
          <a:solidFill>
            <a:schemeClr val="accent1"/>
          </a:solidFill>
          <a:ln w="25400" cap="flat" cmpd="sng">
            <a:solidFill>
              <a:srgbClr val="0084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0" name="Google Shape;440;p10"/>
          <p:cNvSpPr/>
          <p:nvPr/>
        </p:nvSpPr>
        <p:spPr>
          <a:xfrm>
            <a:off x="1317575" y="3064383"/>
            <a:ext cx="3920150" cy="443620"/>
          </a:xfrm>
          <a:prstGeom prst="rect">
            <a:avLst/>
          </a:prstGeom>
          <a:solidFill>
            <a:schemeClr val="lt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Barlow Light"/>
                <a:ea typeface="Barlow Light"/>
                <a:cs typeface="Barlow Light"/>
                <a:sym typeface="Barlow Light"/>
              </a:rPr>
              <a:t>SELECT department_name FROM   departments;</a:t>
            </a:r>
            <a:endParaRPr/>
          </a:p>
        </p:txBody>
      </p:sp>
      <p:cxnSp>
        <p:nvCxnSpPr>
          <p:cNvPr id="441" name="Google Shape;441;p10"/>
          <p:cNvCxnSpPr/>
          <p:nvPr/>
        </p:nvCxnSpPr>
        <p:spPr>
          <a:xfrm>
            <a:off x="5261545" y="3272612"/>
            <a:ext cx="976293" cy="13581"/>
          </a:xfrm>
          <a:prstGeom prst="straightConnector1">
            <a:avLst/>
          </a:prstGeom>
          <a:noFill/>
          <a:ln w="9525" cap="flat" cmpd="sng">
            <a:solidFill>
              <a:srgbClr val="00B3DC"/>
            </a:solidFill>
            <a:prstDash val="solid"/>
            <a:round/>
            <a:headEnd type="none" w="sm" len="sm"/>
            <a:tailEnd type="triangle" w="med" len="med"/>
          </a:ln>
        </p:spPr>
      </p:cxnSp>
      <p:cxnSp>
        <p:nvCxnSpPr>
          <p:cNvPr id="442" name="Google Shape;442;p10"/>
          <p:cNvCxnSpPr/>
          <p:nvPr/>
        </p:nvCxnSpPr>
        <p:spPr>
          <a:xfrm rot="10800000">
            <a:off x="3503691" y="3885312"/>
            <a:ext cx="2816502" cy="34838"/>
          </a:xfrm>
          <a:prstGeom prst="straightConnector1">
            <a:avLst/>
          </a:prstGeom>
          <a:noFill/>
          <a:ln w="9525" cap="flat" cmpd="sng">
            <a:solidFill>
              <a:srgbClr val="00B3DC"/>
            </a:solidFill>
            <a:prstDash val="solid"/>
            <a:round/>
            <a:headEnd type="none" w="sm" len="sm"/>
            <a:tailEnd type="triangle" w="med" len="med"/>
          </a:ln>
        </p:spPr>
      </p:cxnSp>
      <p:pic>
        <p:nvPicPr>
          <p:cNvPr id="443" name="Google Shape;443;p10"/>
          <p:cNvPicPr preferRelativeResize="0"/>
          <p:nvPr/>
        </p:nvPicPr>
        <p:blipFill rotWithShape="1">
          <a:blip r:embed="rId3">
            <a:alphaModFix/>
          </a:blip>
          <a:srcRect/>
          <a:stretch/>
        </p:blipFill>
        <p:spPr>
          <a:xfrm>
            <a:off x="2315722" y="3548959"/>
            <a:ext cx="1108610" cy="1457513"/>
          </a:xfrm>
          <a:prstGeom prst="rect">
            <a:avLst/>
          </a:prstGeom>
          <a:noFill/>
          <a:ln>
            <a:noFill/>
          </a:ln>
        </p:spPr>
      </p:pic>
      <p:sp>
        <p:nvSpPr>
          <p:cNvPr id="444" name="Google Shape;444;p10"/>
          <p:cNvSpPr txBox="1"/>
          <p:nvPr/>
        </p:nvSpPr>
        <p:spPr>
          <a:xfrm>
            <a:off x="6533528" y="3806552"/>
            <a:ext cx="8691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RDBMS</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Server</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2EB4F-60DD-4E07-8C6E-9B66E09EBCB3}"/>
              </a:ext>
            </a:extLst>
          </p:cNvPr>
          <p:cNvSpPr>
            <a:spLocks noGrp="1"/>
          </p:cNvSpPr>
          <p:nvPr>
            <p:ph type="title"/>
          </p:nvPr>
        </p:nvSpPr>
        <p:spPr>
          <a:xfrm>
            <a:off x="457200" y="605600"/>
            <a:ext cx="5640900" cy="610878"/>
          </a:xfrm>
        </p:spPr>
        <p:txBody>
          <a:bodyPr/>
          <a:lstStyle/>
          <a:p>
            <a:r>
              <a:rPr lang="en-AU" dirty="0"/>
              <a:t>Relational Set Operations</a:t>
            </a:r>
          </a:p>
        </p:txBody>
      </p:sp>
      <p:graphicFrame>
        <p:nvGraphicFramePr>
          <p:cNvPr id="6" name="Content Placeholder 5">
            <a:extLst>
              <a:ext uri="{FF2B5EF4-FFF2-40B4-BE49-F238E27FC236}">
                <a16:creationId xmlns:a16="http://schemas.microsoft.com/office/drawing/2014/main" id="{EAB85011-AE23-4DF6-B763-D7374805F270}"/>
              </a:ext>
            </a:extLst>
          </p:cNvPr>
          <p:cNvGraphicFramePr>
            <a:graphicFrameLocks noGrp="1"/>
          </p:cNvGraphicFramePr>
          <p:nvPr>
            <p:ph idx="1"/>
          </p:nvPr>
        </p:nvGraphicFramePr>
        <p:xfrm>
          <a:off x="163286" y="2334987"/>
          <a:ext cx="8670471" cy="1551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8411EA49-20BF-4E0D-82DA-D6460A9D2CFE}"/>
              </a:ext>
            </a:extLst>
          </p:cNvPr>
          <p:cNvGraphicFramePr/>
          <p:nvPr/>
        </p:nvGraphicFramePr>
        <p:xfrm>
          <a:off x="827314" y="2188029"/>
          <a:ext cx="7489372" cy="4530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a:extLst>
              <a:ext uri="{FF2B5EF4-FFF2-40B4-BE49-F238E27FC236}">
                <a16:creationId xmlns:a16="http://schemas.microsoft.com/office/drawing/2014/main" id="{0D7E39FD-79E5-4067-BE35-BD32BBC3AD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45936" y="1330939"/>
            <a:ext cx="1104957" cy="866819"/>
          </a:xfrm>
          <a:prstGeom prst="rect">
            <a:avLst/>
          </a:prstGeom>
        </p:spPr>
      </p:pic>
      <p:pic>
        <p:nvPicPr>
          <p:cNvPr id="11" name="Picture 10" descr="A picture containing clipart&#10;&#10;Description automatically generated">
            <a:extLst>
              <a:ext uri="{FF2B5EF4-FFF2-40B4-BE49-F238E27FC236}">
                <a16:creationId xmlns:a16="http://schemas.microsoft.com/office/drawing/2014/main" id="{4DAE0E9F-E273-4BB8-BF3B-6F35A6C4B9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8273" y="1349991"/>
            <a:ext cx="1162110" cy="828718"/>
          </a:xfrm>
          <a:prstGeom prst="rect">
            <a:avLst/>
          </a:prstGeom>
        </p:spPr>
      </p:pic>
      <p:pic>
        <p:nvPicPr>
          <p:cNvPr id="13" name="Picture 12" descr="Diagram, venn diagram&#10;&#10;Description automatically generated">
            <a:extLst>
              <a:ext uri="{FF2B5EF4-FFF2-40B4-BE49-F238E27FC236}">
                <a16:creationId xmlns:a16="http://schemas.microsoft.com/office/drawing/2014/main" id="{A35C9916-72E1-4DA4-A7A2-9DBEEF26749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72773" y="1340363"/>
            <a:ext cx="1143059" cy="843006"/>
          </a:xfrm>
          <a:prstGeom prst="rect">
            <a:avLst/>
          </a:prstGeom>
        </p:spPr>
      </p:pic>
      <p:pic>
        <p:nvPicPr>
          <p:cNvPr id="15" name="Picture 14" descr="A close-up of a speaker&#10;&#10;Description automatically generated with medium confidence">
            <a:extLst>
              <a:ext uri="{FF2B5EF4-FFF2-40B4-BE49-F238E27FC236}">
                <a16:creationId xmlns:a16="http://schemas.microsoft.com/office/drawing/2014/main" id="{26C75293-6892-4BE5-AA9B-2F565614C5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67205" y="1326858"/>
            <a:ext cx="1157347" cy="838243"/>
          </a:xfrm>
          <a:prstGeom prst="rect">
            <a:avLst/>
          </a:prstGeom>
        </p:spPr>
      </p:pic>
    </p:spTree>
    <p:extLst>
      <p:ext uri="{BB962C8B-B14F-4D97-AF65-F5344CB8AC3E}">
        <p14:creationId xmlns:p14="http://schemas.microsoft.com/office/powerpoint/2010/main" val="3460441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UNION ALL</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61</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0"/>
            <a:ext cx="3211256" cy="253916"/>
          </a:xfrm>
          <a:prstGeom prst="rect">
            <a:avLst/>
          </a:prstGeom>
          <a:noFill/>
        </p:spPr>
        <p:txBody>
          <a:bodyPr wrap="square">
            <a:spAutoFit/>
          </a:bodyPr>
          <a:lstStyle/>
          <a:p>
            <a:pPr lvl="0"/>
            <a:r>
              <a:rPr lang="en-AU" sz="1050" dirty="0" err="1"/>
              <a:t>Semua</a:t>
            </a:r>
            <a:r>
              <a:rPr lang="en-AU" sz="1050" dirty="0"/>
              <a:t> row </a:t>
            </a:r>
            <a:r>
              <a:rPr lang="en-AU" sz="1050" dirty="0" err="1"/>
              <a:t>digabungkan</a:t>
            </a:r>
            <a:r>
              <a:rPr lang="en-AU" sz="1050" dirty="0"/>
              <a:t>. </a:t>
            </a:r>
            <a:r>
              <a:rPr lang="en-AU" sz="1050" dirty="0" err="1"/>
              <a:t>Walau</a:t>
            </a:r>
            <a:r>
              <a:rPr lang="en-AU" sz="1050" dirty="0"/>
              <a:t> </a:t>
            </a:r>
            <a:r>
              <a:rPr lang="en-AU" sz="1050" dirty="0" err="1"/>
              <a:t>ada</a:t>
            </a:r>
            <a:r>
              <a:rPr lang="en-AU" sz="1050" dirty="0"/>
              <a:t> row </a:t>
            </a:r>
            <a:r>
              <a:rPr lang="en-AU" sz="1050" dirty="0" err="1"/>
              <a:t>duplikat</a:t>
            </a:r>
            <a:endParaRPr lang="en-AU" sz="1050" dirty="0"/>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522029" y="3367778"/>
            <a:ext cx="2251494" cy="1131079"/>
          </a:xfrm>
          <a:prstGeom prst="rect">
            <a:avLst/>
          </a:prstGeom>
          <a:noFill/>
        </p:spPr>
        <p:txBody>
          <a:bodyPr wrap="square">
            <a:spAutoFit/>
          </a:bodyPr>
          <a:lstStyle/>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STUDENT </a:t>
            </a:r>
          </a:p>
          <a:p>
            <a:r>
              <a:rPr lang="en-ID" sz="1350" dirty="0">
                <a:solidFill>
                  <a:srgbClr val="0000FF"/>
                </a:solidFill>
                <a:latin typeface="Consolas" panose="020B0609020204030204" pitchFamily="49" charset="0"/>
              </a:rPr>
              <a:t>UNION</a:t>
            </a:r>
            <a:r>
              <a:rPr lang="en-ID" sz="1350" dirty="0">
                <a:latin typeface="Consolas" panose="020B0609020204030204" pitchFamily="49" charset="0"/>
              </a:rPr>
              <a:t> </a:t>
            </a:r>
            <a:r>
              <a:rPr lang="en-ID" sz="1350" dirty="0">
                <a:solidFill>
                  <a:srgbClr val="808080"/>
                </a:solidFill>
                <a:latin typeface="Consolas" panose="020B0609020204030204" pitchFamily="49" charset="0"/>
              </a:rPr>
              <a:t>ALL</a:t>
            </a:r>
            <a:r>
              <a:rPr lang="en-ID" sz="1350" dirty="0">
                <a:latin typeface="Consolas" panose="020B0609020204030204" pitchFamily="49" charset="0"/>
              </a:rPr>
              <a:t> </a:t>
            </a:r>
          </a:p>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NILAI </a:t>
            </a: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577677" y="3681369"/>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788492" y="4327000"/>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4" name="Picture 3">
            <a:extLst>
              <a:ext uri="{FF2B5EF4-FFF2-40B4-BE49-F238E27FC236}">
                <a16:creationId xmlns:a16="http://schemas.microsoft.com/office/drawing/2014/main" id="{B743168D-25B5-4503-D938-8BB8041E55AD}"/>
              </a:ext>
            </a:extLst>
          </p:cNvPr>
          <p:cNvPicPr>
            <a:picLocks noChangeAspect="1"/>
          </p:cNvPicPr>
          <p:nvPr/>
        </p:nvPicPr>
        <p:blipFill>
          <a:blip r:embed="rId4"/>
          <a:stretch>
            <a:fillRect/>
          </a:stretch>
        </p:blipFill>
        <p:spPr>
          <a:xfrm>
            <a:off x="4442260" y="201432"/>
            <a:ext cx="2411427" cy="2641087"/>
          </a:xfrm>
          <a:prstGeom prst="rect">
            <a:avLst/>
          </a:prstGeom>
        </p:spPr>
      </p:pic>
      <p:pic>
        <p:nvPicPr>
          <p:cNvPr id="7" name="Picture 6">
            <a:extLst>
              <a:ext uri="{FF2B5EF4-FFF2-40B4-BE49-F238E27FC236}">
                <a16:creationId xmlns:a16="http://schemas.microsoft.com/office/drawing/2014/main" id="{105BAF6D-34A9-14A4-05F8-49BA5CFAEF74}"/>
              </a:ext>
            </a:extLst>
          </p:cNvPr>
          <p:cNvPicPr>
            <a:picLocks noChangeAspect="1"/>
          </p:cNvPicPr>
          <p:nvPr/>
        </p:nvPicPr>
        <p:blipFill>
          <a:blip r:embed="rId5"/>
          <a:stretch>
            <a:fillRect/>
          </a:stretch>
        </p:blipFill>
        <p:spPr>
          <a:xfrm>
            <a:off x="6896818" y="3016407"/>
            <a:ext cx="1109612" cy="1225397"/>
          </a:xfrm>
          <a:prstGeom prst="rect">
            <a:avLst/>
          </a:prstGeom>
        </p:spPr>
      </p:pic>
    </p:spTree>
    <p:extLst>
      <p:ext uri="{BB962C8B-B14F-4D97-AF65-F5344CB8AC3E}">
        <p14:creationId xmlns:p14="http://schemas.microsoft.com/office/powerpoint/2010/main" val="3103171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UNION</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62</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0"/>
            <a:ext cx="3211256" cy="253916"/>
          </a:xfrm>
          <a:prstGeom prst="rect">
            <a:avLst/>
          </a:prstGeom>
          <a:noFill/>
        </p:spPr>
        <p:txBody>
          <a:bodyPr wrap="square">
            <a:spAutoFit/>
          </a:bodyPr>
          <a:lstStyle/>
          <a:p>
            <a:pPr lvl="0"/>
            <a:r>
              <a:rPr lang="en-AU" sz="1050" dirty="0" err="1"/>
              <a:t>Semua</a:t>
            </a:r>
            <a:r>
              <a:rPr lang="en-AU" sz="1050" dirty="0"/>
              <a:t> row </a:t>
            </a:r>
            <a:r>
              <a:rPr lang="en-AU" sz="1050" dirty="0" err="1"/>
              <a:t>digabungkan</a:t>
            </a:r>
            <a:r>
              <a:rPr lang="en-AU" sz="1050" dirty="0"/>
              <a:t> yang </a:t>
            </a:r>
            <a:r>
              <a:rPr lang="en-AU" sz="1050" dirty="0" err="1"/>
              <a:t>duplikat</a:t>
            </a:r>
            <a:r>
              <a:rPr lang="en-AU" sz="1050" dirty="0"/>
              <a:t> </a:t>
            </a:r>
            <a:r>
              <a:rPr lang="en-AU" sz="1050" dirty="0" err="1"/>
              <a:t>tidak</a:t>
            </a:r>
            <a:r>
              <a:rPr lang="en-AU" sz="1050" dirty="0"/>
              <a:t> </a:t>
            </a:r>
            <a:r>
              <a:rPr lang="en-AU" sz="1050" dirty="0" err="1"/>
              <a:t>ikut</a:t>
            </a:r>
            <a:endParaRPr lang="en-AU" sz="1050" dirty="0"/>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522029" y="3367778"/>
            <a:ext cx="2251494" cy="1131079"/>
          </a:xfrm>
          <a:prstGeom prst="rect">
            <a:avLst/>
          </a:prstGeom>
          <a:noFill/>
        </p:spPr>
        <p:txBody>
          <a:bodyPr wrap="square">
            <a:spAutoFit/>
          </a:bodyPr>
          <a:lstStyle/>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a:t>
            </a:r>
            <a:r>
              <a:rPr lang="en-ID" sz="1350" dirty="0" err="1">
                <a:latin typeface="Consolas" panose="020B0609020204030204" pitchFamily="49" charset="0"/>
              </a:rPr>
              <a:t>dbo</a:t>
            </a:r>
            <a:r>
              <a:rPr lang="en-ID" sz="1350" dirty="0" err="1">
                <a:solidFill>
                  <a:srgbClr val="808080"/>
                </a:solidFill>
                <a:latin typeface="Consolas" panose="020B0609020204030204" pitchFamily="49" charset="0"/>
              </a:rPr>
              <a:t>.</a:t>
            </a:r>
            <a:r>
              <a:rPr lang="en-ID" sz="1350" dirty="0" err="1">
                <a:latin typeface="Consolas" panose="020B0609020204030204" pitchFamily="49" charset="0"/>
              </a:rPr>
              <a:t>STUDENT</a:t>
            </a:r>
            <a:r>
              <a:rPr lang="en-ID" sz="1350" dirty="0">
                <a:latin typeface="Consolas" panose="020B0609020204030204" pitchFamily="49" charset="0"/>
              </a:rPr>
              <a:t> </a:t>
            </a:r>
          </a:p>
          <a:p>
            <a:r>
              <a:rPr lang="en-ID" sz="1350" dirty="0">
                <a:solidFill>
                  <a:srgbClr val="0000FF"/>
                </a:solidFill>
                <a:latin typeface="Consolas" panose="020B0609020204030204" pitchFamily="49" charset="0"/>
              </a:rPr>
              <a:t>UNION</a:t>
            </a:r>
            <a:endParaRPr lang="en-ID" sz="1350" dirty="0">
              <a:latin typeface="Consolas" panose="020B0609020204030204" pitchFamily="49" charset="0"/>
            </a:endParaRPr>
          </a:p>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a:t>
            </a:r>
            <a:r>
              <a:rPr lang="en-ID" sz="1350" dirty="0" err="1">
                <a:latin typeface="Consolas" panose="020B0609020204030204" pitchFamily="49" charset="0"/>
              </a:rPr>
              <a:t>dbo</a:t>
            </a:r>
            <a:r>
              <a:rPr lang="en-ID" sz="1350" dirty="0" err="1">
                <a:solidFill>
                  <a:srgbClr val="808080"/>
                </a:solidFill>
                <a:latin typeface="Consolas" panose="020B0609020204030204" pitchFamily="49" charset="0"/>
              </a:rPr>
              <a:t>.</a:t>
            </a:r>
            <a:r>
              <a:rPr lang="en-ID" sz="1350" dirty="0" err="1">
                <a:latin typeface="Consolas" panose="020B0609020204030204" pitchFamily="49" charset="0"/>
              </a:rPr>
              <a:t>NILAI</a:t>
            </a:r>
            <a:r>
              <a:rPr lang="en-ID" sz="1350" dirty="0">
                <a:latin typeface="Consolas" panose="020B0609020204030204" pitchFamily="49" charset="0"/>
              </a:rPr>
              <a:t> </a:t>
            </a: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577677" y="3681369"/>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788492" y="4327000"/>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6" name="Picture 5">
            <a:extLst>
              <a:ext uri="{FF2B5EF4-FFF2-40B4-BE49-F238E27FC236}">
                <a16:creationId xmlns:a16="http://schemas.microsoft.com/office/drawing/2014/main" id="{86A651D2-D6D6-F8FD-3F1C-D0FC8E1E442D}"/>
              </a:ext>
            </a:extLst>
          </p:cNvPr>
          <p:cNvPicPr>
            <a:picLocks noChangeAspect="1"/>
          </p:cNvPicPr>
          <p:nvPr/>
        </p:nvPicPr>
        <p:blipFill>
          <a:blip r:embed="rId4"/>
          <a:stretch>
            <a:fillRect/>
          </a:stretch>
        </p:blipFill>
        <p:spPr>
          <a:xfrm>
            <a:off x="6698046" y="3287382"/>
            <a:ext cx="1202698" cy="787974"/>
          </a:xfrm>
          <a:prstGeom prst="rect">
            <a:avLst/>
          </a:prstGeom>
        </p:spPr>
      </p:pic>
      <p:pic>
        <p:nvPicPr>
          <p:cNvPr id="12" name="Picture 11">
            <a:extLst>
              <a:ext uri="{FF2B5EF4-FFF2-40B4-BE49-F238E27FC236}">
                <a16:creationId xmlns:a16="http://schemas.microsoft.com/office/drawing/2014/main" id="{31A15EBE-FF33-59D7-F8DE-C2AA2322E94C}"/>
              </a:ext>
            </a:extLst>
          </p:cNvPr>
          <p:cNvPicPr>
            <a:picLocks noChangeAspect="1"/>
          </p:cNvPicPr>
          <p:nvPr/>
        </p:nvPicPr>
        <p:blipFill>
          <a:blip r:embed="rId5"/>
          <a:stretch>
            <a:fillRect/>
          </a:stretch>
        </p:blipFill>
        <p:spPr>
          <a:xfrm>
            <a:off x="4629685" y="429404"/>
            <a:ext cx="2936831" cy="2404590"/>
          </a:xfrm>
          <a:prstGeom prst="rect">
            <a:avLst/>
          </a:prstGeom>
        </p:spPr>
      </p:pic>
    </p:spTree>
    <p:extLst>
      <p:ext uri="{BB962C8B-B14F-4D97-AF65-F5344CB8AC3E}">
        <p14:creationId xmlns:p14="http://schemas.microsoft.com/office/powerpoint/2010/main" val="2714623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INTERSECT</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63</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0"/>
            <a:ext cx="3211256" cy="253916"/>
          </a:xfrm>
          <a:prstGeom prst="rect">
            <a:avLst/>
          </a:prstGeom>
          <a:noFill/>
        </p:spPr>
        <p:txBody>
          <a:bodyPr wrap="square">
            <a:spAutoFit/>
          </a:bodyPr>
          <a:lstStyle/>
          <a:p>
            <a:pPr lvl="0"/>
            <a:r>
              <a:rPr lang="en-AU" sz="1050" dirty="0" err="1"/>
              <a:t>Semua</a:t>
            </a:r>
            <a:r>
              <a:rPr lang="en-AU" sz="1050" dirty="0"/>
              <a:t> row </a:t>
            </a:r>
            <a:r>
              <a:rPr lang="en-AU" sz="1050" dirty="0" err="1"/>
              <a:t>digabungkan</a:t>
            </a:r>
            <a:r>
              <a:rPr lang="en-AU" sz="1050" dirty="0"/>
              <a:t> yang </a:t>
            </a:r>
            <a:r>
              <a:rPr lang="en-AU" sz="1050" dirty="0" err="1"/>
              <a:t>duplikat</a:t>
            </a:r>
            <a:r>
              <a:rPr lang="en-AU" sz="1050" dirty="0"/>
              <a:t> </a:t>
            </a:r>
            <a:r>
              <a:rPr lang="en-AU" sz="1050" dirty="0" err="1"/>
              <a:t>tidak</a:t>
            </a:r>
            <a:r>
              <a:rPr lang="en-AU" sz="1050" dirty="0"/>
              <a:t> </a:t>
            </a:r>
            <a:r>
              <a:rPr lang="en-AU" sz="1050" dirty="0" err="1"/>
              <a:t>ikut</a:t>
            </a:r>
            <a:endParaRPr lang="en-AU" sz="1050" dirty="0"/>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522029" y="3367778"/>
            <a:ext cx="2251494" cy="1131079"/>
          </a:xfrm>
          <a:prstGeom prst="rect">
            <a:avLst/>
          </a:prstGeom>
          <a:noFill/>
        </p:spPr>
        <p:txBody>
          <a:bodyPr wrap="square">
            <a:spAutoFit/>
          </a:bodyPr>
          <a:lstStyle/>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a:t>
            </a:r>
            <a:r>
              <a:rPr lang="en-ID" sz="1350" dirty="0" err="1">
                <a:latin typeface="Consolas" panose="020B0609020204030204" pitchFamily="49" charset="0"/>
              </a:rPr>
              <a:t>dbo</a:t>
            </a:r>
            <a:r>
              <a:rPr lang="en-ID" sz="1350" dirty="0" err="1">
                <a:solidFill>
                  <a:srgbClr val="808080"/>
                </a:solidFill>
                <a:latin typeface="Consolas" panose="020B0609020204030204" pitchFamily="49" charset="0"/>
              </a:rPr>
              <a:t>.</a:t>
            </a:r>
            <a:r>
              <a:rPr lang="en-ID" sz="1350" dirty="0" err="1">
                <a:latin typeface="Consolas" panose="020B0609020204030204" pitchFamily="49" charset="0"/>
              </a:rPr>
              <a:t>STUDENT</a:t>
            </a:r>
            <a:r>
              <a:rPr lang="en-ID" sz="1350" dirty="0">
                <a:latin typeface="Consolas" panose="020B0609020204030204" pitchFamily="49" charset="0"/>
              </a:rPr>
              <a:t> </a:t>
            </a:r>
          </a:p>
          <a:p>
            <a:r>
              <a:rPr lang="en-ID" sz="1350" dirty="0">
                <a:solidFill>
                  <a:srgbClr val="0000FF"/>
                </a:solidFill>
                <a:latin typeface="Consolas" panose="020B0609020204030204" pitchFamily="49" charset="0"/>
              </a:rPr>
              <a:t>INTERSECT</a:t>
            </a:r>
            <a:endParaRPr lang="en-ID" sz="1350" dirty="0">
              <a:latin typeface="Consolas" panose="020B0609020204030204" pitchFamily="49" charset="0"/>
            </a:endParaRPr>
          </a:p>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a:t>
            </a:r>
            <a:r>
              <a:rPr lang="en-ID" sz="1350" dirty="0" err="1">
                <a:latin typeface="Consolas" panose="020B0609020204030204" pitchFamily="49" charset="0"/>
              </a:rPr>
              <a:t>dbo</a:t>
            </a:r>
            <a:r>
              <a:rPr lang="en-ID" sz="1350" dirty="0" err="1">
                <a:solidFill>
                  <a:srgbClr val="808080"/>
                </a:solidFill>
                <a:latin typeface="Consolas" panose="020B0609020204030204" pitchFamily="49" charset="0"/>
              </a:rPr>
              <a:t>.</a:t>
            </a:r>
            <a:r>
              <a:rPr lang="en-ID" sz="1350" dirty="0" err="1">
                <a:latin typeface="Consolas" panose="020B0609020204030204" pitchFamily="49" charset="0"/>
              </a:rPr>
              <a:t>NILAI</a:t>
            </a:r>
            <a:r>
              <a:rPr lang="en-ID" sz="1350" dirty="0">
                <a:latin typeface="Consolas" panose="020B0609020204030204" pitchFamily="49" charset="0"/>
              </a:rPr>
              <a:t> </a:t>
            </a: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577677" y="3681369"/>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788492" y="4327000"/>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3" name="Picture 2">
            <a:extLst>
              <a:ext uri="{FF2B5EF4-FFF2-40B4-BE49-F238E27FC236}">
                <a16:creationId xmlns:a16="http://schemas.microsoft.com/office/drawing/2014/main" id="{78F20145-B188-1946-9B7C-B8D1D0CBFAA7}"/>
              </a:ext>
            </a:extLst>
          </p:cNvPr>
          <p:cNvPicPr>
            <a:picLocks noChangeAspect="1"/>
          </p:cNvPicPr>
          <p:nvPr/>
        </p:nvPicPr>
        <p:blipFill>
          <a:blip r:embed="rId4"/>
          <a:stretch>
            <a:fillRect/>
          </a:stretch>
        </p:blipFill>
        <p:spPr>
          <a:xfrm>
            <a:off x="4332631" y="667727"/>
            <a:ext cx="3315449" cy="1803742"/>
          </a:xfrm>
          <a:prstGeom prst="rect">
            <a:avLst/>
          </a:prstGeom>
        </p:spPr>
      </p:pic>
      <p:pic>
        <p:nvPicPr>
          <p:cNvPr id="8" name="Picture 7">
            <a:extLst>
              <a:ext uri="{FF2B5EF4-FFF2-40B4-BE49-F238E27FC236}">
                <a16:creationId xmlns:a16="http://schemas.microsoft.com/office/drawing/2014/main" id="{2B05187A-72A0-F1D5-7B9C-8CC350D8C477}"/>
              </a:ext>
            </a:extLst>
          </p:cNvPr>
          <p:cNvPicPr>
            <a:picLocks noChangeAspect="1"/>
          </p:cNvPicPr>
          <p:nvPr/>
        </p:nvPicPr>
        <p:blipFill>
          <a:blip r:embed="rId5"/>
          <a:stretch>
            <a:fillRect/>
          </a:stretch>
        </p:blipFill>
        <p:spPr>
          <a:xfrm>
            <a:off x="6762249" y="3708328"/>
            <a:ext cx="885832" cy="392909"/>
          </a:xfrm>
          <a:prstGeom prst="rect">
            <a:avLst/>
          </a:prstGeom>
        </p:spPr>
      </p:pic>
    </p:spTree>
    <p:extLst>
      <p:ext uri="{BB962C8B-B14F-4D97-AF65-F5344CB8AC3E}">
        <p14:creationId xmlns:p14="http://schemas.microsoft.com/office/powerpoint/2010/main" val="2208328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890487-E618-FC80-6587-237AFEB6C919}"/>
              </a:ext>
            </a:extLst>
          </p:cNvPr>
          <p:cNvSpPr>
            <a:spLocks noGrp="1"/>
          </p:cNvSpPr>
          <p:nvPr>
            <p:ph type="title"/>
          </p:nvPr>
        </p:nvSpPr>
        <p:spPr/>
        <p:txBody>
          <a:bodyPr/>
          <a:lstStyle/>
          <a:p>
            <a:r>
              <a:rPr lang="en-US" dirty="0"/>
              <a:t>EXCEPT</a:t>
            </a:r>
            <a:endParaRPr lang="en-ID" dirty="0"/>
          </a:p>
        </p:txBody>
      </p:sp>
      <p:sp>
        <p:nvSpPr>
          <p:cNvPr id="2" name="Slide Number Placeholder 1">
            <a:extLst>
              <a:ext uri="{FF2B5EF4-FFF2-40B4-BE49-F238E27FC236}">
                <a16:creationId xmlns:a16="http://schemas.microsoft.com/office/drawing/2014/main" id="{8543A84A-C829-E6AC-2EFC-829EA5F48320}"/>
              </a:ext>
            </a:extLst>
          </p:cNvPr>
          <p:cNvSpPr>
            <a:spLocks noGrp="1"/>
          </p:cNvSpPr>
          <p:nvPr>
            <p:ph type="sldNum" idx="12"/>
          </p:nvPr>
        </p:nvSpPr>
        <p:spPr/>
        <p:txBody>
          <a:bodyPr/>
          <a:lstStyle/>
          <a:p>
            <a:fld id="{00000000-1234-1234-1234-123412341234}" type="slidenum">
              <a:rPr lang="en" smtClean="0"/>
              <a:pPr/>
              <a:t>64</a:t>
            </a:fld>
            <a:endParaRPr lang="en"/>
          </a:p>
        </p:txBody>
      </p:sp>
      <p:pic>
        <p:nvPicPr>
          <p:cNvPr id="11" name="Picture 10">
            <a:extLst>
              <a:ext uri="{FF2B5EF4-FFF2-40B4-BE49-F238E27FC236}">
                <a16:creationId xmlns:a16="http://schemas.microsoft.com/office/drawing/2014/main" id="{EAF99176-3F90-C487-80BA-50C5934EF459}"/>
              </a:ext>
            </a:extLst>
          </p:cNvPr>
          <p:cNvPicPr>
            <a:picLocks noChangeAspect="1"/>
          </p:cNvPicPr>
          <p:nvPr/>
        </p:nvPicPr>
        <p:blipFill>
          <a:blip r:embed="rId2"/>
          <a:stretch>
            <a:fillRect/>
          </a:stretch>
        </p:blipFill>
        <p:spPr>
          <a:xfrm>
            <a:off x="218117" y="3475287"/>
            <a:ext cx="1561749" cy="636268"/>
          </a:xfrm>
          <a:prstGeom prst="rect">
            <a:avLst/>
          </a:prstGeom>
        </p:spPr>
      </p:pic>
      <p:sp>
        <p:nvSpPr>
          <p:cNvPr id="13" name="TextBox 12">
            <a:extLst>
              <a:ext uri="{FF2B5EF4-FFF2-40B4-BE49-F238E27FC236}">
                <a16:creationId xmlns:a16="http://schemas.microsoft.com/office/drawing/2014/main" id="{A40A4F67-3F9F-87E4-FF24-C58F13047B04}"/>
              </a:ext>
            </a:extLst>
          </p:cNvPr>
          <p:cNvSpPr txBox="1"/>
          <p:nvPr/>
        </p:nvSpPr>
        <p:spPr>
          <a:xfrm>
            <a:off x="373020" y="1146950"/>
            <a:ext cx="3211256" cy="253916"/>
          </a:xfrm>
          <a:prstGeom prst="rect">
            <a:avLst/>
          </a:prstGeom>
          <a:noFill/>
        </p:spPr>
        <p:txBody>
          <a:bodyPr wrap="square">
            <a:spAutoFit/>
          </a:bodyPr>
          <a:lstStyle/>
          <a:p>
            <a:pPr lvl="0"/>
            <a:r>
              <a:rPr lang="en-AU" sz="1050" dirty="0" err="1"/>
              <a:t>Ditampilkan</a:t>
            </a:r>
            <a:r>
              <a:rPr lang="en-AU" sz="1050" dirty="0"/>
              <a:t> row </a:t>
            </a:r>
            <a:r>
              <a:rPr lang="en-AU" sz="1050" dirty="0" err="1"/>
              <a:t>dari</a:t>
            </a:r>
            <a:r>
              <a:rPr lang="en-AU" sz="1050" dirty="0"/>
              <a:t> </a:t>
            </a:r>
            <a:r>
              <a:rPr lang="en-AU" sz="1050" dirty="0" err="1"/>
              <a:t>sisi</a:t>
            </a:r>
            <a:r>
              <a:rPr lang="en-AU" sz="1050" dirty="0"/>
              <a:t> yang </a:t>
            </a:r>
            <a:r>
              <a:rPr lang="en-AU" sz="1050" dirty="0" err="1"/>
              <a:t>tidak</a:t>
            </a:r>
            <a:r>
              <a:rPr lang="en-AU" sz="1050" dirty="0"/>
              <a:t> </a:t>
            </a:r>
            <a:r>
              <a:rPr lang="en-AU" sz="1050" dirty="0" err="1"/>
              <a:t>ada</a:t>
            </a:r>
            <a:r>
              <a:rPr lang="en-AU" sz="1050" dirty="0"/>
              <a:t> di </a:t>
            </a:r>
            <a:r>
              <a:rPr lang="en-AU" sz="1050" dirty="0" err="1"/>
              <a:t>kanan</a:t>
            </a:r>
            <a:r>
              <a:rPr lang="en-AU" sz="1050" dirty="0"/>
              <a:t>.</a:t>
            </a:r>
          </a:p>
        </p:txBody>
      </p:sp>
      <p:pic>
        <p:nvPicPr>
          <p:cNvPr id="15" name="Picture 14">
            <a:extLst>
              <a:ext uri="{FF2B5EF4-FFF2-40B4-BE49-F238E27FC236}">
                <a16:creationId xmlns:a16="http://schemas.microsoft.com/office/drawing/2014/main" id="{237ACB7E-51CF-2908-51A4-4E9CFA6BFEA3}"/>
              </a:ext>
            </a:extLst>
          </p:cNvPr>
          <p:cNvPicPr>
            <a:picLocks noChangeAspect="1"/>
          </p:cNvPicPr>
          <p:nvPr/>
        </p:nvPicPr>
        <p:blipFill>
          <a:blip r:embed="rId3"/>
          <a:stretch>
            <a:fillRect/>
          </a:stretch>
        </p:blipFill>
        <p:spPr>
          <a:xfrm>
            <a:off x="1878294" y="3450930"/>
            <a:ext cx="1251032" cy="521264"/>
          </a:xfrm>
          <a:prstGeom prst="rect">
            <a:avLst/>
          </a:prstGeom>
        </p:spPr>
      </p:pic>
      <p:sp>
        <p:nvSpPr>
          <p:cNvPr id="17" name="TextBox 16">
            <a:extLst>
              <a:ext uri="{FF2B5EF4-FFF2-40B4-BE49-F238E27FC236}">
                <a16:creationId xmlns:a16="http://schemas.microsoft.com/office/drawing/2014/main" id="{0A09A092-F326-5B3E-6957-6BA48A619F01}"/>
              </a:ext>
            </a:extLst>
          </p:cNvPr>
          <p:cNvSpPr txBox="1"/>
          <p:nvPr/>
        </p:nvSpPr>
        <p:spPr>
          <a:xfrm>
            <a:off x="3522029" y="3367778"/>
            <a:ext cx="2251494" cy="1131079"/>
          </a:xfrm>
          <a:prstGeom prst="rect">
            <a:avLst/>
          </a:prstGeom>
          <a:noFill/>
        </p:spPr>
        <p:txBody>
          <a:bodyPr wrap="square">
            <a:spAutoFit/>
          </a:bodyPr>
          <a:lstStyle/>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a:t>
            </a:r>
            <a:r>
              <a:rPr lang="en-ID" sz="1350" dirty="0" err="1">
                <a:latin typeface="Consolas" panose="020B0609020204030204" pitchFamily="49" charset="0"/>
              </a:rPr>
              <a:t>dbo</a:t>
            </a:r>
            <a:r>
              <a:rPr lang="en-ID" sz="1350" dirty="0" err="1">
                <a:solidFill>
                  <a:srgbClr val="808080"/>
                </a:solidFill>
                <a:latin typeface="Consolas" panose="020B0609020204030204" pitchFamily="49" charset="0"/>
              </a:rPr>
              <a:t>.</a:t>
            </a:r>
            <a:r>
              <a:rPr lang="en-ID" sz="1350" dirty="0" err="1">
                <a:latin typeface="Consolas" panose="020B0609020204030204" pitchFamily="49" charset="0"/>
              </a:rPr>
              <a:t>STUDENT</a:t>
            </a:r>
            <a:r>
              <a:rPr lang="en-ID" sz="1350" dirty="0">
                <a:latin typeface="Consolas" panose="020B0609020204030204" pitchFamily="49" charset="0"/>
              </a:rPr>
              <a:t> </a:t>
            </a:r>
          </a:p>
          <a:p>
            <a:r>
              <a:rPr lang="en-ID" sz="1350" dirty="0">
                <a:solidFill>
                  <a:srgbClr val="0000FF"/>
                </a:solidFill>
                <a:latin typeface="Consolas" panose="020B0609020204030204" pitchFamily="49" charset="0"/>
              </a:rPr>
              <a:t>EXCEPT</a:t>
            </a:r>
            <a:endParaRPr lang="en-ID" sz="1350" dirty="0">
              <a:latin typeface="Consolas" panose="020B0609020204030204" pitchFamily="49" charset="0"/>
            </a:endParaRPr>
          </a:p>
          <a:p>
            <a:r>
              <a:rPr lang="en-ID" sz="1350" dirty="0">
                <a:solidFill>
                  <a:srgbClr val="0000FF"/>
                </a:solidFill>
                <a:latin typeface="Consolas" panose="020B0609020204030204" pitchFamily="49" charset="0"/>
              </a:rPr>
              <a:t>SELECT</a:t>
            </a:r>
            <a:r>
              <a:rPr lang="en-ID" sz="1350" dirty="0">
                <a:latin typeface="Consolas" panose="020B0609020204030204" pitchFamily="49" charset="0"/>
              </a:rPr>
              <a:t> STUDENT_ID</a:t>
            </a:r>
          </a:p>
          <a:p>
            <a:r>
              <a:rPr lang="en-ID" sz="1350" dirty="0">
                <a:solidFill>
                  <a:srgbClr val="0000FF"/>
                </a:solidFill>
                <a:latin typeface="Consolas" panose="020B0609020204030204" pitchFamily="49" charset="0"/>
              </a:rPr>
              <a:t>FROM</a:t>
            </a:r>
            <a:r>
              <a:rPr lang="en-ID" sz="1350" dirty="0">
                <a:latin typeface="Consolas" panose="020B0609020204030204" pitchFamily="49" charset="0"/>
              </a:rPr>
              <a:t> </a:t>
            </a:r>
            <a:r>
              <a:rPr lang="en-ID" sz="1350" dirty="0" err="1">
                <a:latin typeface="Consolas" panose="020B0609020204030204" pitchFamily="49" charset="0"/>
              </a:rPr>
              <a:t>dbo</a:t>
            </a:r>
            <a:r>
              <a:rPr lang="en-ID" sz="1350" dirty="0" err="1">
                <a:solidFill>
                  <a:srgbClr val="808080"/>
                </a:solidFill>
                <a:latin typeface="Consolas" panose="020B0609020204030204" pitchFamily="49" charset="0"/>
              </a:rPr>
              <a:t>.</a:t>
            </a:r>
            <a:r>
              <a:rPr lang="en-ID" sz="1350" dirty="0" err="1">
                <a:latin typeface="Consolas" panose="020B0609020204030204" pitchFamily="49" charset="0"/>
              </a:rPr>
              <a:t>NILAI</a:t>
            </a:r>
            <a:r>
              <a:rPr lang="en-ID" sz="1350" dirty="0">
                <a:latin typeface="Consolas" panose="020B0609020204030204" pitchFamily="49" charset="0"/>
              </a:rPr>
              <a:t> </a:t>
            </a:r>
          </a:p>
        </p:txBody>
      </p:sp>
      <p:sp>
        <p:nvSpPr>
          <p:cNvPr id="19" name="Arrow: Right 18">
            <a:extLst>
              <a:ext uri="{FF2B5EF4-FFF2-40B4-BE49-F238E27FC236}">
                <a16:creationId xmlns:a16="http://schemas.microsoft.com/office/drawing/2014/main" id="{F70FA94D-AD0A-110C-6DF6-29DB183CE99D}"/>
              </a:ext>
            </a:extLst>
          </p:cNvPr>
          <p:cNvSpPr/>
          <p:nvPr/>
        </p:nvSpPr>
        <p:spPr>
          <a:xfrm>
            <a:off x="3129326" y="3657987"/>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0" name="Arrow: Right 19">
            <a:extLst>
              <a:ext uri="{FF2B5EF4-FFF2-40B4-BE49-F238E27FC236}">
                <a16:creationId xmlns:a16="http://schemas.microsoft.com/office/drawing/2014/main" id="{8D2FC061-BFDC-B4C3-68EC-FCD3801FBB32}"/>
              </a:ext>
            </a:extLst>
          </p:cNvPr>
          <p:cNvSpPr/>
          <p:nvPr/>
        </p:nvSpPr>
        <p:spPr>
          <a:xfrm>
            <a:off x="5577677" y="3681369"/>
            <a:ext cx="267419" cy="1818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22" name="TextBox 21">
            <a:extLst>
              <a:ext uri="{FF2B5EF4-FFF2-40B4-BE49-F238E27FC236}">
                <a16:creationId xmlns:a16="http://schemas.microsoft.com/office/drawing/2014/main" id="{291DD361-FF1F-F91F-3268-3B52FF2A3DDB}"/>
              </a:ext>
            </a:extLst>
          </p:cNvPr>
          <p:cNvSpPr txBox="1"/>
          <p:nvPr/>
        </p:nvSpPr>
        <p:spPr>
          <a:xfrm>
            <a:off x="352009" y="4046880"/>
            <a:ext cx="799618" cy="2308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NILAI</a:t>
            </a:r>
            <a:r>
              <a:rPr lang="en-ID" sz="900" b="1" dirty="0">
                <a:latin typeface="Consolas" panose="020B0609020204030204" pitchFamily="49" charset="0"/>
              </a:rPr>
              <a:t> </a:t>
            </a:r>
            <a:endParaRPr lang="en-ID" sz="900" b="1" dirty="0"/>
          </a:p>
        </p:txBody>
      </p:sp>
      <p:sp>
        <p:nvSpPr>
          <p:cNvPr id="24" name="TextBox 23">
            <a:extLst>
              <a:ext uri="{FF2B5EF4-FFF2-40B4-BE49-F238E27FC236}">
                <a16:creationId xmlns:a16="http://schemas.microsoft.com/office/drawing/2014/main" id="{78EB3AAD-F64F-0B35-CDCB-D84F23F6BBF8}"/>
              </a:ext>
            </a:extLst>
          </p:cNvPr>
          <p:cNvSpPr txBox="1"/>
          <p:nvPr/>
        </p:nvSpPr>
        <p:spPr>
          <a:xfrm>
            <a:off x="2068575" y="4037192"/>
            <a:ext cx="838069" cy="369332"/>
          </a:xfrm>
          <a:prstGeom prst="rect">
            <a:avLst/>
          </a:prstGeom>
          <a:noFill/>
        </p:spPr>
        <p:txBody>
          <a:bodyPr wrap="square">
            <a:spAutoFit/>
          </a:bodyPr>
          <a:lstStyle/>
          <a:p>
            <a:r>
              <a:rPr lang="en-ID" sz="900" b="1" dirty="0" err="1">
                <a:latin typeface="Consolas" panose="020B0609020204030204" pitchFamily="49" charset="0"/>
              </a:rPr>
              <a:t>dbo</a:t>
            </a:r>
            <a:r>
              <a:rPr lang="en-ID" sz="900" b="1" dirty="0" err="1">
                <a:solidFill>
                  <a:srgbClr val="808080"/>
                </a:solidFill>
                <a:latin typeface="Consolas" panose="020B0609020204030204" pitchFamily="49" charset="0"/>
              </a:rPr>
              <a:t>.</a:t>
            </a:r>
            <a:r>
              <a:rPr lang="en-ID" sz="900" b="1" dirty="0" err="1">
                <a:latin typeface="Consolas" panose="020B0609020204030204" pitchFamily="49" charset="0"/>
              </a:rPr>
              <a:t>STUDENT</a:t>
            </a:r>
            <a:r>
              <a:rPr lang="en-ID" sz="900" b="1" dirty="0">
                <a:latin typeface="Consolas" panose="020B0609020204030204" pitchFamily="49" charset="0"/>
              </a:rPr>
              <a:t> </a:t>
            </a:r>
            <a:endParaRPr lang="en-ID" sz="900" b="1" dirty="0"/>
          </a:p>
        </p:txBody>
      </p:sp>
      <p:sp>
        <p:nvSpPr>
          <p:cNvPr id="28" name="TextBox 27">
            <a:extLst>
              <a:ext uri="{FF2B5EF4-FFF2-40B4-BE49-F238E27FC236}">
                <a16:creationId xmlns:a16="http://schemas.microsoft.com/office/drawing/2014/main" id="{6558896D-4D3E-C52C-9DD1-17F5C3E1E8A2}"/>
              </a:ext>
            </a:extLst>
          </p:cNvPr>
          <p:cNvSpPr txBox="1"/>
          <p:nvPr/>
        </p:nvSpPr>
        <p:spPr>
          <a:xfrm>
            <a:off x="6788492" y="4327000"/>
            <a:ext cx="1174807" cy="230832"/>
          </a:xfrm>
          <a:prstGeom prst="rect">
            <a:avLst/>
          </a:prstGeom>
          <a:noFill/>
        </p:spPr>
        <p:txBody>
          <a:bodyPr wrap="square">
            <a:spAutoFit/>
          </a:bodyPr>
          <a:lstStyle/>
          <a:p>
            <a:pPr algn="ctr"/>
            <a:r>
              <a:rPr lang="en-ID" sz="900" b="1" dirty="0" err="1">
                <a:latin typeface="Consolas" panose="020B0609020204030204" pitchFamily="49" charset="0"/>
              </a:rPr>
              <a:t>hasil</a:t>
            </a:r>
            <a:endParaRPr lang="en-ID" sz="900" b="1" dirty="0"/>
          </a:p>
        </p:txBody>
      </p:sp>
      <p:pic>
        <p:nvPicPr>
          <p:cNvPr id="3" name="Picture 2">
            <a:extLst>
              <a:ext uri="{FF2B5EF4-FFF2-40B4-BE49-F238E27FC236}">
                <a16:creationId xmlns:a16="http://schemas.microsoft.com/office/drawing/2014/main" id="{78F20145-B188-1946-9B7C-B8D1D0CBFAA7}"/>
              </a:ext>
            </a:extLst>
          </p:cNvPr>
          <p:cNvPicPr>
            <a:picLocks noChangeAspect="1"/>
          </p:cNvPicPr>
          <p:nvPr/>
        </p:nvPicPr>
        <p:blipFill>
          <a:blip r:embed="rId4"/>
          <a:stretch>
            <a:fillRect/>
          </a:stretch>
        </p:blipFill>
        <p:spPr>
          <a:xfrm>
            <a:off x="4332631" y="667727"/>
            <a:ext cx="3315449" cy="1803742"/>
          </a:xfrm>
          <a:prstGeom prst="rect">
            <a:avLst/>
          </a:prstGeom>
        </p:spPr>
      </p:pic>
      <p:pic>
        <p:nvPicPr>
          <p:cNvPr id="6" name="Picture 5">
            <a:extLst>
              <a:ext uri="{FF2B5EF4-FFF2-40B4-BE49-F238E27FC236}">
                <a16:creationId xmlns:a16="http://schemas.microsoft.com/office/drawing/2014/main" id="{F1F6ECD0-4B20-6619-234B-CA6EB0AAD74A}"/>
              </a:ext>
            </a:extLst>
          </p:cNvPr>
          <p:cNvPicPr>
            <a:picLocks noChangeAspect="1"/>
          </p:cNvPicPr>
          <p:nvPr/>
        </p:nvPicPr>
        <p:blipFill>
          <a:blip r:embed="rId5"/>
          <a:stretch>
            <a:fillRect/>
          </a:stretch>
        </p:blipFill>
        <p:spPr>
          <a:xfrm>
            <a:off x="6494196" y="3544672"/>
            <a:ext cx="1334975" cy="519813"/>
          </a:xfrm>
          <a:prstGeom prst="rect">
            <a:avLst/>
          </a:prstGeom>
        </p:spPr>
      </p:pic>
    </p:spTree>
    <p:extLst>
      <p:ext uri="{BB962C8B-B14F-4D97-AF65-F5344CB8AC3E}">
        <p14:creationId xmlns:p14="http://schemas.microsoft.com/office/powerpoint/2010/main" val="9712366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3A4E63-AC60-4D91-8538-B049B05E5346}"/>
              </a:ext>
            </a:extLst>
          </p:cNvPr>
          <p:cNvSpPr>
            <a:spLocks noGrp="1"/>
          </p:cNvSpPr>
          <p:nvPr>
            <p:ph type="title" idx="4294967295"/>
          </p:nvPr>
        </p:nvSpPr>
        <p:spPr>
          <a:xfrm>
            <a:off x="274320" y="473505"/>
            <a:ext cx="3766738" cy="456033"/>
          </a:xfrm>
          <a:noFill/>
        </p:spPr>
        <p:txBody>
          <a:bodyPr/>
          <a:lstStyle/>
          <a:p>
            <a:pPr>
              <a:lnSpc>
                <a:spcPct val="100000"/>
              </a:lnSpc>
            </a:pPr>
            <a:r>
              <a:rPr lang="en-US" sz="2800" b="1" dirty="0">
                <a:solidFill>
                  <a:schemeClr val="accent4">
                    <a:lumMod val="50000"/>
                  </a:schemeClr>
                </a:solidFill>
              </a:rPr>
              <a:t>C. SUBBQUERY</a:t>
            </a:r>
            <a:endParaRPr lang="id-ID" sz="2800" b="1" dirty="0">
              <a:solidFill>
                <a:schemeClr val="accent4">
                  <a:lumMod val="50000"/>
                </a:schemeClr>
              </a:solidFill>
            </a:endParaRPr>
          </a:p>
        </p:txBody>
      </p:sp>
      <p:sp>
        <p:nvSpPr>
          <p:cNvPr id="6" name="Title 3">
            <a:extLst>
              <a:ext uri="{FF2B5EF4-FFF2-40B4-BE49-F238E27FC236}">
                <a16:creationId xmlns:a16="http://schemas.microsoft.com/office/drawing/2014/main" id="{ECA1B6C2-5093-41CA-90B4-52953F773E1D}"/>
              </a:ext>
            </a:extLst>
          </p:cNvPr>
          <p:cNvSpPr txBox="1">
            <a:spLocks/>
          </p:cNvSpPr>
          <p:nvPr/>
        </p:nvSpPr>
        <p:spPr>
          <a:xfrm>
            <a:off x="304800" y="890170"/>
            <a:ext cx="8633460" cy="2748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nSpc>
                <a:spcPct val="100000"/>
              </a:lnSpc>
            </a:pPr>
            <a:r>
              <a:rPr lang="en-US" sz="1600" b="1" dirty="0" err="1">
                <a:solidFill>
                  <a:schemeClr val="bg2">
                    <a:lumMod val="75000"/>
                  </a:schemeClr>
                </a:solidFill>
              </a:rPr>
              <a:t>Menjalankan</a:t>
            </a:r>
            <a:r>
              <a:rPr lang="en-US" sz="1600" b="1" dirty="0">
                <a:solidFill>
                  <a:schemeClr val="bg2">
                    <a:lumMod val="75000"/>
                  </a:schemeClr>
                </a:solidFill>
              </a:rPr>
              <a:t> Query di </a:t>
            </a:r>
            <a:r>
              <a:rPr lang="en-US" sz="1600" b="1" dirty="0" err="1">
                <a:solidFill>
                  <a:schemeClr val="bg2">
                    <a:lumMod val="75000"/>
                  </a:schemeClr>
                </a:solidFill>
              </a:rPr>
              <a:t>Dalam</a:t>
            </a:r>
            <a:r>
              <a:rPr lang="en-US" sz="1600" b="1" dirty="0">
                <a:solidFill>
                  <a:schemeClr val="bg2">
                    <a:lumMod val="75000"/>
                  </a:schemeClr>
                </a:solidFill>
              </a:rPr>
              <a:t> Query</a:t>
            </a:r>
            <a:endParaRPr lang="id-ID" sz="1600" dirty="0">
              <a:solidFill>
                <a:schemeClr val="bg2">
                  <a:lumMod val="75000"/>
                </a:schemeClr>
              </a:solidFill>
              <a:latin typeface="+mn-lt"/>
              <a:cs typeface="Narkisim" panose="020E0502050101010101" pitchFamily="34" charset="-79"/>
            </a:endParaRPr>
          </a:p>
        </p:txBody>
      </p:sp>
      <p:cxnSp>
        <p:nvCxnSpPr>
          <p:cNvPr id="8" name="Straight Connector 7">
            <a:extLst>
              <a:ext uri="{FF2B5EF4-FFF2-40B4-BE49-F238E27FC236}">
                <a16:creationId xmlns:a16="http://schemas.microsoft.com/office/drawing/2014/main" id="{3D3B13E7-AB2B-4C92-AB8F-CABFCF3A3661}"/>
              </a:ext>
            </a:extLst>
          </p:cNvPr>
          <p:cNvCxnSpPr>
            <a:cxnSpLocks/>
          </p:cNvCxnSpPr>
          <p:nvPr/>
        </p:nvCxnSpPr>
        <p:spPr>
          <a:xfrm>
            <a:off x="205740" y="473505"/>
            <a:ext cx="0" cy="691509"/>
          </a:xfrm>
          <a:prstGeom prst="line">
            <a:avLst/>
          </a:prstGeom>
          <a:ln w="19050">
            <a:solidFill>
              <a:srgbClr val="007BB9"/>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61AF5EF-933C-4248-BB1E-2FE86565F805}"/>
              </a:ext>
            </a:extLst>
          </p:cNvPr>
          <p:cNvSpPr/>
          <p:nvPr/>
        </p:nvSpPr>
        <p:spPr>
          <a:xfrm>
            <a:off x="671051" y="1581679"/>
            <a:ext cx="3185651" cy="309716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7A42EA77-DFA0-46FC-A65B-ECA8078308F9}"/>
              </a:ext>
            </a:extLst>
          </p:cNvPr>
          <p:cNvGrpSpPr/>
          <p:nvPr/>
        </p:nvGrpSpPr>
        <p:grpSpPr>
          <a:xfrm>
            <a:off x="1814052" y="2819041"/>
            <a:ext cx="1804219" cy="1754103"/>
            <a:chOff x="1814052" y="2819041"/>
            <a:chExt cx="1804219" cy="1754103"/>
          </a:xfrm>
        </p:grpSpPr>
        <p:sp>
          <p:nvSpPr>
            <p:cNvPr id="9" name="Oval 8">
              <a:extLst>
                <a:ext uri="{FF2B5EF4-FFF2-40B4-BE49-F238E27FC236}">
                  <a16:creationId xmlns:a16="http://schemas.microsoft.com/office/drawing/2014/main" id="{889B78A5-1592-488A-B955-5C5534BBF8E6}"/>
                </a:ext>
              </a:extLst>
            </p:cNvPr>
            <p:cNvSpPr/>
            <p:nvPr/>
          </p:nvSpPr>
          <p:spPr>
            <a:xfrm>
              <a:off x="1814052" y="2819041"/>
              <a:ext cx="1804219" cy="1754103"/>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346ADF7-4B8F-40FC-9925-45C2FA70E76B}"/>
                </a:ext>
              </a:extLst>
            </p:cNvPr>
            <p:cNvSpPr txBox="1"/>
            <p:nvPr/>
          </p:nvSpPr>
          <p:spPr>
            <a:xfrm>
              <a:off x="2206110" y="3503780"/>
              <a:ext cx="1179872" cy="307777"/>
            </a:xfrm>
            <a:prstGeom prst="rect">
              <a:avLst/>
            </a:prstGeom>
            <a:noFill/>
          </p:spPr>
          <p:txBody>
            <a:bodyPr wrap="square" rtlCol="0">
              <a:spAutoFit/>
            </a:bodyPr>
            <a:lstStyle/>
            <a:p>
              <a:r>
                <a:rPr lang="en-US" b="1" dirty="0"/>
                <a:t>Sub Query</a:t>
              </a:r>
            </a:p>
          </p:txBody>
        </p:sp>
      </p:grpSp>
      <p:sp>
        <p:nvSpPr>
          <p:cNvPr id="10" name="TextBox 9">
            <a:extLst>
              <a:ext uri="{FF2B5EF4-FFF2-40B4-BE49-F238E27FC236}">
                <a16:creationId xmlns:a16="http://schemas.microsoft.com/office/drawing/2014/main" id="{37640383-8323-4F49-BE14-6EEE03A9E2F3}"/>
              </a:ext>
            </a:extLst>
          </p:cNvPr>
          <p:cNvSpPr txBox="1"/>
          <p:nvPr/>
        </p:nvSpPr>
        <p:spPr>
          <a:xfrm>
            <a:off x="1329810" y="2388841"/>
            <a:ext cx="1179872" cy="307777"/>
          </a:xfrm>
          <a:prstGeom prst="rect">
            <a:avLst/>
          </a:prstGeom>
          <a:noFill/>
        </p:spPr>
        <p:txBody>
          <a:bodyPr wrap="square" rtlCol="0">
            <a:spAutoFit/>
          </a:bodyPr>
          <a:lstStyle/>
          <a:p>
            <a:r>
              <a:rPr lang="en-US" b="1" dirty="0"/>
              <a:t>Main Query</a:t>
            </a:r>
          </a:p>
        </p:txBody>
      </p:sp>
      <p:sp>
        <p:nvSpPr>
          <p:cNvPr id="13" name="Rectangle 2">
            <a:extLst>
              <a:ext uri="{FF2B5EF4-FFF2-40B4-BE49-F238E27FC236}">
                <a16:creationId xmlns:a16="http://schemas.microsoft.com/office/drawing/2014/main" id="{0D395F21-5395-493F-80E3-885B3DFE936A}"/>
              </a:ext>
            </a:extLst>
          </p:cNvPr>
          <p:cNvSpPr>
            <a:spLocks noChangeArrowheads="1"/>
          </p:cNvSpPr>
          <p:nvPr/>
        </p:nvSpPr>
        <p:spPr bwMode="blackGray">
          <a:xfrm>
            <a:off x="4248760" y="2026296"/>
            <a:ext cx="4628539" cy="1347788"/>
          </a:xfrm>
          <a:prstGeom prst="rect">
            <a:avLst/>
          </a:prstGeom>
          <a:solidFill>
            <a:schemeClr val="accent1">
              <a:lumMod val="20000"/>
              <a:lumOff val="80000"/>
            </a:schemeClr>
          </a:solidFill>
          <a:ln w="28575">
            <a:solidFill>
              <a:srgbClr val="000000"/>
            </a:solidFill>
            <a:miter lim="800000"/>
            <a:headEnd/>
            <a:tailEnd/>
          </a:ln>
          <a:effectLst/>
        </p:spPr>
        <p:txBody>
          <a:bodyPr wrap="none" lIns="69056" tIns="34529" rIns="69056" bIns="34529" anchor="ctr"/>
          <a:lstStyle>
            <a:lvl1pPr algn="l">
              <a:spcBef>
                <a:spcPct val="0"/>
              </a:spcBef>
              <a:tabLst>
                <a:tab pos="1200150" algn="l"/>
              </a:tabLst>
              <a:defRPr sz="2400">
                <a:solidFill>
                  <a:schemeClr val="tx1"/>
                </a:solidFill>
                <a:latin typeface="Times New Roman" panose="02020603050405020304" pitchFamily="18" charset="0"/>
              </a:defRPr>
            </a:lvl1pPr>
            <a:lvl2pPr algn="l">
              <a:spcBef>
                <a:spcPct val="0"/>
              </a:spcBef>
              <a:tabLst>
                <a:tab pos="1200150" algn="l"/>
              </a:tabLst>
              <a:defRPr sz="2400">
                <a:solidFill>
                  <a:schemeClr val="tx1"/>
                </a:solidFill>
                <a:latin typeface="Times New Roman" panose="02020603050405020304" pitchFamily="18" charset="0"/>
              </a:defRPr>
            </a:lvl2pPr>
            <a:lvl3pPr algn="l">
              <a:spcBef>
                <a:spcPct val="0"/>
              </a:spcBef>
              <a:tabLst>
                <a:tab pos="1200150" algn="l"/>
              </a:tabLst>
              <a:defRPr sz="2400">
                <a:solidFill>
                  <a:schemeClr val="tx1"/>
                </a:solidFill>
                <a:latin typeface="Times New Roman" panose="02020603050405020304" pitchFamily="18" charset="0"/>
              </a:defRPr>
            </a:lvl3pPr>
            <a:lvl4pPr algn="l">
              <a:spcBef>
                <a:spcPct val="0"/>
              </a:spcBef>
              <a:tabLst>
                <a:tab pos="1200150" algn="l"/>
              </a:tabLst>
              <a:defRPr sz="2400">
                <a:solidFill>
                  <a:schemeClr val="tx1"/>
                </a:solidFill>
                <a:latin typeface="Times New Roman" panose="02020603050405020304" pitchFamily="18" charset="0"/>
              </a:defRPr>
            </a:lvl4pPr>
            <a:lvl5pPr algn="l">
              <a:spcBef>
                <a:spcPct val="0"/>
              </a:spcBef>
              <a:tabLst>
                <a:tab pos="1200150" algn="l"/>
              </a:tabLst>
              <a:defRPr sz="2400">
                <a:solidFill>
                  <a:schemeClr val="tx1"/>
                </a:solidFill>
                <a:latin typeface="Times New Roman" panose="02020603050405020304" pitchFamily="18" charset="0"/>
              </a:defRPr>
            </a:lvl5pPr>
            <a:lvl6pPr fontAlgn="base">
              <a:spcBef>
                <a:spcPct val="0"/>
              </a:spcBef>
              <a:spcAft>
                <a:spcPct val="0"/>
              </a:spcAft>
              <a:tabLst>
                <a:tab pos="1200150" algn="l"/>
              </a:tabLst>
              <a:defRPr sz="2400">
                <a:solidFill>
                  <a:schemeClr val="tx1"/>
                </a:solidFill>
                <a:latin typeface="Times New Roman" panose="02020603050405020304" pitchFamily="18" charset="0"/>
              </a:defRPr>
            </a:lvl6pPr>
            <a:lvl7pPr fontAlgn="base">
              <a:spcBef>
                <a:spcPct val="0"/>
              </a:spcBef>
              <a:spcAft>
                <a:spcPct val="0"/>
              </a:spcAft>
              <a:tabLst>
                <a:tab pos="1200150" algn="l"/>
              </a:tabLst>
              <a:defRPr sz="2400">
                <a:solidFill>
                  <a:schemeClr val="tx1"/>
                </a:solidFill>
                <a:latin typeface="Times New Roman" panose="02020603050405020304" pitchFamily="18" charset="0"/>
              </a:defRPr>
            </a:lvl7pPr>
            <a:lvl8pPr fontAlgn="base">
              <a:spcBef>
                <a:spcPct val="0"/>
              </a:spcBef>
              <a:spcAft>
                <a:spcPct val="0"/>
              </a:spcAft>
              <a:tabLst>
                <a:tab pos="1200150" algn="l"/>
              </a:tabLst>
              <a:defRPr sz="2400">
                <a:solidFill>
                  <a:schemeClr val="tx1"/>
                </a:solidFill>
                <a:latin typeface="Times New Roman" panose="02020603050405020304" pitchFamily="18" charset="0"/>
              </a:defRPr>
            </a:lvl8pPr>
            <a:lvl9pPr fontAlgn="base">
              <a:spcBef>
                <a:spcPct val="0"/>
              </a:spcBef>
              <a:spcAft>
                <a:spcPct val="0"/>
              </a:spcAft>
              <a:tabLst>
                <a:tab pos="1200150" algn="l"/>
              </a:tabLst>
              <a:defRPr sz="2400">
                <a:solidFill>
                  <a:schemeClr val="tx1"/>
                </a:solidFill>
                <a:latin typeface="Times New Roman" panose="02020603050405020304" pitchFamily="18" charset="0"/>
              </a:defRPr>
            </a:lvl9pPr>
          </a:lstStyle>
          <a:p>
            <a:pPr defTabSz="914378" eaLnBrk="0" hangingPunct="0">
              <a:tabLst>
                <a:tab pos="1200120" algn="l"/>
              </a:tabLst>
            </a:pPr>
            <a:r>
              <a:rPr lang="en-US" sz="1350" dirty="0">
                <a:latin typeface="Courier New" panose="02070309020205020404" pitchFamily="49" charset="0"/>
              </a:rPr>
              <a:t>SELECT </a:t>
            </a:r>
            <a:r>
              <a:rPr lang="en-US" sz="1350" dirty="0" err="1">
                <a:latin typeface="Courier New" panose="02070309020205020404" pitchFamily="49" charset="0"/>
              </a:rPr>
              <a:t>last_name</a:t>
            </a:r>
            <a:r>
              <a:rPr lang="en-US" sz="1350" dirty="0">
                <a:latin typeface="Courier New" panose="02070309020205020404" pitchFamily="49" charset="0"/>
              </a:rPr>
              <a:t>, salary</a:t>
            </a:r>
          </a:p>
          <a:p>
            <a:pPr defTabSz="914378" eaLnBrk="0" hangingPunct="0">
              <a:tabLst>
                <a:tab pos="1200120" algn="l"/>
              </a:tabLst>
            </a:pPr>
            <a:r>
              <a:rPr lang="en-US" sz="1350" dirty="0">
                <a:latin typeface="Courier New" panose="02070309020205020404" pitchFamily="49" charset="0"/>
              </a:rPr>
              <a:t>FROM   employees</a:t>
            </a:r>
          </a:p>
          <a:p>
            <a:pPr defTabSz="914378" eaLnBrk="0" hangingPunct="0">
              <a:tabLst>
                <a:tab pos="1200120" algn="l"/>
              </a:tabLst>
            </a:pPr>
            <a:r>
              <a:rPr lang="en-US" sz="1350" dirty="0">
                <a:latin typeface="Courier New" panose="02070309020205020404" pitchFamily="49" charset="0"/>
              </a:rPr>
              <a:t>WHERE  salary &gt;</a:t>
            </a:r>
          </a:p>
          <a:p>
            <a:pPr defTabSz="914378" eaLnBrk="0" hangingPunct="0">
              <a:tabLst>
                <a:tab pos="1200120" algn="l"/>
              </a:tabLst>
            </a:pPr>
            <a:r>
              <a:rPr lang="en-US" sz="1350" dirty="0">
                <a:latin typeface="Courier New" panose="02070309020205020404" pitchFamily="49" charset="0"/>
              </a:rPr>
              <a:t>               </a:t>
            </a:r>
            <a:r>
              <a:rPr lang="en-US" sz="1350" dirty="0">
                <a:solidFill>
                  <a:schemeClr val="accent4">
                    <a:lumMod val="50000"/>
                  </a:schemeClr>
                </a:solidFill>
                <a:latin typeface="Courier New" panose="02070309020205020404" pitchFamily="49" charset="0"/>
              </a:rPr>
              <a:t>(SELECT salary</a:t>
            </a:r>
          </a:p>
          <a:p>
            <a:pPr defTabSz="914378" eaLnBrk="0" hangingPunct="0">
              <a:tabLst>
                <a:tab pos="1200120" algn="l"/>
              </a:tabLst>
            </a:pPr>
            <a:r>
              <a:rPr lang="en-US" sz="1350" dirty="0">
                <a:solidFill>
                  <a:schemeClr val="accent4">
                    <a:lumMod val="50000"/>
                  </a:schemeClr>
                </a:solidFill>
                <a:latin typeface="Courier New" panose="02070309020205020404" pitchFamily="49" charset="0"/>
              </a:rPr>
              <a:t>                FROM   employees</a:t>
            </a:r>
          </a:p>
          <a:p>
            <a:pPr defTabSz="914378" eaLnBrk="0" hangingPunct="0">
              <a:tabLst>
                <a:tab pos="1200120" algn="l"/>
              </a:tabLst>
            </a:pPr>
            <a:r>
              <a:rPr lang="en-US" sz="1350" dirty="0">
                <a:solidFill>
                  <a:schemeClr val="accent4">
                    <a:lumMod val="50000"/>
                  </a:schemeClr>
                </a:solidFill>
                <a:latin typeface="Courier New" panose="02070309020205020404" pitchFamily="49" charset="0"/>
              </a:rPr>
              <a:t>                WHERE  </a:t>
            </a:r>
            <a:r>
              <a:rPr lang="en-US" sz="1350" dirty="0" err="1">
                <a:solidFill>
                  <a:schemeClr val="accent4">
                    <a:lumMod val="50000"/>
                  </a:schemeClr>
                </a:solidFill>
                <a:latin typeface="Courier New" panose="02070309020205020404" pitchFamily="49" charset="0"/>
              </a:rPr>
              <a:t>last_name</a:t>
            </a:r>
            <a:r>
              <a:rPr lang="en-US" sz="1350" dirty="0">
                <a:solidFill>
                  <a:schemeClr val="accent4">
                    <a:lumMod val="50000"/>
                  </a:schemeClr>
                </a:solidFill>
                <a:latin typeface="Courier New" panose="02070309020205020404" pitchFamily="49" charset="0"/>
              </a:rPr>
              <a:t> = 'Abel');</a:t>
            </a:r>
          </a:p>
        </p:txBody>
      </p:sp>
      <p:sp>
        <p:nvSpPr>
          <p:cNvPr id="14" name="Rectangle 5">
            <a:extLst>
              <a:ext uri="{FF2B5EF4-FFF2-40B4-BE49-F238E27FC236}">
                <a16:creationId xmlns:a16="http://schemas.microsoft.com/office/drawing/2014/main" id="{4DD0FFE4-C472-4009-94FF-63418334ADF5}"/>
              </a:ext>
            </a:extLst>
          </p:cNvPr>
          <p:cNvSpPr>
            <a:spLocks noChangeArrowheads="1"/>
          </p:cNvSpPr>
          <p:nvPr/>
        </p:nvSpPr>
        <p:spPr bwMode="gray">
          <a:xfrm>
            <a:off x="5781367" y="2686907"/>
            <a:ext cx="2925172" cy="6191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pic>
        <p:nvPicPr>
          <p:cNvPr id="15" name="Picture 9" descr="C:\project-SQLFund1\images\img-07-05.gif">
            <a:extLst>
              <a:ext uri="{FF2B5EF4-FFF2-40B4-BE49-F238E27FC236}">
                <a16:creationId xmlns:a16="http://schemas.microsoft.com/office/drawing/2014/main" id="{126F9756-8446-439F-8032-AD2B20D8E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017658" y="3649621"/>
            <a:ext cx="1538813" cy="1088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9930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0D53-4AE5-4603-9CA2-4718BB0E4B03}"/>
              </a:ext>
            </a:extLst>
          </p:cNvPr>
          <p:cNvSpPr>
            <a:spLocks noGrp="1"/>
          </p:cNvSpPr>
          <p:nvPr>
            <p:ph type="title"/>
          </p:nvPr>
        </p:nvSpPr>
        <p:spPr>
          <a:xfrm>
            <a:off x="356970" y="743989"/>
            <a:ext cx="5640900" cy="1082700"/>
          </a:xfrm>
          <a:noFill/>
          <a:ln>
            <a:noFill/>
          </a:ln>
        </p:spPr>
        <p:txBody>
          <a:bodyPr spcFirstLastPara="1" wrap="square" lIns="0" tIns="0" rIns="0" bIns="0" anchor="t" anchorCtr="0">
            <a:noAutofit/>
          </a:bodyPr>
          <a:lstStyle/>
          <a:p>
            <a:r>
              <a:rPr lang="en-AU" sz="2800" dirty="0">
                <a:solidFill>
                  <a:schemeClr val="accent4">
                    <a:lumMod val="50000"/>
                  </a:schemeClr>
                </a:solidFill>
              </a:rPr>
              <a:t>Types of Subquery</a:t>
            </a:r>
          </a:p>
        </p:txBody>
      </p:sp>
      <p:sp>
        <p:nvSpPr>
          <p:cNvPr id="9" name="TextBox 8">
            <a:extLst>
              <a:ext uri="{FF2B5EF4-FFF2-40B4-BE49-F238E27FC236}">
                <a16:creationId xmlns:a16="http://schemas.microsoft.com/office/drawing/2014/main" id="{6B8BEF0B-3FE6-4560-83BE-B337B7C9906B}"/>
              </a:ext>
            </a:extLst>
          </p:cNvPr>
          <p:cNvSpPr txBox="1"/>
          <p:nvPr/>
        </p:nvSpPr>
        <p:spPr>
          <a:xfrm>
            <a:off x="4375528" y="1530091"/>
            <a:ext cx="4919937" cy="415498"/>
          </a:xfrm>
          <a:prstGeom prst="rect">
            <a:avLst/>
          </a:prstGeom>
          <a:noFill/>
        </p:spPr>
        <p:txBody>
          <a:bodyPr wrap="none" rtlCol="0">
            <a:spAutoFit/>
          </a:bodyPr>
          <a:lstStyle/>
          <a:p>
            <a:r>
              <a:rPr lang="en-AU" sz="2100" dirty="0"/>
              <a:t>Multiple Value, many rows and columns</a:t>
            </a:r>
          </a:p>
        </p:txBody>
      </p:sp>
      <p:grpSp>
        <p:nvGrpSpPr>
          <p:cNvPr id="14" name="Group 13">
            <a:extLst>
              <a:ext uri="{FF2B5EF4-FFF2-40B4-BE49-F238E27FC236}">
                <a16:creationId xmlns:a16="http://schemas.microsoft.com/office/drawing/2014/main" id="{1A5FD1C8-0C7C-4F55-8B18-9DDDB9BC11A5}"/>
              </a:ext>
            </a:extLst>
          </p:cNvPr>
          <p:cNvGrpSpPr/>
          <p:nvPr/>
        </p:nvGrpSpPr>
        <p:grpSpPr>
          <a:xfrm>
            <a:off x="270510" y="1524143"/>
            <a:ext cx="4019550" cy="1353237"/>
            <a:chOff x="838200" y="1429078"/>
            <a:chExt cx="5425994" cy="1826736"/>
          </a:xfrm>
        </p:grpSpPr>
        <p:sp>
          <p:nvSpPr>
            <p:cNvPr id="7" name="TextBox 6">
              <a:extLst>
                <a:ext uri="{FF2B5EF4-FFF2-40B4-BE49-F238E27FC236}">
                  <a16:creationId xmlns:a16="http://schemas.microsoft.com/office/drawing/2014/main" id="{54187824-17FC-437A-A44F-0CE365AE986C}"/>
                </a:ext>
              </a:extLst>
            </p:cNvPr>
            <p:cNvSpPr txBox="1"/>
            <p:nvPr/>
          </p:nvSpPr>
          <p:spPr>
            <a:xfrm>
              <a:off x="838200" y="1429078"/>
              <a:ext cx="2283342" cy="560881"/>
            </a:xfrm>
            <a:prstGeom prst="rect">
              <a:avLst/>
            </a:prstGeom>
            <a:noFill/>
          </p:spPr>
          <p:txBody>
            <a:bodyPr wrap="none" rtlCol="0">
              <a:spAutoFit/>
            </a:bodyPr>
            <a:lstStyle/>
            <a:p>
              <a:r>
                <a:rPr lang="en-AU" sz="2100" dirty="0"/>
                <a:t>Single Value</a:t>
              </a:r>
            </a:p>
          </p:txBody>
        </p:sp>
        <p:pic>
          <p:nvPicPr>
            <p:cNvPr id="11" name="Picture 10">
              <a:extLst>
                <a:ext uri="{FF2B5EF4-FFF2-40B4-BE49-F238E27FC236}">
                  <a16:creationId xmlns:a16="http://schemas.microsoft.com/office/drawing/2014/main" id="{D025F386-C7A8-412B-939D-B78ADB4DA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13" y="2032190"/>
              <a:ext cx="5309281" cy="1223624"/>
            </a:xfrm>
            <a:prstGeom prst="rect">
              <a:avLst/>
            </a:prstGeom>
          </p:spPr>
        </p:pic>
      </p:grpSp>
      <p:grpSp>
        <p:nvGrpSpPr>
          <p:cNvPr id="15" name="Group 14">
            <a:extLst>
              <a:ext uri="{FF2B5EF4-FFF2-40B4-BE49-F238E27FC236}">
                <a16:creationId xmlns:a16="http://schemas.microsoft.com/office/drawing/2014/main" id="{A2487F8E-593A-441B-98B0-680DCF267870}"/>
              </a:ext>
            </a:extLst>
          </p:cNvPr>
          <p:cNvGrpSpPr/>
          <p:nvPr/>
        </p:nvGrpSpPr>
        <p:grpSpPr>
          <a:xfrm>
            <a:off x="270510" y="3531870"/>
            <a:ext cx="5099473" cy="1292028"/>
            <a:chOff x="838200" y="3429000"/>
            <a:chExt cx="6799297" cy="1722704"/>
          </a:xfrm>
        </p:grpSpPr>
        <p:sp>
          <p:nvSpPr>
            <p:cNvPr id="8" name="TextBox 7">
              <a:extLst>
                <a:ext uri="{FF2B5EF4-FFF2-40B4-BE49-F238E27FC236}">
                  <a16:creationId xmlns:a16="http://schemas.microsoft.com/office/drawing/2014/main" id="{10164236-C326-430F-9138-A592EDD97223}"/>
                </a:ext>
              </a:extLst>
            </p:cNvPr>
            <p:cNvSpPr txBox="1"/>
            <p:nvPr/>
          </p:nvSpPr>
          <p:spPr>
            <a:xfrm>
              <a:off x="838200" y="3429000"/>
              <a:ext cx="6799297" cy="553997"/>
            </a:xfrm>
            <a:prstGeom prst="rect">
              <a:avLst/>
            </a:prstGeom>
            <a:noFill/>
          </p:spPr>
          <p:txBody>
            <a:bodyPr wrap="none" rtlCol="0">
              <a:spAutoFit/>
            </a:bodyPr>
            <a:lstStyle/>
            <a:p>
              <a:r>
                <a:rPr lang="en-AU" sz="2100" dirty="0"/>
                <a:t>Multiple Value, many row but one column</a:t>
              </a:r>
            </a:p>
          </p:txBody>
        </p:sp>
        <p:pic>
          <p:nvPicPr>
            <p:cNvPr id="13" name="Picture 12" descr="A picture containing timeline&#10;&#10;Description automatically generated">
              <a:extLst>
                <a:ext uri="{FF2B5EF4-FFF2-40B4-BE49-F238E27FC236}">
                  <a16:creationId xmlns:a16="http://schemas.microsoft.com/office/drawing/2014/main" id="{954900E1-924B-41C3-A0A2-473FDD43D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913" y="3952220"/>
              <a:ext cx="5242688" cy="1199484"/>
            </a:xfrm>
            <a:prstGeom prst="rect">
              <a:avLst/>
            </a:prstGeom>
          </p:spPr>
        </p:pic>
      </p:grpSp>
      <p:pic>
        <p:nvPicPr>
          <p:cNvPr id="17" name="Picture 16" descr="A picture containing graphical user interface&#10;&#10;Description automatically generated">
            <a:extLst>
              <a:ext uri="{FF2B5EF4-FFF2-40B4-BE49-F238E27FC236}">
                <a16:creationId xmlns:a16="http://schemas.microsoft.com/office/drawing/2014/main" id="{3E3579FF-EB3F-45C1-8932-40C14176C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769" y="2013522"/>
            <a:ext cx="4239395" cy="863858"/>
          </a:xfrm>
          <a:prstGeom prst="rect">
            <a:avLst/>
          </a:prstGeom>
        </p:spPr>
      </p:pic>
      <p:sp>
        <p:nvSpPr>
          <p:cNvPr id="12" name="Title 3">
            <a:extLst>
              <a:ext uri="{FF2B5EF4-FFF2-40B4-BE49-F238E27FC236}">
                <a16:creationId xmlns:a16="http://schemas.microsoft.com/office/drawing/2014/main" id="{E4A90E42-5C45-4757-9962-DE4F2BF638D9}"/>
              </a:ext>
            </a:extLst>
          </p:cNvPr>
          <p:cNvSpPr txBox="1">
            <a:spLocks/>
          </p:cNvSpPr>
          <p:nvPr/>
        </p:nvSpPr>
        <p:spPr>
          <a:xfrm>
            <a:off x="356970" y="373148"/>
            <a:ext cx="3766738" cy="45603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nSpc>
                <a:spcPct val="100000"/>
              </a:lnSpc>
            </a:pPr>
            <a:r>
              <a:rPr lang="en-US" sz="2800" b="1" dirty="0">
                <a:solidFill>
                  <a:schemeClr val="accent4">
                    <a:lumMod val="50000"/>
                  </a:schemeClr>
                </a:solidFill>
              </a:rPr>
              <a:t>C. SUBBQUERY</a:t>
            </a:r>
            <a:endParaRPr lang="id-ID" sz="2800" b="1" dirty="0">
              <a:solidFill>
                <a:schemeClr val="accent4">
                  <a:lumMod val="50000"/>
                </a:schemeClr>
              </a:solidFill>
            </a:endParaRPr>
          </a:p>
        </p:txBody>
      </p:sp>
    </p:spTree>
    <p:extLst>
      <p:ext uri="{BB962C8B-B14F-4D97-AF65-F5344CB8AC3E}">
        <p14:creationId xmlns:p14="http://schemas.microsoft.com/office/powerpoint/2010/main" val="3061760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D081-3E29-4F75-9814-81E020DC0972}"/>
              </a:ext>
            </a:extLst>
          </p:cNvPr>
          <p:cNvSpPr>
            <a:spLocks noGrp="1"/>
          </p:cNvSpPr>
          <p:nvPr>
            <p:ph type="title"/>
          </p:nvPr>
        </p:nvSpPr>
        <p:spPr>
          <a:xfrm>
            <a:off x="457200" y="605600"/>
            <a:ext cx="7597140" cy="1082700"/>
          </a:xfrm>
          <a:noFill/>
          <a:ln>
            <a:noFill/>
          </a:ln>
        </p:spPr>
        <p:txBody>
          <a:bodyPr spcFirstLastPara="1" wrap="square" lIns="0" tIns="0" rIns="0" bIns="0" anchor="t" anchorCtr="0">
            <a:noAutofit/>
          </a:bodyPr>
          <a:lstStyle/>
          <a:p>
            <a:r>
              <a:rPr lang="en-AU" sz="3200" dirty="0" err="1"/>
              <a:t>Apa</a:t>
            </a:r>
            <a:r>
              <a:rPr lang="en-AU" sz="3200" dirty="0"/>
              <a:t> yang </a:t>
            </a:r>
            <a:r>
              <a:rPr lang="en-AU" sz="3200" dirty="0" err="1"/>
              <a:t>dihasilkan</a:t>
            </a:r>
            <a:r>
              <a:rPr lang="en-AU" sz="3200" dirty="0"/>
              <a:t> </a:t>
            </a:r>
            <a:r>
              <a:rPr lang="en-AU" sz="3200" dirty="0" err="1"/>
              <a:t>dari</a:t>
            </a:r>
            <a:r>
              <a:rPr lang="en-AU" sz="3200" dirty="0"/>
              <a:t> subquery </a:t>
            </a:r>
            <a:r>
              <a:rPr lang="en-AU" sz="3200" dirty="0" err="1"/>
              <a:t>ini</a:t>
            </a:r>
            <a:endParaRPr lang="en-AU" sz="3200" dirty="0"/>
          </a:p>
        </p:txBody>
      </p:sp>
      <p:sp>
        <p:nvSpPr>
          <p:cNvPr id="3" name="Content Placeholder 2">
            <a:extLst>
              <a:ext uri="{FF2B5EF4-FFF2-40B4-BE49-F238E27FC236}">
                <a16:creationId xmlns:a16="http://schemas.microsoft.com/office/drawing/2014/main" id="{80B88936-E36D-47E4-8D4A-2FA3E3276E11}"/>
              </a:ext>
            </a:extLst>
          </p:cNvPr>
          <p:cNvSpPr>
            <a:spLocks noGrp="1"/>
          </p:cNvSpPr>
          <p:nvPr>
            <p:ph idx="4294967295"/>
          </p:nvPr>
        </p:nvSpPr>
        <p:spPr>
          <a:xfrm>
            <a:off x="2177732" y="1529398"/>
            <a:ext cx="4788676" cy="1644650"/>
          </a:xfrm>
        </p:spPr>
        <p:style>
          <a:lnRef idx="3">
            <a:schemeClr val="lt1"/>
          </a:lnRef>
          <a:fillRef idx="1">
            <a:schemeClr val="accent2"/>
          </a:fillRef>
          <a:effectRef idx="1">
            <a:schemeClr val="accent2"/>
          </a:effectRef>
          <a:fontRef idx="minor">
            <a:schemeClr val="lt1"/>
          </a:fontRef>
        </p:style>
        <p:txBody>
          <a:bodyPr lIns="108000" tIns="36000" rIns="36000" bIns="36000">
            <a:normAutofit fontScale="85000" lnSpcReduction="10000"/>
          </a:bodyPr>
          <a:lstStyle/>
          <a:p>
            <a:pPr marL="0" indent="0">
              <a:buNone/>
            </a:pPr>
            <a:r>
              <a:rPr lang="en-AU" sz="1800" dirty="0">
                <a:solidFill>
                  <a:schemeClr val="bg1"/>
                </a:solidFill>
                <a:latin typeface="Arial" panose="020B0604020202020204" pitchFamily="34" charset="0"/>
              </a:rPr>
              <a:t>SELECT *</a:t>
            </a:r>
          </a:p>
          <a:p>
            <a:pPr marL="0" indent="0">
              <a:buNone/>
            </a:pPr>
            <a:r>
              <a:rPr lang="en-AU" sz="1800" dirty="0">
                <a:solidFill>
                  <a:schemeClr val="bg1"/>
                </a:solidFill>
                <a:latin typeface="Arial" panose="020B0604020202020204" pitchFamily="34" charset="0"/>
              </a:rPr>
              <a:t>FROM employees</a:t>
            </a:r>
          </a:p>
          <a:p>
            <a:pPr marL="0" indent="0">
              <a:buNone/>
            </a:pPr>
            <a:r>
              <a:rPr lang="en-AU" sz="1800" dirty="0">
                <a:solidFill>
                  <a:schemeClr val="bg1"/>
                </a:solidFill>
                <a:latin typeface="Arial" panose="020B0604020202020204" pitchFamily="34" charset="0"/>
              </a:rPr>
              <a:t>WHERE salary &gt; </a:t>
            </a:r>
            <a:r>
              <a:rPr lang="en-AU" sz="1800" b="1" dirty="0">
                <a:solidFill>
                  <a:schemeClr val="accent5">
                    <a:lumMod val="40000"/>
                    <a:lumOff val="60000"/>
                  </a:schemeClr>
                </a:solidFill>
                <a:latin typeface="Arial" panose="020B0604020202020204" pitchFamily="34" charset="0"/>
              </a:rPr>
              <a:t>(SELECT avg(salary)  </a:t>
            </a:r>
          </a:p>
          <a:p>
            <a:pPr marL="0" indent="0">
              <a:buNone/>
            </a:pPr>
            <a:r>
              <a:rPr lang="en-AU" sz="1800" b="1" dirty="0">
                <a:solidFill>
                  <a:schemeClr val="accent5">
                    <a:lumMod val="40000"/>
                    <a:lumOff val="60000"/>
                  </a:schemeClr>
                </a:solidFill>
                <a:latin typeface="Arial" panose="020B0604020202020204" pitchFamily="34" charset="0"/>
              </a:rPr>
              <a:t>		FROM employees</a:t>
            </a:r>
          </a:p>
          <a:p>
            <a:pPr marL="0" indent="0">
              <a:buNone/>
            </a:pPr>
            <a:r>
              <a:rPr lang="en-AU" sz="1800" b="1" dirty="0">
                <a:solidFill>
                  <a:schemeClr val="accent5">
                    <a:lumMod val="40000"/>
                    <a:lumOff val="60000"/>
                  </a:schemeClr>
                </a:solidFill>
                <a:latin typeface="Arial" panose="020B0604020202020204" pitchFamily="34" charset="0"/>
              </a:rPr>
              <a:t>		GROUP BY </a:t>
            </a:r>
            <a:r>
              <a:rPr lang="en-AU" sz="1800" b="1" dirty="0" err="1">
                <a:solidFill>
                  <a:schemeClr val="accent5">
                    <a:lumMod val="40000"/>
                    <a:lumOff val="60000"/>
                  </a:schemeClr>
                </a:solidFill>
                <a:latin typeface="Arial" panose="020B0604020202020204" pitchFamily="34" charset="0"/>
              </a:rPr>
              <a:t>department_id</a:t>
            </a:r>
            <a:r>
              <a:rPr lang="en-AU" sz="1800" b="1" dirty="0">
                <a:solidFill>
                  <a:schemeClr val="accent5">
                    <a:lumMod val="40000"/>
                    <a:lumOff val="60000"/>
                  </a:schemeClr>
                </a:solidFill>
                <a:latin typeface="Arial" panose="020B0604020202020204" pitchFamily="34" charset="0"/>
              </a:rPr>
              <a:t>);</a:t>
            </a:r>
            <a:endParaRPr lang="en-AU" b="1" dirty="0">
              <a:solidFill>
                <a:schemeClr val="accent5">
                  <a:lumMod val="40000"/>
                  <a:lumOff val="60000"/>
                </a:schemeClr>
              </a:solidFill>
            </a:endParaRPr>
          </a:p>
        </p:txBody>
      </p:sp>
      <p:sp>
        <p:nvSpPr>
          <p:cNvPr id="5" name="TextBox 4">
            <a:extLst>
              <a:ext uri="{FF2B5EF4-FFF2-40B4-BE49-F238E27FC236}">
                <a16:creationId xmlns:a16="http://schemas.microsoft.com/office/drawing/2014/main" id="{5FA340F3-19AF-44A1-AC74-B4EC9EA88E07}"/>
              </a:ext>
            </a:extLst>
          </p:cNvPr>
          <p:cNvSpPr txBox="1"/>
          <p:nvPr/>
        </p:nvSpPr>
        <p:spPr>
          <a:xfrm>
            <a:off x="2036445" y="3439887"/>
            <a:ext cx="4572000" cy="1200329"/>
          </a:xfrm>
          <a:prstGeom prst="rect">
            <a:avLst/>
          </a:prstGeom>
          <a:noFill/>
        </p:spPr>
        <p:txBody>
          <a:bodyPr wrap="square">
            <a:spAutoFit/>
          </a:bodyPr>
          <a:lstStyle/>
          <a:p>
            <a:r>
              <a:rPr lang="en-US" sz="1800" dirty="0">
                <a:latin typeface="Calibri" panose="020F0502020204030204" pitchFamily="34" charset="0"/>
              </a:rPr>
              <a:t>A. </a:t>
            </a:r>
            <a:r>
              <a:rPr lang="en-US" sz="1800" dirty="0">
                <a:latin typeface="Arial" panose="020B0604020202020204" pitchFamily="34" charset="0"/>
              </a:rPr>
              <a:t>A value (a single column, single row).</a:t>
            </a:r>
          </a:p>
          <a:p>
            <a:r>
              <a:rPr lang="en-US" sz="1800" dirty="0">
                <a:latin typeface="Calibri" panose="020F0502020204030204" pitchFamily="34" charset="0"/>
              </a:rPr>
              <a:t>B. </a:t>
            </a:r>
            <a:r>
              <a:rPr lang="en-US" sz="1800" dirty="0">
                <a:latin typeface="Arial" panose="020B0604020202020204" pitchFamily="34" charset="0"/>
              </a:rPr>
              <a:t>A list of values.</a:t>
            </a:r>
          </a:p>
          <a:p>
            <a:r>
              <a:rPr lang="en-AU" sz="1800" dirty="0">
                <a:latin typeface="Calibri" panose="020F0502020204030204" pitchFamily="34" charset="0"/>
              </a:rPr>
              <a:t>C. </a:t>
            </a:r>
            <a:r>
              <a:rPr lang="en-AU" sz="1800" dirty="0">
                <a:latin typeface="Arial" panose="020B0604020202020204" pitchFamily="34" charset="0"/>
              </a:rPr>
              <a:t>Multiple columns, multiple rows.</a:t>
            </a:r>
          </a:p>
          <a:p>
            <a:r>
              <a:rPr lang="en-US" sz="1800" dirty="0">
                <a:latin typeface="Calibri" panose="020F0502020204030204" pitchFamily="34" charset="0"/>
              </a:rPr>
              <a:t>D. </a:t>
            </a:r>
            <a:r>
              <a:rPr lang="en-US" sz="1800" dirty="0">
                <a:latin typeface="Arial" panose="020B0604020202020204" pitchFamily="34" charset="0"/>
              </a:rPr>
              <a:t>None of the above.</a:t>
            </a:r>
            <a:endParaRPr lang="en-AU" sz="1800" dirty="0"/>
          </a:p>
        </p:txBody>
      </p:sp>
    </p:spTree>
    <p:extLst>
      <p:ext uri="{BB962C8B-B14F-4D97-AF65-F5344CB8AC3E}">
        <p14:creationId xmlns:p14="http://schemas.microsoft.com/office/powerpoint/2010/main" val="38986785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D081-3E29-4F75-9814-81E020DC0972}"/>
              </a:ext>
            </a:extLst>
          </p:cNvPr>
          <p:cNvSpPr>
            <a:spLocks noGrp="1"/>
          </p:cNvSpPr>
          <p:nvPr>
            <p:ph type="title"/>
          </p:nvPr>
        </p:nvSpPr>
        <p:spPr>
          <a:xfrm>
            <a:off x="457200" y="605600"/>
            <a:ext cx="7787640" cy="1082700"/>
          </a:xfrm>
          <a:noFill/>
          <a:ln>
            <a:noFill/>
          </a:ln>
        </p:spPr>
        <p:txBody>
          <a:bodyPr spcFirstLastPara="1" wrap="square" lIns="0" tIns="0" rIns="0" bIns="0" anchor="t" anchorCtr="0">
            <a:noAutofit/>
          </a:bodyPr>
          <a:lstStyle/>
          <a:p>
            <a:r>
              <a:rPr lang="en-AU" sz="3200" dirty="0" err="1"/>
              <a:t>Apa</a:t>
            </a:r>
            <a:r>
              <a:rPr lang="en-AU" sz="3200" dirty="0"/>
              <a:t> yang </a:t>
            </a:r>
            <a:r>
              <a:rPr lang="en-AU" sz="3200" dirty="0" err="1"/>
              <a:t>dihasilkan</a:t>
            </a:r>
            <a:r>
              <a:rPr lang="en-AU" sz="3200" dirty="0"/>
              <a:t> </a:t>
            </a:r>
            <a:r>
              <a:rPr lang="en-AU" sz="3200" dirty="0" err="1"/>
              <a:t>dari</a:t>
            </a:r>
            <a:r>
              <a:rPr lang="en-AU" sz="3200" dirty="0"/>
              <a:t> subquery </a:t>
            </a:r>
            <a:r>
              <a:rPr lang="en-AU" sz="3200" dirty="0" err="1"/>
              <a:t>ini</a:t>
            </a:r>
            <a:endParaRPr lang="en-AU" sz="3200" dirty="0"/>
          </a:p>
        </p:txBody>
      </p:sp>
      <p:sp>
        <p:nvSpPr>
          <p:cNvPr id="3" name="Content Placeholder 2">
            <a:extLst>
              <a:ext uri="{FF2B5EF4-FFF2-40B4-BE49-F238E27FC236}">
                <a16:creationId xmlns:a16="http://schemas.microsoft.com/office/drawing/2014/main" id="{80B88936-E36D-47E4-8D4A-2FA3E3276E11}"/>
              </a:ext>
            </a:extLst>
          </p:cNvPr>
          <p:cNvSpPr>
            <a:spLocks noGrp="1"/>
          </p:cNvSpPr>
          <p:nvPr>
            <p:ph idx="4294967295"/>
          </p:nvPr>
        </p:nvSpPr>
        <p:spPr>
          <a:xfrm>
            <a:off x="1363980" y="1146950"/>
            <a:ext cx="5759450" cy="2106613"/>
          </a:xfrm>
          <a:ln/>
        </p:spPr>
        <p:style>
          <a:lnRef idx="3">
            <a:schemeClr val="lt1"/>
          </a:lnRef>
          <a:fillRef idx="1">
            <a:schemeClr val="accent2"/>
          </a:fillRef>
          <a:effectRef idx="1">
            <a:schemeClr val="accent2"/>
          </a:effectRef>
          <a:fontRef idx="minor">
            <a:schemeClr val="lt1"/>
          </a:fontRef>
        </p:style>
        <p:txBody>
          <a:bodyPr spcFirstLastPara="1" wrap="square" lIns="108000" tIns="36000" rIns="36000" bIns="36000" anchor="t" anchorCtr="0">
            <a:normAutofit fontScale="92500" lnSpcReduction="10000"/>
          </a:bodyPr>
          <a:lstStyle/>
          <a:p>
            <a:pPr marL="0" indent="0">
              <a:buNone/>
            </a:pPr>
            <a:r>
              <a:rPr lang="en-US" sz="1800" dirty="0">
                <a:solidFill>
                  <a:schemeClr val="bg1"/>
                </a:solidFill>
                <a:latin typeface="Arial" panose="020B0604020202020204" pitchFamily="34" charset="0"/>
              </a:rPr>
              <a:t>SELECT *</a:t>
            </a:r>
          </a:p>
          <a:p>
            <a:pPr marL="0" indent="0">
              <a:buNone/>
            </a:pPr>
            <a:r>
              <a:rPr lang="en-US" sz="1800" dirty="0">
                <a:solidFill>
                  <a:schemeClr val="bg1"/>
                </a:solidFill>
                <a:latin typeface="Arial" panose="020B0604020202020204" pitchFamily="34" charset="0"/>
              </a:rPr>
              <a:t>FROM EMPLOYEES</a:t>
            </a:r>
          </a:p>
          <a:p>
            <a:pPr marL="0" indent="0">
              <a:buNone/>
            </a:pPr>
            <a:r>
              <a:rPr lang="en-US" sz="1800" dirty="0">
                <a:solidFill>
                  <a:schemeClr val="bg1"/>
                </a:solidFill>
                <a:latin typeface="Arial" panose="020B0604020202020204" pitchFamily="34" charset="0"/>
              </a:rPr>
              <a:t>WHERE SALARY IN </a:t>
            </a:r>
            <a:r>
              <a:rPr lang="en-US" sz="1800" b="1" dirty="0">
                <a:solidFill>
                  <a:schemeClr val="accent5">
                    <a:lumMod val="40000"/>
                    <a:lumOff val="60000"/>
                  </a:schemeClr>
                </a:solidFill>
                <a:latin typeface="Arial" panose="020B0604020202020204" pitchFamily="34" charset="0"/>
              </a:rPr>
              <a:t>(SELECT MAX(SALARY)</a:t>
            </a:r>
          </a:p>
          <a:p>
            <a:pPr marL="0" indent="0">
              <a:buNone/>
            </a:pPr>
            <a:r>
              <a:rPr lang="en-US" sz="1800" b="1" dirty="0">
                <a:solidFill>
                  <a:schemeClr val="accent5">
                    <a:lumMod val="40000"/>
                    <a:lumOff val="60000"/>
                  </a:schemeClr>
                </a:solidFill>
                <a:latin typeface="Arial" panose="020B0604020202020204" pitchFamily="34" charset="0"/>
              </a:rPr>
              <a:t>			   FROM EMPLOYEES</a:t>
            </a:r>
          </a:p>
          <a:p>
            <a:pPr marL="0" indent="0">
              <a:buNone/>
            </a:pPr>
            <a:r>
              <a:rPr lang="en-US" sz="1800" b="1" dirty="0">
                <a:solidFill>
                  <a:schemeClr val="accent5">
                    <a:lumMod val="40000"/>
                    <a:lumOff val="60000"/>
                  </a:schemeClr>
                </a:solidFill>
                <a:latin typeface="Arial" panose="020B0604020202020204" pitchFamily="34" charset="0"/>
              </a:rPr>
              <a:t>			   GROUP BY 					      DEPARTMENT_ID)</a:t>
            </a:r>
          </a:p>
        </p:txBody>
      </p:sp>
      <p:sp>
        <p:nvSpPr>
          <p:cNvPr id="5" name="TextBox 4">
            <a:extLst>
              <a:ext uri="{FF2B5EF4-FFF2-40B4-BE49-F238E27FC236}">
                <a16:creationId xmlns:a16="http://schemas.microsoft.com/office/drawing/2014/main" id="{5FA340F3-19AF-44A1-AC74-B4EC9EA88E07}"/>
              </a:ext>
            </a:extLst>
          </p:cNvPr>
          <p:cNvSpPr txBox="1"/>
          <p:nvPr/>
        </p:nvSpPr>
        <p:spPr>
          <a:xfrm>
            <a:off x="2036445" y="3439887"/>
            <a:ext cx="4572000" cy="1200329"/>
          </a:xfrm>
          <a:prstGeom prst="rect">
            <a:avLst/>
          </a:prstGeom>
          <a:noFill/>
        </p:spPr>
        <p:txBody>
          <a:bodyPr wrap="square">
            <a:spAutoFit/>
          </a:bodyPr>
          <a:lstStyle/>
          <a:p>
            <a:r>
              <a:rPr lang="en-US" sz="1800" dirty="0">
                <a:latin typeface="Calibri" panose="020F0502020204030204" pitchFamily="34" charset="0"/>
              </a:rPr>
              <a:t>A. </a:t>
            </a:r>
            <a:r>
              <a:rPr lang="en-US" sz="1800" dirty="0">
                <a:latin typeface="Arial" panose="020B0604020202020204" pitchFamily="34" charset="0"/>
              </a:rPr>
              <a:t>A value (a single column, single row).</a:t>
            </a:r>
          </a:p>
          <a:p>
            <a:r>
              <a:rPr lang="en-US" sz="1800" dirty="0">
                <a:latin typeface="Calibri" panose="020F0502020204030204" pitchFamily="34" charset="0"/>
              </a:rPr>
              <a:t>B. </a:t>
            </a:r>
            <a:r>
              <a:rPr lang="en-US" sz="1800" dirty="0">
                <a:latin typeface="Arial" panose="020B0604020202020204" pitchFamily="34" charset="0"/>
              </a:rPr>
              <a:t>A list of values.</a:t>
            </a:r>
          </a:p>
          <a:p>
            <a:r>
              <a:rPr lang="en-AU" sz="1800" dirty="0">
                <a:latin typeface="Calibri" panose="020F0502020204030204" pitchFamily="34" charset="0"/>
              </a:rPr>
              <a:t>C. </a:t>
            </a:r>
            <a:r>
              <a:rPr lang="en-AU" sz="1800" dirty="0">
                <a:latin typeface="Arial" panose="020B0604020202020204" pitchFamily="34" charset="0"/>
              </a:rPr>
              <a:t>Multiple columns, multiple rows.</a:t>
            </a:r>
          </a:p>
          <a:p>
            <a:r>
              <a:rPr lang="en-US" sz="1800" dirty="0">
                <a:latin typeface="Calibri" panose="020F0502020204030204" pitchFamily="34" charset="0"/>
              </a:rPr>
              <a:t>D. </a:t>
            </a:r>
            <a:r>
              <a:rPr lang="en-US" sz="1800" dirty="0">
                <a:latin typeface="Arial" panose="020B0604020202020204" pitchFamily="34" charset="0"/>
              </a:rPr>
              <a:t>None of the above.</a:t>
            </a:r>
            <a:endParaRPr lang="en-AU" sz="1800" dirty="0"/>
          </a:p>
        </p:txBody>
      </p:sp>
    </p:spTree>
    <p:extLst>
      <p:ext uri="{BB962C8B-B14F-4D97-AF65-F5344CB8AC3E}">
        <p14:creationId xmlns:p14="http://schemas.microsoft.com/office/powerpoint/2010/main" val="3217643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745D89-A571-424A-A81C-5B3B0C2FB3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69</a:t>
            </a:fld>
            <a:endParaRPr lang="en"/>
          </a:p>
        </p:txBody>
      </p:sp>
      <p:grpSp>
        <p:nvGrpSpPr>
          <p:cNvPr id="4" name="Group 3">
            <a:extLst>
              <a:ext uri="{FF2B5EF4-FFF2-40B4-BE49-F238E27FC236}">
                <a16:creationId xmlns:a16="http://schemas.microsoft.com/office/drawing/2014/main" id="{3EF5324C-3AEB-4427-9215-831BB61D64C5}"/>
              </a:ext>
            </a:extLst>
          </p:cNvPr>
          <p:cNvGrpSpPr/>
          <p:nvPr/>
        </p:nvGrpSpPr>
        <p:grpSpPr>
          <a:xfrm>
            <a:off x="448780" y="2302592"/>
            <a:ext cx="3145632" cy="2166939"/>
            <a:chOff x="2959894" y="2050256"/>
            <a:chExt cx="3145632" cy="2166939"/>
          </a:xfrm>
        </p:grpSpPr>
        <p:sp>
          <p:nvSpPr>
            <p:cNvPr id="5" name="Rectangle 5">
              <a:extLst>
                <a:ext uri="{FF2B5EF4-FFF2-40B4-BE49-F238E27FC236}">
                  <a16:creationId xmlns:a16="http://schemas.microsoft.com/office/drawing/2014/main" id="{12B692F0-9569-4409-88DA-C815882B7D18}"/>
                </a:ext>
              </a:extLst>
            </p:cNvPr>
            <p:cNvSpPr>
              <a:spLocks noChangeArrowheads="1"/>
            </p:cNvSpPr>
            <p:nvPr/>
          </p:nvSpPr>
          <p:spPr bwMode="blackWhite">
            <a:xfrm>
              <a:off x="3888582" y="2955131"/>
              <a:ext cx="2216944"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rPr>
                <a:t>Greater than or equal to </a:t>
              </a:r>
            </a:p>
          </p:txBody>
        </p:sp>
        <p:sp>
          <p:nvSpPr>
            <p:cNvPr id="6" name="Rectangle 6">
              <a:extLst>
                <a:ext uri="{FF2B5EF4-FFF2-40B4-BE49-F238E27FC236}">
                  <a16:creationId xmlns:a16="http://schemas.microsoft.com/office/drawing/2014/main" id="{AFB67A0F-19CD-4450-9EFC-8D906DB79BEB}"/>
                </a:ext>
              </a:extLst>
            </p:cNvPr>
            <p:cNvSpPr>
              <a:spLocks noChangeArrowheads="1"/>
            </p:cNvSpPr>
            <p:nvPr/>
          </p:nvSpPr>
          <p:spPr bwMode="blackWhite">
            <a:xfrm>
              <a:off x="2959894" y="2955131"/>
              <a:ext cx="928688"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95000"/>
                </a:lnSpc>
                <a:spcBef>
                  <a:spcPct val="35000"/>
                </a:spcBef>
                <a:buClrTx/>
              </a:pPr>
              <a:r>
                <a:rPr lang="en-US" sz="1350">
                  <a:solidFill>
                    <a:srgbClr val="000000"/>
                  </a:solidFill>
                  <a:latin typeface="Courier New" panose="02070309020205020404" pitchFamily="49" charset="0"/>
                </a:rPr>
                <a:t>  &gt;=</a:t>
              </a:r>
            </a:p>
          </p:txBody>
        </p:sp>
        <p:sp>
          <p:nvSpPr>
            <p:cNvPr id="7" name="Rectangle 7">
              <a:extLst>
                <a:ext uri="{FF2B5EF4-FFF2-40B4-BE49-F238E27FC236}">
                  <a16:creationId xmlns:a16="http://schemas.microsoft.com/office/drawing/2014/main" id="{34E9E373-2777-460A-A4E9-678FD3AE8527}"/>
                </a:ext>
              </a:extLst>
            </p:cNvPr>
            <p:cNvSpPr>
              <a:spLocks noChangeArrowheads="1"/>
            </p:cNvSpPr>
            <p:nvPr/>
          </p:nvSpPr>
          <p:spPr bwMode="blackWhite">
            <a:xfrm>
              <a:off x="3888582" y="3270649"/>
              <a:ext cx="2216944" cy="315515"/>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rPr>
                <a:t>Less than </a:t>
              </a:r>
            </a:p>
          </p:txBody>
        </p:sp>
        <p:sp>
          <p:nvSpPr>
            <p:cNvPr id="8" name="Rectangle 8">
              <a:extLst>
                <a:ext uri="{FF2B5EF4-FFF2-40B4-BE49-F238E27FC236}">
                  <a16:creationId xmlns:a16="http://schemas.microsoft.com/office/drawing/2014/main" id="{228EEEA1-3003-4C47-BA92-59FB05B5516E}"/>
                </a:ext>
              </a:extLst>
            </p:cNvPr>
            <p:cNvSpPr>
              <a:spLocks noChangeArrowheads="1"/>
            </p:cNvSpPr>
            <p:nvPr/>
          </p:nvSpPr>
          <p:spPr bwMode="blackWhite">
            <a:xfrm>
              <a:off x="2959894" y="3270649"/>
              <a:ext cx="928688" cy="315515"/>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95000"/>
                </a:lnSpc>
                <a:spcBef>
                  <a:spcPct val="35000"/>
                </a:spcBef>
                <a:buClrTx/>
              </a:pPr>
              <a:r>
                <a:rPr lang="en-US" sz="1350">
                  <a:solidFill>
                    <a:srgbClr val="000000"/>
                  </a:solidFill>
                  <a:latin typeface="Courier New" panose="02070309020205020404" pitchFamily="49" charset="0"/>
                </a:rPr>
                <a:t>  &lt;</a:t>
              </a:r>
            </a:p>
          </p:txBody>
        </p:sp>
        <p:sp>
          <p:nvSpPr>
            <p:cNvPr id="9" name="Rectangle 9">
              <a:extLst>
                <a:ext uri="{FF2B5EF4-FFF2-40B4-BE49-F238E27FC236}">
                  <a16:creationId xmlns:a16="http://schemas.microsoft.com/office/drawing/2014/main" id="{4717D878-8DC4-411B-91DD-762F43E9C8B9}"/>
                </a:ext>
              </a:extLst>
            </p:cNvPr>
            <p:cNvSpPr>
              <a:spLocks noChangeArrowheads="1"/>
            </p:cNvSpPr>
            <p:nvPr/>
          </p:nvSpPr>
          <p:spPr bwMode="blackWhite">
            <a:xfrm>
              <a:off x="3888582" y="3586163"/>
              <a:ext cx="2216944"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rPr>
                <a:t>Less than or equal to</a:t>
              </a:r>
            </a:p>
          </p:txBody>
        </p:sp>
        <p:sp>
          <p:nvSpPr>
            <p:cNvPr id="10" name="Rectangle 10">
              <a:extLst>
                <a:ext uri="{FF2B5EF4-FFF2-40B4-BE49-F238E27FC236}">
                  <a16:creationId xmlns:a16="http://schemas.microsoft.com/office/drawing/2014/main" id="{6FE8A903-9C81-4465-91A2-BF9B8FD2B95C}"/>
                </a:ext>
              </a:extLst>
            </p:cNvPr>
            <p:cNvSpPr>
              <a:spLocks noChangeArrowheads="1"/>
            </p:cNvSpPr>
            <p:nvPr/>
          </p:nvSpPr>
          <p:spPr bwMode="blackWhite">
            <a:xfrm>
              <a:off x="2959894" y="3586163"/>
              <a:ext cx="928688"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95000"/>
                </a:lnSpc>
                <a:spcBef>
                  <a:spcPct val="35000"/>
                </a:spcBef>
                <a:buClrTx/>
              </a:pPr>
              <a:r>
                <a:rPr lang="en-US" sz="1350">
                  <a:solidFill>
                    <a:srgbClr val="000000"/>
                  </a:solidFill>
                  <a:latin typeface="Courier New" panose="02070309020205020404" pitchFamily="49" charset="0"/>
                </a:rPr>
                <a:t>  &lt;=</a:t>
              </a:r>
            </a:p>
          </p:txBody>
        </p:sp>
        <p:sp>
          <p:nvSpPr>
            <p:cNvPr id="11" name="Rectangle 11">
              <a:extLst>
                <a:ext uri="{FF2B5EF4-FFF2-40B4-BE49-F238E27FC236}">
                  <a16:creationId xmlns:a16="http://schemas.microsoft.com/office/drawing/2014/main" id="{16B525D7-16D5-423E-9B0E-79C39CF976A5}"/>
                </a:ext>
              </a:extLst>
            </p:cNvPr>
            <p:cNvSpPr>
              <a:spLocks noChangeArrowheads="1"/>
            </p:cNvSpPr>
            <p:nvPr/>
          </p:nvSpPr>
          <p:spPr bwMode="blackWhite">
            <a:xfrm>
              <a:off x="3888582" y="2324100"/>
              <a:ext cx="2216944"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dirty="0">
                  <a:solidFill>
                    <a:srgbClr val="000000"/>
                  </a:solidFill>
                </a:rPr>
                <a:t>Equal to</a:t>
              </a:r>
            </a:p>
          </p:txBody>
        </p:sp>
        <p:sp>
          <p:nvSpPr>
            <p:cNvPr id="12" name="Rectangle 12">
              <a:extLst>
                <a:ext uri="{FF2B5EF4-FFF2-40B4-BE49-F238E27FC236}">
                  <a16:creationId xmlns:a16="http://schemas.microsoft.com/office/drawing/2014/main" id="{CB8B4416-83D8-4BB7-8746-78FDF535322D}"/>
                </a:ext>
              </a:extLst>
            </p:cNvPr>
            <p:cNvSpPr>
              <a:spLocks noChangeArrowheads="1"/>
            </p:cNvSpPr>
            <p:nvPr/>
          </p:nvSpPr>
          <p:spPr bwMode="blackWhite">
            <a:xfrm>
              <a:off x="2959894" y="2324100"/>
              <a:ext cx="928688"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95000"/>
                </a:lnSpc>
                <a:spcBef>
                  <a:spcPct val="35000"/>
                </a:spcBef>
                <a:buClrTx/>
              </a:pPr>
              <a:r>
                <a:rPr lang="en-US" sz="1350">
                  <a:solidFill>
                    <a:srgbClr val="000000"/>
                  </a:solidFill>
                  <a:latin typeface="Courier New" panose="02070309020205020404" pitchFamily="49" charset="0"/>
                </a:rPr>
                <a:t>  =</a:t>
              </a:r>
            </a:p>
          </p:txBody>
        </p:sp>
        <p:sp>
          <p:nvSpPr>
            <p:cNvPr id="13" name="Rectangle 13">
              <a:extLst>
                <a:ext uri="{FF2B5EF4-FFF2-40B4-BE49-F238E27FC236}">
                  <a16:creationId xmlns:a16="http://schemas.microsoft.com/office/drawing/2014/main" id="{C7C9BBD7-B532-44F5-BF7F-003DC575A654}"/>
                </a:ext>
              </a:extLst>
            </p:cNvPr>
            <p:cNvSpPr>
              <a:spLocks noChangeArrowheads="1"/>
            </p:cNvSpPr>
            <p:nvPr/>
          </p:nvSpPr>
          <p:spPr bwMode="blackWhite">
            <a:xfrm>
              <a:off x="3888582" y="3901680"/>
              <a:ext cx="2216944" cy="315515"/>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rPr>
                <a:t>Not equal to</a:t>
              </a:r>
            </a:p>
          </p:txBody>
        </p:sp>
        <p:sp>
          <p:nvSpPr>
            <p:cNvPr id="14" name="Rectangle 14">
              <a:extLst>
                <a:ext uri="{FF2B5EF4-FFF2-40B4-BE49-F238E27FC236}">
                  <a16:creationId xmlns:a16="http://schemas.microsoft.com/office/drawing/2014/main" id="{B3C00370-5ED7-4CC5-9A27-B5F729C99413}"/>
                </a:ext>
              </a:extLst>
            </p:cNvPr>
            <p:cNvSpPr>
              <a:spLocks noChangeArrowheads="1"/>
            </p:cNvSpPr>
            <p:nvPr/>
          </p:nvSpPr>
          <p:spPr bwMode="blackWhite">
            <a:xfrm>
              <a:off x="2959894" y="3901680"/>
              <a:ext cx="928688" cy="315515"/>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95000"/>
                </a:lnSpc>
                <a:spcBef>
                  <a:spcPct val="35000"/>
                </a:spcBef>
                <a:buClrTx/>
              </a:pPr>
              <a:r>
                <a:rPr lang="en-US" sz="1350">
                  <a:solidFill>
                    <a:srgbClr val="000000"/>
                  </a:solidFill>
                  <a:latin typeface="Courier New" panose="02070309020205020404" pitchFamily="49" charset="0"/>
                </a:rPr>
                <a:t>  &lt;&gt;</a:t>
              </a:r>
            </a:p>
          </p:txBody>
        </p:sp>
        <p:sp>
          <p:nvSpPr>
            <p:cNvPr id="15" name="Rectangle 15">
              <a:extLst>
                <a:ext uri="{FF2B5EF4-FFF2-40B4-BE49-F238E27FC236}">
                  <a16:creationId xmlns:a16="http://schemas.microsoft.com/office/drawing/2014/main" id="{554A8E83-BCA8-4031-ABF8-BC4C8DC00000}"/>
                </a:ext>
              </a:extLst>
            </p:cNvPr>
            <p:cNvSpPr>
              <a:spLocks noChangeArrowheads="1"/>
            </p:cNvSpPr>
            <p:nvPr/>
          </p:nvSpPr>
          <p:spPr bwMode="blackWhite">
            <a:xfrm>
              <a:off x="3888582" y="2639618"/>
              <a:ext cx="2216944" cy="315515"/>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rPr>
                <a:t>Greater than </a:t>
              </a:r>
            </a:p>
          </p:txBody>
        </p:sp>
        <p:sp>
          <p:nvSpPr>
            <p:cNvPr id="16" name="Rectangle 16">
              <a:extLst>
                <a:ext uri="{FF2B5EF4-FFF2-40B4-BE49-F238E27FC236}">
                  <a16:creationId xmlns:a16="http://schemas.microsoft.com/office/drawing/2014/main" id="{9E0C19EB-3254-4FAA-A5B4-95216A0854FE}"/>
                </a:ext>
              </a:extLst>
            </p:cNvPr>
            <p:cNvSpPr>
              <a:spLocks noChangeArrowheads="1"/>
            </p:cNvSpPr>
            <p:nvPr/>
          </p:nvSpPr>
          <p:spPr bwMode="blackWhite">
            <a:xfrm>
              <a:off x="2959894" y="2639618"/>
              <a:ext cx="928688" cy="315515"/>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95000"/>
                </a:lnSpc>
                <a:spcBef>
                  <a:spcPct val="35000"/>
                </a:spcBef>
                <a:buClrTx/>
              </a:pPr>
              <a:r>
                <a:rPr lang="en-US" sz="1350">
                  <a:solidFill>
                    <a:srgbClr val="000000"/>
                  </a:solidFill>
                  <a:latin typeface="Courier New" panose="02070309020205020404" pitchFamily="49" charset="0"/>
                </a:rPr>
                <a:t>  &gt;</a:t>
              </a:r>
            </a:p>
          </p:txBody>
        </p:sp>
        <p:sp>
          <p:nvSpPr>
            <p:cNvPr id="17" name="Rectangle 17">
              <a:extLst>
                <a:ext uri="{FF2B5EF4-FFF2-40B4-BE49-F238E27FC236}">
                  <a16:creationId xmlns:a16="http://schemas.microsoft.com/office/drawing/2014/main" id="{F2B983FB-1C8A-478A-987F-BCC4344E8220}"/>
                </a:ext>
              </a:extLst>
            </p:cNvPr>
            <p:cNvSpPr>
              <a:spLocks noChangeArrowheads="1"/>
            </p:cNvSpPr>
            <p:nvPr/>
          </p:nvSpPr>
          <p:spPr bwMode="gray">
            <a:xfrm>
              <a:off x="3888582" y="2050257"/>
              <a:ext cx="2216944" cy="273844"/>
            </a:xfrm>
            <a:prstGeom prst="rect">
              <a:avLst/>
            </a:prstGeom>
            <a:solidFill>
              <a:schemeClr val="accent2"/>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a:r>
                <a:rPr lang="en-US" sz="1350">
                  <a:solidFill>
                    <a:srgbClr val="FFFFFF"/>
                  </a:solidFill>
                </a:rPr>
                <a:t>Meaning</a:t>
              </a:r>
            </a:p>
          </p:txBody>
        </p:sp>
        <p:sp>
          <p:nvSpPr>
            <p:cNvPr id="18" name="Rectangle 18">
              <a:extLst>
                <a:ext uri="{FF2B5EF4-FFF2-40B4-BE49-F238E27FC236}">
                  <a16:creationId xmlns:a16="http://schemas.microsoft.com/office/drawing/2014/main" id="{5DFDA7F5-2FF6-4EE9-A03F-5B5929BAA2D4}"/>
                </a:ext>
              </a:extLst>
            </p:cNvPr>
            <p:cNvSpPr>
              <a:spLocks noChangeArrowheads="1"/>
            </p:cNvSpPr>
            <p:nvPr/>
          </p:nvSpPr>
          <p:spPr bwMode="gray">
            <a:xfrm>
              <a:off x="2959894" y="2050257"/>
              <a:ext cx="928688" cy="273844"/>
            </a:xfrm>
            <a:prstGeom prst="rect">
              <a:avLst/>
            </a:prstGeom>
            <a:solidFill>
              <a:schemeClr val="accent2"/>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a:r>
                <a:rPr lang="en-US" sz="1350">
                  <a:solidFill>
                    <a:srgbClr val="FFFFFF"/>
                  </a:solidFill>
                </a:rPr>
                <a:t>Operator</a:t>
              </a:r>
            </a:p>
          </p:txBody>
        </p:sp>
        <p:sp>
          <p:nvSpPr>
            <p:cNvPr id="19" name="Line 19">
              <a:extLst>
                <a:ext uri="{FF2B5EF4-FFF2-40B4-BE49-F238E27FC236}">
                  <a16:creationId xmlns:a16="http://schemas.microsoft.com/office/drawing/2014/main" id="{36AC0E41-DDC3-4743-A417-03932CED8807}"/>
                </a:ext>
              </a:extLst>
            </p:cNvPr>
            <p:cNvSpPr>
              <a:spLocks noChangeShapeType="1"/>
            </p:cNvSpPr>
            <p:nvPr/>
          </p:nvSpPr>
          <p:spPr bwMode="blackWhite">
            <a:xfrm>
              <a:off x="2959895" y="2324100"/>
              <a:ext cx="3145631"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0" name="Line 20">
              <a:extLst>
                <a:ext uri="{FF2B5EF4-FFF2-40B4-BE49-F238E27FC236}">
                  <a16:creationId xmlns:a16="http://schemas.microsoft.com/office/drawing/2014/main" id="{639CF178-9C0A-477C-BA98-34B6206D909F}"/>
                </a:ext>
              </a:extLst>
            </p:cNvPr>
            <p:cNvSpPr>
              <a:spLocks noChangeShapeType="1"/>
            </p:cNvSpPr>
            <p:nvPr/>
          </p:nvSpPr>
          <p:spPr bwMode="blackWhite">
            <a:xfrm>
              <a:off x="2959895" y="2955131"/>
              <a:ext cx="3145631"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1" name="Line 21">
              <a:extLst>
                <a:ext uri="{FF2B5EF4-FFF2-40B4-BE49-F238E27FC236}">
                  <a16:creationId xmlns:a16="http://schemas.microsoft.com/office/drawing/2014/main" id="{289AABF1-046A-418F-A62B-70ECD89BD2E5}"/>
                </a:ext>
              </a:extLst>
            </p:cNvPr>
            <p:cNvSpPr>
              <a:spLocks noChangeShapeType="1"/>
            </p:cNvSpPr>
            <p:nvPr/>
          </p:nvSpPr>
          <p:spPr bwMode="blackWhite">
            <a:xfrm>
              <a:off x="2959895" y="4217194"/>
              <a:ext cx="3145631"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2" name="Line 22">
              <a:extLst>
                <a:ext uri="{FF2B5EF4-FFF2-40B4-BE49-F238E27FC236}">
                  <a16:creationId xmlns:a16="http://schemas.microsoft.com/office/drawing/2014/main" id="{2658D3D1-7C54-46AA-AF2B-3C080AC1953D}"/>
                </a:ext>
              </a:extLst>
            </p:cNvPr>
            <p:cNvSpPr>
              <a:spLocks noChangeShapeType="1"/>
            </p:cNvSpPr>
            <p:nvPr/>
          </p:nvSpPr>
          <p:spPr bwMode="blackWhite">
            <a:xfrm>
              <a:off x="2959894" y="2050257"/>
              <a:ext cx="0" cy="2166938"/>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3" name="Line 23">
              <a:extLst>
                <a:ext uri="{FF2B5EF4-FFF2-40B4-BE49-F238E27FC236}">
                  <a16:creationId xmlns:a16="http://schemas.microsoft.com/office/drawing/2014/main" id="{E14110E9-4E1C-4843-90A4-D622C47B9E0E}"/>
                </a:ext>
              </a:extLst>
            </p:cNvPr>
            <p:cNvSpPr>
              <a:spLocks noChangeShapeType="1"/>
            </p:cNvSpPr>
            <p:nvPr/>
          </p:nvSpPr>
          <p:spPr bwMode="blackWhite">
            <a:xfrm>
              <a:off x="3888581" y="2050257"/>
              <a:ext cx="0" cy="2166938"/>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4" name="Line 24">
              <a:extLst>
                <a:ext uri="{FF2B5EF4-FFF2-40B4-BE49-F238E27FC236}">
                  <a16:creationId xmlns:a16="http://schemas.microsoft.com/office/drawing/2014/main" id="{73C358FE-C28C-4A85-ADBF-E525FDB1E24E}"/>
                </a:ext>
              </a:extLst>
            </p:cNvPr>
            <p:cNvSpPr>
              <a:spLocks noChangeShapeType="1"/>
            </p:cNvSpPr>
            <p:nvPr/>
          </p:nvSpPr>
          <p:spPr bwMode="blackWhite">
            <a:xfrm>
              <a:off x="6105525" y="2050257"/>
              <a:ext cx="0" cy="2166938"/>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5" name="Line 25">
              <a:extLst>
                <a:ext uri="{FF2B5EF4-FFF2-40B4-BE49-F238E27FC236}">
                  <a16:creationId xmlns:a16="http://schemas.microsoft.com/office/drawing/2014/main" id="{D98D8B51-E64D-4AD1-A576-BF6C11708D55}"/>
                </a:ext>
              </a:extLst>
            </p:cNvPr>
            <p:cNvSpPr>
              <a:spLocks noChangeShapeType="1"/>
            </p:cNvSpPr>
            <p:nvPr/>
          </p:nvSpPr>
          <p:spPr bwMode="blackWhite">
            <a:xfrm>
              <a:off x="2959895" y="2639616"/>
              <a:ext cx="3145631"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
          <p:nvSpPr>
            <p:cNvPr id="26" name="Line 26">
              <a:extLst>
                <a:ext uri="{FF2B5EF4-FFF2-40B4-BE49-F238E27FC236}">
                  <a16:creationId xmlns:a16="http://schemas.microsoft.com/office/drawing/2014/main" id="{6C33B21F-A6CE-43C6-9B9D-317351913C9C}"/>
                </a:ext>
              </a:extLst>
            </p:cNvPr>
            <p:cNvSpPr>
              <a:spLocks noChangeShapeType="1"/>
            </p:cNvSpPr>
            <p:nvPr/>
          </p:nvSpPr>
          <p:spPr bwMode="blackWhite">
            <a:xfrm>
              <a:off x="2959895" y="3901679"/>
              <a:ext cx="3145631"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7" name="Line 27">
              <a:extLst>
                <a:ext uri="{FF2B5EF4-FFF2-40B4-BE49-F238E27FC236}">
                  <a16:creationId xmlns:a16="http://schemas.microsoft.com/office/drawing/2014/main" id="{BFA58886-424F-430E-AF02-93593D22E148}"/>
                </a:ext>
              </a:extLst>
            </p:cNvPr>
            <p:cNvSpPr>
              <a:spLocks noChangeShapeType="1"/>
            </p:cNvSpPr>
            <p:nvPr/>
          </p:nvSpPr>
          <p:spPr bwMode="blackWhite">
            <a:xfrm>
              <a:off x="2959895" y="3586163"/>
              <a:ext cx="3145631"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8" name="Line 28">
              <a:extLst>
                <a:ext uri="{FF2B5EF4-FFF2-40B4-BE49-F238E27FC236}">
                  <a16:creationId xmlns:a16="http://schemas.microsoft.com/office/drawing/2014/main" id="{9A31941F-5AFF-4D4B-B75C-FA2169F246C5}"/>
                </a:ext>
              </a:extLst>
            </p:cNvPr>
            <p:cNvSpPr>
              <a:spLocks noChangeShapeType="1"/>
            </p:cNvSpPr>
            <p:nvPr/>
          </p:nvSpPr>
          <p:spPr bwMode="blackWhite">
            <a:xfrm>
              <a:off x="2959895" y="3270647"/>
              <a:ext cx="3145631"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29" name="Line 29">
              <a:extLst>
                <a:ext uri="{FF2B5EF4-FFF2-40B4-BE49-F238E27FC236}">
                  <a16:creationId xmlns:a16="http://schemas.microsoft.com/office/drawing/2014/main" id="{10BD9EF5-2BA6-4DBD-9499-301C94C111B1}"/>
                </a:ext>
              </a:extLst>
            </p:cNvPr>
            <p:cNvSpPr>
              <a:spLocks noChangeShapeType="1"/>
            </p:cNvSpPr>
            <p:nvPr/>
          </p:nvSpPr>
          <p:spPr bwMode="blackWhite">
            <a:xfrm>
              <a:off x="2959895" y="2050256"/>
              <a:ext cx="3145631"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grpSp>
      <p:grpSp>
        <p:nvGrpSpPr>
          <p:cNvPr id="31" name="Group 30">
            <a:extLst>
              <a:ext uri="{FF2B5EF4-FFF2-40B4-BE49-F238E27FC236}">
                <a16:creationId xmlns:a16="http://schemas.microsoft.com/office/drawing/2014/main" id="{75FAD595-A0A1-4954-99E3-DFF6553C6584}"/>
              </a:ext>
            </a:extLst>
          </p:cNvPr>
          <p:cNvGrpSpPr/>
          <p:nvPr/>
        </p:nvGrpSpPr>
        <p:grpSpPr>
          <a:xfrm>
            <a:off x="4861455" y="2078547"/>
            <a:ext cx="3824473" cy="2615029"/>
            <a:chOff x="2071688" y="1809750"/>
            <a:chExt cx="4962526" cy="2772966"/>
          </a:xfrm>
        </p:grpSpPr>
        <p:sp>
          <p:nvSpPr>
            <p:cNvPr id="32" name="Rectangle 5">
              <a:extLst>
                <a:ext uri="{FF2B5EF4-FFF2-40B4-BE49-F238E27FC236}">
                  <a16:creationId xmlns:a16="http://schemas.microsoft.com/office/drawing/2014/main" id="{4B0E660E-2F38-4CB8-B8A1-90DF51C2681A}"/>
                </a:ext>
              </a:extLst>
            </p:cNvPr>
            <p:cNvSpPr>
              <a:spLocks noChangeArrowheads="1"/>
            </p:cNvSpPr>
            <p:nvPr/>
          </p:nvSpPr>
          <p:spPr bwMode="blackWhite">
            <a:xfrm>
              <a:off x="3194449" y="3524250"/>
              <a:ext cx="3839765" cy="105846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fontAlgn="t" hangingPunct="0">
                <a:lnSpc>
                  <a:spcPct val="120000"/>
                </a:lnSpc>
                <a:spcBef>
                  <a:spcPct val="60000"/>
                </a:spcBef>
                <a:buClrTx/>
              </a:pPr>
              <a:r>
                <a:rPr lang="en-US" sz="1200" dirty="0">
                  <a:solidFill>
                    <a:srgbClr val="000000"/>
                  </a:solidFill>
                </a:rPr>
                <a:t>Must be preceded by </a:t>
              </a:r>
              <a:r>
                <a:rPr lang="en-US" sz="1200" dirty="0">
                  <a:solidFill>
                    <a:srgbClr val="000000"/>
                  </a:solidFill>
                  <a:latin typeface="Courier New" panose="02070309020205020404" pitchFamily="49" charset="0"/>
                </a:rPr>
                <a:t>=</a:t>
              </a:r>
              <a:r>
                <a:rPr lang="en-US" sz="1200" dirty="0">
                  <a:solidFill>
                    <a:srgbClr val="000000"/>
                  </a:solidFill>
                </a:rPr>
                <a:t>, </a:t>
              </a:r>
              <a:r>
                <a:rPr lang="en-US" sz="1200" dirty="0">
                  <a:solidFill>
                    <a:srgbClr val="000000"/>
                  </a:solidFill>
                  <a:latin typeface="Courier New" panose="02070309020205020404" pitchFamily="49" charset="0"/>
                </a:rPr>
                <a:t>!=</a:t>
              </a:r>
              <a:r>
                <a:rPr lang="en-US" sz="1200" dirty="0">
                  <a:solidFill>
                    <a:srgbClr val="000000"/>
                  </a:solidFill>
                </a:rPr>
                <a:t>, </a:t>
              </a:r>
              <a:r>
                <a:rPr lang="en-US" sz="1200" dirty="0">
                  <a:solidFill>
                    <a:srgbClr val="000000"/>
                  </a:solidFill>
                  <a:latin typeface="Courier New" panose="02070309020205020404" pitchFamily="49" charset="0"/>
                </a:rPr>
                <a:t>&gt;</a:t>
              </a:r>
              <a:r>
                <a:rPr lang="en-US" sz="1200" dirty="0">
                  <a:solidFill>
                    <a:srgbClr val="000000"/>
                  </a:solidFill>
                </a:rPr>
                <a:t>, </a:t>
              </a:r>
              <a:r>
                <a:rPr lang="en-US" sz="1200" dirty="0">
                  <a:solidFill>
                    <a:srgbClr val="000000"/>
                  </a:solidFill>
                  <a:latin typeface="Courier New" panose="02070309020205020404" pitchFamily="49" charset="0"/>
                </a:rPr>
                <a:t>&lt;</a:t>
              </a:r>
              <a:r>
                <a:rPr lang="en-US" sz="1200" dirty="0">
                  <a:solidFill>
                    <a:srgbClr val="000000"/>
                  </a:solidFill>
                </a:rPr>
                <a:t>, </a:t>
              </a:r>
              <a:r>
                <a:rPr lang="en-US" sz="1200" dirty="0">
                  <a:solidFill>
                    <a:srgbClr val="000000"/>
                  </a:solidFill>
                  <a:latin typeface="Courier New" panose="02070309020205020404" pitchFamily="49" charset="0"/>
                </a:rPr>
                <a:t>&lt;=</a:t>
              </a:r>
              <a:r>
                <a:rPr lang="en-US" sz="1200" dirty="0">
                  <a:solidFill>
                    <a:srgbClr val="000000"/>
                  </a:solidFill>
                </a:rPr>
                <a:t>, </a:t>
              </a:r>
              <a:r>
                <a:rPr lang="en-US" sz="1200" dirty="0">
                  <a:solidFill>
                    <a:srgbClr val="000000"/>
                  </a:solidFill>
                  <a:latin typeface="Courier New" panose="02070309020205020404" pitchFamily="49" charset="0"/>
                </a:rPr>
                <a:t>&gt;=</a:t>
              </a:r>
              <a:r>
                <a:rPr lang="en-US" sz="1200" dirty="0">
                  <a:solidFill>
                    <a:srgbClr val="000000"/>
                  </a:solidFill>
                </a:rPr>
                <a:t>. Compares a value to every value in a list or returned by a query. Evaluates to </a:t>
              </a:r>
              <a:r>
                <a:rPr lang="en-US" sz="1200" dirty="0">
                  <a:solidFill>
                    <a:srgbClr val="000000"/>
                  </a:solidFill>
                  <a:latin typeface="Courier New" panose="02070309020205020404" pitchFamily="49" charset="0"/>
                  <a:cs typeface="Courier New" panose="02070309020205020404" pitchFamily="49" charset="0"/>
                </a:rPr>
                <a:t>TRUE</a:t>
              </a:r>
              <a:r>
                <a:rPr lang="en-US" sz="1200" dirty="0">
                  <a:solidFill>
                    <a:srgbClr val="000000"/>
                  </a:solidFill>
                </a:rPr>
                <a:t> if the query returns no rows.</a:t>
              </a:r>
            </a:p>
          </p:txBody>
        </p:sp>
        <p:sp>
          <p:nvSpPr>
            <p:cNvPr id="33" name="Rectangle 6">
              <a:extLst>
                <a:ext uri="{FF2B5EF4-FFF2-40B4-BE49-F238E27FC236}">
                  <a16:creationId xmlns:a16="http://schemas.microsoft.com/office/drawing/2014/main" id="{90114472-1288-45E2-BA9A-91F752FA1046}"/>
                </a:ext>
              </a:extLst>
            </p:cNvPr>
            <p:cNvSpPr>
              <a:spLocks noChangeArrowheads="1"/>
            </p:cNvSpPr>
            <p:nvPr/>
          </p:nvSpPr>
          <p:spPr bwMode="blackWhite">
            <a:xfrm>
              <a:off x="2071689" y="3524250"/>
              <a:ext cx="1122760" cy="105846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latin typeface="Courier New" panose="02070309020205020404" pitchFamily="49" charset="0"/>
                </a:rPr>
                <a:t>ALL</a:t>
              </a:r>
            </a:p>
          </p:txBody>
        </p:sp>
        <p:sp>
          <p:nvSpPr>
            <p:cNvPr id="34" name="Rectangle 7">
              <a:extLst>
                <a:ext uri="{FF2B5EF4-FFF2-40B4-BE49-F238E27FC236}">
                  <a16:creationId xmlns:a16="http://schemas.microsoft.com/office/drawing/2014/main" id="{1BA81B79-C440-44CB-BF03-0516DB705295}"/>
                </a:ext>
              </a:extLst>
            </p:cNvPr>
            <p:cNvSpPr>
              <a:spLocks noChangeArrowheads="1"/>
            </p:cNvSpPr>
            <p:nvPr/>
          </p:nvSpPr>
          <p:spPr bwMode="blackWhite">
            <a:xfrm>
              <a:off x="3194449" y="2083594"/>
              <a:ext cx="3839765"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200" dirty="0">
                  <a:solidFill>
                    <a:srgbClr val="000000"/>
                  </a:solidFill>
                </a:rPr>
                <a:t>Equal to any member in the list</a:t>
              </a:r>
            </a:p>
          </p:txBody>
        </p:sp>
        <p:sp>
          <p:nvSpPr>
            <p:cNvPr id="35" name="Rectangle 8">
              <a:extLst>
                <a:ext uri="{FF2B5EF4-FFF2-40B4-BE49-F238E27FC236}">
                  <a16:creationId xmlns:a16="http://schemas.microsoft.com/office/drawing/2014/main" id="{2547A601-37B9-485B-8562-A8DF283CCAC4}"/>
                </a:ext>
              </a:extLst>
            </p:cNvPr>
            <p:cNvSpPr>
              <a:spLocks noChangeArrowheads="1"/>
            </p:cNvSpPr>
            <p:nvPr/>
          </p:nvSpPr>
          <p:spPr bwMode="blackWhite">
            <a:xfrm>
              <a:off x="2071689" y="2083594"/>
              <a:ext cx="1122760" cy="315516"/>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latin typeface="Courier New" panose="02070309020205020404" pitchFamily="49" charset="0"/>
                </a:rPr>
                <a:t>IN</a:t>
              </a:r>
            </a:p>
          </p:txBody>
        </p:sp>
        <p:sp>
          <p:nvSpPr>
            <p:cNvPr id="36" name="Rectangle 9">
              <a:extLst>
                <a:ext uri="{FF2B5EF4-FFF2-40B4-BE49-F238E27FC236}">
                  <a16:creationId xmlns:a16="http://schemas.microsoft.com/office/drawing/2014/main" id="{470CA6ED-779A-40B8-8CB7-246476A80EB1}"/>
                </a:ext>
              </a:extLst>
            </p:cNvPr>
            <p:cNvSpPr>
              <a:spLocks noChangeArrowheads="1"/>
            </p:cNvSpPr>
            <p:nvPr/>
          </p:nvSpPr>
          <p:spPr bwMode="blackWhite">
            <a:xfrm>
              <a:off x="3194449" y="2399110"/>
              <a:ext cx="3839765" cy="1125140"/>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fontAlgn="t" hangingPunct="0">
                <a:lnSpc>
                  <a:spcPct val="120000"/>
                </a:lnSpc>
                <a:spcBef>
                  <a:spcPct val="60000"/>
                </a:spcBef>
                <a:buClrTx/>
              </a:pPr>
              <a:r>
                <a:rPr lang="en-US" sz="1200" dirty="0">
                  <a:solidFill>
                    <a:srgbClr val="000000"/>
                  </a:solidFill>
                </a:rPr>
                <a:t>Must be preceded by </a:t>
              </a:r>
              <a:r>
                <a:rPr lang="en-US" sz="1200" dirty="0">
                  <a:solidFill>
                    <a:srgbClr val="000000"/>
                  </a:solidFill>
                  <a:latin typeface="Courier New" panose="02070309020205020404" pitchFamily="49" charset="0"/>
                </a:rPr>
                <a:t>=</a:t>
              </a:r>
              <a:r>
                <a:rPr lang="en-US" sz="1200" dirty="0">
                  <a:solidFill>
                    <a:srgbClr val="000000"/>
                  </a:solidFill>
                </a:rPr>
                <a:t>, </a:t>
              </a:r>
              <a:r>
                <a:rPr lang="en-US" sz="1200" dirty="0">
                  <a:solidFill>
                    <a:srgbClr val="000000"/>
                  </a:solidFill>
                  <a:latin typeface="Courier New" panose="02070309020205020404" pitchFamily="49" charset="0"/>
                </a:rPr>
                <a:t>!=</a:t>
              </a:r>
              <a:r>
                <a:rPr lang="en-US" sz="1200" dirty="0">
                  <a:solidFill>
                    <a:srgbClr val="000000"/>
                  </a:solidFill>
                </a:rPr>
                <a:t>, </a:t>
              </a:r>
              <a:r>
                <a:rPr lang="en-US" sz="1200" dirty="0">
                  <a:solidFill>
                    <a:srgbClr val="000000"/>
                  </a:solidFill>
                  <a:latin typeface="Courier New" panose="02070309020205020404" pitchFamily="49" charset="0"/>
                </a:rPr>
                <a:t>&gt;</a:t>
              </a:r>
              <a:r>
                <a:rPr lang="en-US" sz="1200" dirty="0">
                  <a:solidFill>
                    <a:srgbClr val="000000"/>
                  </a:solidFill>
                </a:rPr>
                <a:t>, </a:t>
              </a:r>
              <a:r>
                <a:rPr lang="en-US" sz="1200" dirty="0">
                  <a:solidFill>
                    <a:srgbClr val="000000"/>
                  </a:solidFill>
                  <a:latin typeface="Courier New" panose="02070309020205020404" pitchFamily="49" charset="0"/>
                </a:rPr>
                <a:t>&lt;</a:t>
              </a:r>
              <a:r>
                <a:rPr lang="en-US" sz="1200" dirty="0">
                  <a:solidFill>
                    <a:srgbClr val="000000"/>
                  </a:solidFill>
                </a:rPr>
                <a:t>, </a:t>
              </a:r>
              <a:r>
                <a:rPr lang="en-US" sz="1200" dirty="0">
                  <a:solidFill>
                    <a:srgbClr val="000000"/>
                  </a:solidFill>
                  <a:latin typeface="Courier New" panose="02070309020205020404" pitchFamily="49" charset="0"/>
                </a:rPr>
                <a:t>&lt;=</a:t>
              </a:r>
              <a:r>
                <a:rPr lang="en-US" sz="1200" dirty="0">
                  <a:solidFill>
                    <a:srgbClr val="000000"/>
                  </a:solidFill>
                </a:rPr>
                <a:t>, </a:t>
              </a:r>
              <a:r>
                <a:rPr lang="en-US" sz="1200" dirty="0">
                  <a:solidFill>
                    <a:srgbClr val="000000"/>
                  </a:solidFill>
                  <a:latin typeface="Courier New" panose="02070309020205020404" pitchFamily="49" charset="0"/>
                </a:rPr>
                <a:t>&gt;=</a:t>
              </a:r>
              <a:r>
                <a:rPr lang="en-US" sz="1200" dirty="0">
                  <a:solidFill>
                    <a:srgbClr val="000000"/>
                  </a:solidFill>
                </a:rPr>
                <a:t>. Compares a value to each value in a list or returned by a query. Evaluates to </a:t>
              </a:r>
              <a:r>
                <a:rPr lang="en-US" sz="1200" dirty="0">
                  <a:solidFill>
                    <a:srgbClr val="000000"/>
                  </a:solidFill>
                  <a:latin typeface="Courier New" panose="02070309020205020404" pitchFamily="49" charset="0"/>
                  <a:cs typeface="Courier New" panose="02070309020205020404" pitchFamily="49" charset="0"/>
                </a:rPr>
                <a:t>FALSE</a:t>
              </a:r>
              <a:r>
                <a:rPr lang="en-US" sz="1200" dirty="0">
                  <a:solidFill>
                    <a:srgbClr val="000000"/>
                  </a:solidFill>
                </a:rPr>
                <a:t> if the query returns no rows.</a:t>
              </a:r>
            </a:p>
          </p:txBody>
        </p:sp>
        <p:sp>
          <p:nvSpPr>
            <p:cNvPr id="37" name="Rectangle 10">
              <a:extLst>
                <a:ext uri="{FF2B5EF4-FFF2-40B4-BE49-F238E27FC236}">
                  <a16:creationId xmlns:a16="http://schemas.microsoft.com/office/drawing/2014/main" id="{C6B823A2-861F-43BF-AAC3-8556A5BEEFEE}"/>
                </a:ext>
              </a:extLst>
            </p:cNvPr>
            <p:cNvSpPr>
              <a:spLocks noChangeArrowheads="1"/>
            </p:cNvSpPr>
            <p:nvPr/>
          </p:nvSpPr>
          <p:spPr bwMode="blackWhite">
            <a:xfrm>
              <a:off x="2071689" y="2399110"/>
              <a:ext cx="1122760" cy="1125140"/>
            </a:xfrm>
            <a:prstGeom prst="rect">
              <a:avLst/>
            </a:prstGeom>
            <a:solidFill>
              <a:srgbClr val="DDDDDD"/>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eaLnBrk="0" hangingPunct="0">
                <a:lnSpc>
                  <a:spcPct val="120000"/>
                </a:lnSpc>
                <a:spcBef>
                  <a:spcPct val="60000"/>
                </a:spcBef>
                <a:buClrTx/>
              </a:pPr>
              <a:r>
                <a:rPr lang="en-US" sz="1350">
                  <a:solidFill>
                    <a:srgbClr val="000000"/>
                  </a:solidFill>
                  <a:latin typeface="Courier New" panose="02070309020205020404" pitchFamily="49" charset="0"/>
                </a:rPr>
                <a:t>ANY</a:t>
              </a:r>
            </a:p>
          </p:txBody>
        </p:sp>
        <p:sp>
          <p:nvSpPr>
            <p:cNvPr id="38" name="Rectangle 11">
              <a:extLst>
                <a:ext uri="{FF2B5EF4-FFF2-40B4-BE49-F238E27FC236}">
                  <a16:creationId xmlns:a16="http://schemas.microsoft.com/office/drawing/2014/main" id="{58E7AAD3-EA92-41C1-BE94-4D996E1CEDA1}"/>
                </a:ext>
              </a:extLst>
            </p:cNvPr>
            <p:cNvSpPr>
              <a:spLocks noChangeArrowheads="1"/>
            </p:cNvSpPr>
            <p:nvPr/>
          </p:nvSpPr>
          <p:spPr bwMode="gray">
            <a:xfrm>
              <a:off x="3194449" y="1809750"/>
              <a:ext cx="3839765" cy="273844"/>
            </a:xfrm>
            <a:prstGeom prst="rect">
              <a:avLst/>
            </a:prstGeom>
            <a:solidFill>
              <a:schemeClr val="accent2"/>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a:r>
                <a:rPr lang="en-US" sz="1350">
                  <a:solidFill>
                    <a:srgbClr val="FFFFFF"/>
                  </a:solidFill>
                </a:rPr>
                <a:t>Meaning</a:t>
              </a:r>
            </a:p>
          </p:txBody>
        </p:sp>
        <p:sp>
          <p:nvSpPr>
            <p:cNvPr id="39" name="Rectangle 12">
              <a:extLst>
                <a:ext uri="{FF2B5EF4-FFF2-40B4-BE49-F238E27FC236}">
                  <a16:creationId xmlns:a16="http://schemas.microsoft.com/office/drawing/2014/main" id="{0B82EA0C-4F49-4290-B63D-459FC22A96AF}"/>
                </a:ext>
              </a:extLst>
            </p:cNvPr>
            <p:cNvSpPr>
              <a:spLocks noChangeArrowheads="1"/>
            </p:cNvSpPr>
            <p:nvPr/>
          </p:nvSpPr>
          <p:spPr bwMode="gray">
            <a:xfrm>
              <a:off x="2071689" y="1809750"/>
              <a:ext cx="1122760" cy="273844"/>
            </a:xfrm>
            <a:prstGeom prst="rect">
              <a:avLst/>
            </a:prstGeom>
            <a:solidFill>
              <a:schemeClr val="accent2"/>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228600">
                <a:buClr>
                  <a:srgbClr val="000000"/>
                </a:buClr>
                <a:defRPr sz="2000">
                  <a:solidFill>
                    <a:schemeClr val="tx1"/>
                  </a:solidFill>
                  <a:latin typeface="Arial" panose="020B0604020202020204" pitchFamily="34" charset="0"/>
                </a:defRPr>
              </a:lvl1pPr>
              <a:lvl2pPr marL="114300" algn="l" defTabSz="228600">
                <a:buChar char="•"/>
                <a:defRPr sz="2000">
                  <a:solidFill>
                    <a:schemeClr val="tx1"/>
                  </a:solidFill>
                  <a:latin typeface="Arial" panose="020B0604020202020204" pitchFamily="34" charset="0"/>
                </a:defRPr>
              </a:lvl2pPr>
              <a:lvl3pPr marL="685800" algn="l" defTabSz="228600">
                <a:buChar char="–"/>
                <a:defRPr>
                  <a:solidFill>
                    <a:schemeClr val="tx1"/>
                  </a:solidFill>
                  <a:latin typeface="Arial" panose="020B0604020202020204" pitchFamily="34" charset="0"/>
                </a:defRPr>
              </a:lvl3pPr>
              <a:lvl4pPr marL="1143000" algn="l" defTabSz="228600">
                <a:buClr>
                  <a:schemeClr val="accent2"/>
                </a:buClr>
                <a:buSzPct val="45000"/>
                <a:buChar char="—"/>
                <a:defRPr sz="1600">
                  <a:solidFill>
                    <a:schemeClr val="tx1"/>
                  </a:solidFill>
                  <a:latin typeface="Arial" panose="020B0604020202020204" pitchFamily="34" charset="0"/>
                </a:defRPr>
              </a:lvl4pPr>
              <a:lvl5pPr marL="1257300" algn="l" defTabSz="228600">
                <a:buClr>
                  <a:schemeClr val="accent2"/>
                </a:buClr>
                <a:buSzPct val="55000"/>
                <a:buChar char="—"/>
                <a:defRPr sz="1400">
                  <a:solidFill>
                    <a:schemeClr val="tx1"/>
                  </a:solidFill>
                  <a:latin typeface="Arial" panose="020B0604020202020204" pitchFamily="34" charset="0"/>
                </a:defRPr>
              </a:lvl5pPr>
              <a:lvl6pPr marL="17145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6pPr>
              <a:lvl7pPr marL="21717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7pPr>
              <a:lvl8pPr marL="26289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8pPr>
              <a:lvl9pPr marL="3086100" defTabSz="228600" fontAlgn="base">
                <a:spcBef>
                  <a:spcPct val="20000"/>
                </a:spcBef>
                <a:spcAft>
                  <a:spcPct val="0"/>
                </a:spcAft>
                <a:buClr>
                  <a:schemeClr val="accent2"/>
                </a:buClr>
                <a:buSzPct val="55000"/>
                <a:buFont typeface="Arial" panose="020B0604020202020204" pitchFamily="34" charset="0"/>
                <a:buChar char="—"/>
                <a:defRPr sz="1400">
                  <a:solidFill>
                    <a:schemeClr val="tx1"/>
                  </a:solidFill>
                  <a:latin typeface="Arial" panose="020B0604020202020204" pitchFamily="34" charset="0"/>
                </a:defRPr>
              </a:lvl9pPr>
            </a:lstStyle>
            <a:p>
              <a:pPr defTabSz="228594"/>
              <a:r>
                <a:rPr lang="en-US" sz="1350">
                  <a:solidFill>
                    <a:srgbClr val="FFFFFF"/>
                  </a:solidFill>
                </a:rPr>
                <a:t>Operator</a:t>
              </a:r>
            </a:p>
          </p:txBody>
        </p:sp>
        <p:sp>
          <p:nvSpPr>
            <p:cNvPr id="40" name="Line 13">
              <a:extLst>
                <a:ext uri="{FF2B5EF4-FFF2-40B4-BE49-F238E27FC236}">
                  <a16:creationId xmlns:a16="http://schemas.microsoft.com/office/drawing/2014/main" id="{98DE5F63-01C9-4D73-81DB-1D4AA3ADBDCF}"/>
                </a:ext>
              </a:extLst>
            </p:cNvPr>
            <p:cNvSpPr>
              <a:spLocks noChangeShapeType="1"/>
            </p:cNvSpPr>
            <p:nvPr/>
          </p:nvSpPr>
          <p:spPr bwMode="blackWhite">
            <a:xfrm>
              <a:off x="2071688" y="2083594"/>
              <a:ext cx="4962525" cy="0"/>
            </a:xfrm>
            <a:prstGeom prst="line">
              <a:avLst/>
            </a:prstGeom>
            <a:noFill/>
            <a:ln w="571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1" name="Line 14">
              <a:extLst>
                <a:ext uri="{FF2B5EF4-FFF2-40B4-BE49-F238E27FC236}">
                  <a16:creationId xmlns:a16="http://schemas.microsoft.com/office/drawing/2014/main" id="{1C00A0B4-DBD5-4C03-9BF0-2FF4E7E7760C}"/>
                </a:ext>
              </a:extLst>
            </p:cNvPr>
            <p:cNvSpPr>
              <a:spLocks noChangeShapeType="1"/>
            </p:cNvSpPr>
            <p:nvPr/>
          </p:nvSpPr>
          <p:spPr bwMode="blackWhite">
            <a:xfrm>
              <a:off x="2071688" y="3524250"/>
              <a:ext cx="4962525"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2" name="Line 15">
              <a:extLst>
                <a:ext uri="{FF2B5EF4-FFF2-40B4-BE49-F238E27FC236}">
                  <a16:creationId xmlns:a16="http://schemas.microsoft.com/office/drawing/2014/main" id="{371E7306-74E0-4048-AF19-3F8C68DA77A4}"/>
                </a:ext>
              </a:extLst>
            </p:cNvPr>
            <p:cNvSpPr>
              <a:spLocks noChangeShapeType="1"/>
            </p:cNvSpPr>
            <p:nvPr/>
          </p:nvSpPr>
          <p:spPr bwMode="blackWhite">
            <a:xfrm>
              <a:off x="2071688" y="4582716"/>
              <a:ext cx="4962525" cy="0"/>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3" name="Line 16">
              <a:extLst>
                <a:ext uri="{FF2B5EF4-FFF2-40B4-BE49-F238E27FC236}">
                  <a16:creationId xmlns:a16="http://schemas.microsoft.com/office/drawing/2014/main" id="{6E23D11C-B838-4B7E-B513-021768A8A5ED}"/>
                </a:ext>
              </a:extLst>
            </p:cNvPr>
            <p:cNvSpPr>
              <a:spLocks noChangeShapeType="1"/>
            </p:cNvSpPr>
            <p:nvPr/>
          </p:nvSpPr>
          <p:spPr bwMode="blackWhite">
            <a:xfrm>
              <a:off x="2071688" y="1809750"/>
              <a:ext cx="0" cy="2738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4" name="Line 17">
              <a:extLst>
                <a:ext uri="{FF2B5EF4-FFF2-40B4-BE49-F238E27FC236}">
                  <a16:creationId xmlns:a16="http://schemas.microsoft.com/office/drawing/2014/main" id="{FEA220B8-4FAC-4AA5-8579-FED1AC7FA034}"/>
                </a:ext>
              </a:extLst>
            </p:cNvPr>
            <p:cNvSpPr>
              <a:spLocks noChangeShapeType="1"/>
            </p:cNvSpPr>
            <p:nvPr/>
          </p:nvSpPr>
          <p:spPr bwMode="blackWhite">
            <a:xfrm>
              <a:off x="3194447" y="1809750"/>
              <a:ext cx="0" cy="2772966"/>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5" name="Line 18">
              <a:extLst>
                <a:ext uri="{FF2B5EF4-FFF2-40B4-BE49-F238E27FC236}">
                  <a16:creationId xmlns:a16="http://schemas.microsoft.com/office/drawing/2014/main" id="{8F806811-5AD1-43D4-9F58-0EA3718993A2}"/>
                </a:ext>
              </a:extLst>
            </p:cNvPr>
            <p:cNvSpPr>
              <a:spLocks noChangeShapeType="1"/>
            </p:cNvSpPr>
            <p:nvPr/>
          </p:nvSpPr>
          <p:spPr bwMode="blackWhite">
            <a:xfrm>
              <a:off x="7034213" y="1809750"/>
              <a:ext cx="0" cy="273844"/>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6" name="Line 19">
              <a:extLst>
                <a:ext uri="{FF2B5EF4-FFF2-40B4-BE49-F238E27FC236}">
                  <a16:creationId xmlns:a16="http://schemas.microsoft.com/office/drawing/2014/main" id="{16C22963-B316-44B8-AC5D-249CF08C30E6}"/>
                </a:ext>
              </a:extLst>
            </p:cNvPr>
            <p:cNvSpPr>
              <a:spLocks noChangeShapeType="1"/>
            </p:cNvSpPr>
            <p:nvPr/>
          </p:nvSpPr>
          <p:spPr bwMode="blackWhite">
            <a:xfrm>
              <a:off x="2071688" y="2399110"/>
              <a:ext cx="4962525"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8"/>
              <a:endParaRPr lang="en-US" sz="1050"/>
            </a:p>
          </p:txBody>
        </p:sp>
        <p:sp>
          <p:nvSpPr>
            <p:cNvPr id="47" name="Line 20">
              <a:extLst>
                <a:ext uri="{FF2B5EF4-FFF2-40B4-BE49-F238E27FC236}">
                  <a16:creationId xmlns:a16="http://schemas.microsoft.com/office/drawing/2014/main" id="{BEFDE25E-4729-4814-BBC6-7D20103A417E}"/>
                </a:ext>
              </a:extLst>
            </p:cNvPr>
            <p:cNvSpPr>
              <a:spLocks noChangeShapeType="1"/>
            </p:cNvSpPr>
            <p:nvPr/>
          </p:nvSpPr>
          <p:spPr bwMode="blackWhite">
            <a:xfrm>
              <a:off x="2071688" y="1809750"/>
              <a:ext cx="4962525"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8" name="Line 21">
              <a:extLst>
                <a:ext uri="{FF2B5EF4-FFF2-40B4-BE49-F238E27FC236}">
                  <a16:creationId xmlns:a16="http://schemas.microsoft.com/office/drawing/2014/main" id="{4CE1EF7A-B8EA-4B6A-BF06-30BF0EEC4ACB}"/>
                </a:ext>
              </a:extLst>
            </p:cNvPr>
            <p:cNvSpPr>
              <a:spLocks noChangeShapeType="1"/>
            </p:cNvSpPr>
            <p:nvPr/>
          </p:nvSpPr>
          <p:spPr bwMode="blackWhite">
            <a:xfrm>
              <a:off x="2071688" y="2083594"/>
              <a:ext cx="0" cy="2499122"/>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sp>
          <p:nvSpPr>
            <p:cNvPr id="49" name="Line 22">
              <a:extLst>
                <a:ext uri="{FF2B5EF4-FFF2-40B4-BE49-F238E27FC236}">
                  <a16:creationId xmlns:a16="http://schemas.microsoft.com/office/drawing/2014/main" id="{5C2EBBF8-0CE9-4348-B895-20C75771DF13}"/>
                </a:ext>
              </a:extLst>
            </p:cNvPr>
            <p:cNvSpPr>
              <a:spLocks noChangeShapeType="1"/>
            </p:cNvSpPr>
            <p:nvPr/>
          </p:nvSpPr>
          <p:spPr bwMode="blackWhite">
            <a:xfrm>
              <a:off x="7034213" y="2083594"/>
              <a:ext cx="0" cy="2499122"/>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8"/>
              <a:endParaRPr lang="en-US" sz="1050"/>
            </a:p>
          </p:txBody>
        </p:sp>
      </p:grpSp>
      <p:cxnSp>
        <p:nvCxnSpPr>
          <p:cNvPr id="51" name="Straight Connector 50">
            <a:extLst>
              <a:ext uri="{FF2B5EF4-FFF2-40B4-BE49-F238E27FC236}">
                <a16:creationId xmlns:a16="http://schemas.microsoft.com/office/drawing/2014/main" id="{29F16AAF-BBE6-4704-A527-EE4752DEC7C7}"/>
              </a:ext>
            </a:extLst>
          </p:cNvPr>
          <p:cNvCxnSpPr/>
          <p:nvPr/>
        </p:nvCxnSpPr>
        <p:spPr>
          <a:xfrm>
            <a:off x="4387645" y="-47932"/>
            <a:ext cx="0" cy="5191432"/>
          </a:xfrm>
          <a:prstGeom prst="line">
            <a:avLst/>
          </a:prstGeom>
          <a:ln w="38100"/>
        </p:spPr>
        <p:style>
          <a:lnRef idx="1">
            <a:schemeClr val="dk1"/>
          </a:lnRef>
          <a:fillRef idx="0">
            <a:schemeClr val="dk1"/>
          </a:fillRef>
          <a:effectRef idx="0">
            <a:schemeClr val="dk1"/>
          </a:effectRef>
          <a:fontRef idx="minor">
            <a:schemeClr val="tx1"/>
          </a:fontRef>
        </p:style>
      </p:cxnSp>
      <p:sp>
        <p:nvSpPr>
          <p:cNvPr id="54" name="Rectangle 32">
            <a:extLst>
              <a:ext uri="{FF2B5EF4-FFF2-40B4-BE49-F238E27FC236}">
                <a16:creationId xmlns:a16="http://schemas.microsoft.com/office/drawing/2014/main" id="{8E71CF0B-EB61-457D-9363-3B47A802F717}"/>
              </a:ext>
            </a:extLst>
          </p:cNvPr>
          <p:cNvSpPr>
            <a:spLocks noGrp="1" noChangeArrowheads="1"/>
          </p:cNvSpPr>
          <p:nvPr>
            <p:ph type="title"/>
          </p:nvPr>
        </p:nvSpPr>
        <p:spPr>
          <a:xfrm>
            <a:off x="722220" y="682856"/>
            <a:ext cx="2898058" cy="1082700"/>
          </a:xfrm>
          <a:noFill/>
          <a:ln>
            <a:noFill/>
          </a:ln>
        </p:spPr>
        <p:txBody>
          <a:bodyPr spcFirstLastPara="1" wrap="square" lIns="0" tIns="0" rIns="0" bIns="0" anchor="t" anchorCtr="0">
            <a:noAutofit/>
          </a:bodyPr>
          <a:lstStyle/>
          <a:p>
            <a:r>
              <a:rPr lang="en-US" sz="2000" dirty="0">
                <a:solidFill>
                  <a:schemeClr val="accent4">
                    <a:lumMod val="50000"/>
                  </a:schemeClr>
                </a:solidFill>
              </a:rPr>
              <a:t>Single-Row Subquery</a:t>
            </a:r>
          </a:p>
        </p:txBody>
      </p:sp>
      <p:sp>
        <p:nvSpPr>
          <p:cNvPr id="55" name="Rectangle 32">
            <a:extLst>
              <a:ext uri="{FF2B5EF4-FFF2-40B4-BE49-F238E27FC236}">
                <a16:creationId xmlns:a16="http://schemas.microsoft.com/office/drawing/2014/main" id="{189B127E-BD59-4589-A731-2B76945EA22E}"/>
              </a:ext>
            </a:extLst>
          </p:cNvPr>
          <p:cNvSpPr txBox="1">
            <a:spLocks noChangeArrowheads="1"/>
          </p:cNvSpPr>
          <p:nvPr/>
        </p:nvSpPr>
        <p:spPr>
          <a:xfrm>
            <a:off x="5709362" y="671813"/>
            <a:ext cx="2898058" cy="1082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2000" dirty="0">
                <a:solidFill>
                  <a:schemeClr val="accent4">
                    <a:lumMod val="50000"/>
                  </a:schemeClr>
                </a:solidFill>
              </a:rPr>
              <a:t>Multi-Row Subquery</a:t>
            </a:r>
          </a:p>
        </p:txBody>
      </p:sp>
      <p:sp>
        <p:nvSpPr>
          <p:cNvPr id="57" name="TextBox 56">
            <a:extLst>
              <a:ext uri="{FF2B5EF4-FFF2-40B4-BE49-F238E27FC236}">
                <a16:creationId xmlns:a16="http://schemas.microsoft.com/office/drawing/2014/main" id="{A8D177E5-A5EF-4295-8C31-F4E244480D64}"/>
              </a:ext>
            </a:extLst>
          </p:cNvPr>
          <p:cNvSpPr txBox="1"/>
          <p:nvPr/>
        </p:nvSpPr>
        <p:spPr>
          <a:xfrm>
            <a:off x="4899248" y="1347777"/>
            <a:ext cx="4601496" cy="523220"/>
          </a:xfrm>
          <a:prstGeom prst="rect">
            <a:avLst/>
          </a:prstGeom>
          <a:noFill/>
        </p:spPr>
        <p:txBody>
          <a:bodyPr wrap="square">
            <a:spAutoFit/>
          </a:bodyPr>
          <a:lstStyle/>
          <a:p>
            <a:pPr lvl="1"/>
            <a:r>
              <a:rPr lang="en-US" dirty="0"/>
              <a:t>Return more than one row</a:t>
            </a:r>
          </a:p>
          <a:p>
            <a:pPr lvl="1"/>
            <a:r>
              <a:rPr lang="en-US" dirty="0"/>
              <a:t>Use multiple-row comparison operators</a:t>
            </a:r>
          </a:p>
        </p:txBody>
      </p:sp>
      <p:sp>
        <p:nvSpPr>
          <p:cNvPr id="59" name="TextBox 58">
            <a:extLst>
              <a:ext uri="{FF2B5EF4-FFF2-40B4-BE49-F238E27FC236}">
                <a16:creationId xmlns:a16="http://schemas.microsoft.com/office/drawing/2014/main" id="{CA73CEE5-ABB6-4F16-A321-17062D0970D3}"/>
              </a:ext>
            </a:extLst>
          </p:cNvPr>
          <p:cNvSpPr txBox="1"/>
          <p:nvPr/>
        </p:nvSpPr>
        <p:spPr>
          <a:xfrm>
            <a:off x="448780" y="1388639"/>
            <a:ext cx="4748980" cy="523220"/>
          </a:xfrm>
          <a:prstGeom prst="rect">
            <a:avLst/>
          </a:prstGeom>
          <a:noFill/>
        </p:spPr>
        <p:txBody>
          <a:bodyPr wrap="square">
            <a:spAutoFit/>
          </a:bodyPr>
          <a:lstStyle/>
          <a:p>
            <a:pPr lvl="1"/>
            <a:r>
              <a:rPr lang="en-US" dirty="0"/>
              <a:t>Return only one row</a:t>
            </a:r>
          </a:p>
          <a:p>
            <a:pPr lvl="1"/>
            <a:r>
              <a:rPr lang="en-US" dirty="0"/>
              <a:t>Use single-row comparison operators</a:t>
            </a:r>
          </a:p>
        </p:txBody>
      </p:sp>
    </p:spTree>
    <p:extLst>
      <p:ext uri="{BB962C8B-B14F-4D97-AF65-F5344CB8AC3E}">
        <p14:creationId xmlns:p14="http://schemas.microsoft.com/office/powerpoint/2010/main" val="863987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2"/>
          <p:cNvSpPr txBox="1">
            <a:spLocks noGrp="1"/>
          </p:cNvSpPr>
          <p:nvPr>
            <p:ph type="title"/>
          </p:nvPr>
        </p:nvSpPr>
        <p:spPr>
          <a:xfrm>
            <a:off x="457199" y="605600"/>
            <a:ext cx="8191825" cy="10827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4800"/>
              <a:buNone/>
            </a:pPr>
            <a:r>
              <a:rPr lang="en-US"/>
              <a:t>Bagaimana SQL bekerja dalam aplikasi/program</a:t>
            </a:r>
            <a:endParaRPr/>
          </a:p>
        </p:txBody>
      </p:sp>
      <p:sp>
        <p:nvSpPr>
          <p:cNvPr id="463" name="Google Shape;463;p12"/>
          <p:cNvSpPr txBox="1">
            <a:spLocks noGrp="1"/>
          </p:cNvSpPr>
          <p:nvPr>
            <p:ph type="body" idx="1"/>
          </p:nvPr>
        </p:nvSpPr>
        <p:spPr>
          <a:xfrm>
            <a:off x="457200" y="1146950"/>
            <a:ext cx="8053057" cy="3606119"/>
          </a:xfrm>
          <a:prstGeom prst="rect">
            <a:avLst/>
          </a:prstGeom>
          <a:noFill/>
          <a:ln>
            <a:noFill/>
          </a:ln>
        </p:spPr>
        <p:txBody>
          <a:bodyPr spcFirstLastPara="1" wrap="square" lIns="0" tIns="0" rIns="0" bIns="0" anchor="t" anchorCtr="0">
            <a:noAutofit/>
          </a:bodyPr>
          <a:lstStyle/>
          <a:p>
            <a:pPr marL="457200" lvl="0" indent="-342900" algn="l" rtl="0">
              <a:lnSpc>
                <a:spcPct val="110000"/>
              </a:lnSpc>
              <a:spcBef>
                <a:spcPts val="600"/>
              </a:spcBef>
              <a:spcAft>
                <a:spcPts val="0"/>
              </a:spcAft>
              <a:buSzPts val="1800"/>
              <a:buChar char="▸"/>
            </a:pPr>
            <a:r>
              <a:rPr lang="en-US"/>
              <a:t>Aplikasi atau program biasanya memungkinkan pengguna mengakses basis data tanpa menggunakan SQL secara langsung</a:t>
            </a:r>
            <a:endParaRPr/>
          </a:p>
        </p:txBody>
      </p:sp>
      <p:sp>
        <p:nvSpPr>
          <p:cNvPr id="464" name="Google Shape;464;p12"/>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465" name="Google Shape;465;p12" descr="Program Icon | Systematrix Iconset | Royalflushxx"/>
          <p:cNvPicPr preferRelativeResize="0"/>
          <p:nvPr/>
        </p:nvPicPr>
        <p:blipFill rotWithShape="1">
          <a:blip r:embed="rId3">
            <a:alphaModFix/>
          </a:blip>
          <a:srcRect l="2160" t="13888" r="1676" b="12848"/>
          <a:stretch/>
        </p:blipFill>
        <p:spPr>
          <a:xfrm>
            <a:off x="2335920" y="2428216"/>
            <a:ext cx="1611390" cy="1312754"/>
          </a:xfrm>
          <a:prstGeom prst="rect">
            <a:avLst/>
          </a:prstGeom>
          <a:noFill/>
          <a:ln>
            <a:noFill/>
          </a:ln>
        </p:spPr>
      </p:pic>
      <p:sp>
        <p:nvSpPr>
          <p:cNvPr id="466" name="Google Shape;466;p12"/>
          <p:cNvSpPr/>
          <p:nvPr/>
        </p:nvSpPr>
        <p:spPr>
          <a:xfrm>
            <a:off x="2738735" y="3845772"/>
            <a:ext cx="805759" cy="1901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Barlow Light"/>
                <a:ea typeface="Barlow Light"/>
                <a:cs typeface="Barlow Light"/>
                <a:sym typeface="Barlow Light"/>
              </a:rPr>
              <a:t>Aplikasi</a:t>
            </a:r>
            <a:endParaRPr sz="1400" b="0" i="0" u="none" strike="noStrike" cap="none">
              <a:solidFill>
                <a:schemeClr val="dk1"/>
              </a:solidFill>
              <a:latin typeface="Barlow Light"/>
              <a:ea typeface="Barlow Light"/>
              <a:cs typeface="Barlow Light"/>
              <a:sym typeface="Barlow Light"/>
            </a:endParaRPr>
          </a:p>
        </p:txBody>
      </p:sp>
      <p:sp>
        <p:nvSpPr>
          <p:cNvPr id="467" name="Google Shape;467;p12"/>
          <p:cNvSpPr/>
          <p:nvPr/>
        </p:nvSpPr>
        <p:spPr>
          <a:xfrm>
            <a:off x="4565270" y="2229650"/>
            <a:ext cx="1820172"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Barlow Light"/>
                <a:ea typeface="Barlow Light"/>
                <a:cs typeface="Barlow Light"/>
                <a:sym typeface="Barlow Light"/>
              </a:rPr>
              <a:t>SELECT department_name FROM   departments;</a:t>
            </a:r>
            <a:endParaRPr/>
          </a:p>
        </p:txBody>
      </p:sp>
      <p:sp>
        <p:nvSpPr>
          <p:cNvPr id="468" name="Google Shape;468;p12"/>
          <p:cNvSpPr/>
          <p:nvPr/>
        </p:nvSpPr>
        <p:spPr>
          <a:xfrm>
            <a:off x="6935829" y="2228353"/>
            <a:ext cx="1385180" cy="1712481"/>
          </a:xfrm>
          <a:prstGeom prst="flowChartMagneticDisk">
            <a:avLst/>
          </a:prstGeom>
          <a:solidFill>
            <a:schemeClr val="accent1"/>
          </a:solidFill>
          <a:ln w="25400" cap="flat" cmpd="sng">
            <a:solidFill>
              <a:srgbClr val="0084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9" name="Google Shape;469;p12"/>
          <p:cNvSpPr txBox="1"/>
          <p:nvPr/>
        </p:nvSpPr>
        <p:spPr>
          <a:xfrm>
            <a:off x="7193852" y="3066485"/>
            <a:ext cx="8691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RDBMS</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Server</a:t>
            </a:r>
            <a:endParaRPr sz="1400" b="0" i="0" u="none" strike="noStrike" cap="none">
              <a:solidFill>
                <a:schemeClr val="lt1"/>
              </a:solidFill>
              <a:latin typeface="Arial"/>
              <a:ea typeface="Arial"/>
              <a:cs typeface="Arial"/>
              <a:sym typeface="Arial"/>
            </a:endParaRPr>
          </a:p>
        </p:txBody>
      </p:sp>
      <p:sp>
        <p:nvSpPr>
          <p:cNvPr id="470" name="Google Shape;470;p12"/>
          <p:cNvSpPr/>
          <p:nvPr/>
        </p:nvSpPr>
        <p:spPr>
          <a:xfrm>
            <a:off x="4799905" y="3537995"/>
            <a:ext cx="1283329"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Barlow Light"/>
                <a:ea typeface="Barlow Light"/>
                <a:cs typeface="Barlow Light"/>
                <a:sym typeface="Barlow Light"/>
              </a:rPr>
              <a:t>Hasil Query</a:t>
            </a:r>
            <a:endParaRPr/>
          </a:p>
        </p:txBody>
      </p:sp>
      <p:sp>
        <p:nvSpPr>
          <p:cNvPr id="471" name="Google Shape;471;p12"/>
          <p:cNvSpPr/>
          <p:nvPr/>
        </p:nvSpPr>
        <p:spPr>
          <a:xfrm>
            <a:off x="835775" y="2852201"/>
            <a:ext cx="699531" cy="737504"/>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72" name="Google Shape;472;p12"/>
          <p:cNvSpPr/>
          <p:nvPr/>
        </p:nvSpPr>
        <p:spPr>
          <a:xfrm>
            <a:off x="684701" y="3788791"/>
            <a:ext cx="1119550" cy="1425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Barlow Light"/>
                <a:ea typeface="Barlow Light"/>
                <a:cs typeface="Barlow Light"/>
                <a:sym typeface="Barlow Light"/>
              </a:rPr>
              <a:t>Pengguna</a:t>
            </a:r>
            <a:endParaRPr sz="1400" b="0" i="0" u="none" strike="noStrike" cap="none">
              <a:solidFill>
                <a:schemeClr val="dk1"/>
              </a:solidFill>
              <a:latin typeface="Barlow Light"/>
              <a:ea typeface="Barlow Light"/>
              <a:cs typeface="Barlow Light"/>
              <a:sym typeface="Barlow Light"/>
            </a:endParaRPr>
          </a:p>
        </p:txBody>
      </p:sp>
      <p:cxnSp>
        <p:nvCxnSpPr>
          <p:cNvPr id="473" name="Google Shape;473;p12"/>
          <p:cNvCxnSpPr/>
          <p:nvPr/>
        </p:nvCxnSpPr>
        <p:spPr>
          <a:xfrm>
            <a:off x="1551255" y="3220953"/>
            <a:ext cx="784665" cy="0"/>
          </a:xfrm>
          <a:prstGeom prst="straightConnector1">
            <a:avLst/>
          </a:prstGeom>
          <a:noFill/>
          <a:ln w="9525" cap="flat" cmpd="sng">
            <a:solidFill>
              <a:srgbClr val="00B3DC"/>
            </a:solidFill>
            <a:prstDash val="solid"/>
            <a:round/>
            <a:headEnd type="triangle" w="med" len="med"/>
            <a:tailEnd type="triangle" w="med" len="med"/>
          </a:ln>
        </p:spPr>
      </p:cxnSp>
      <p:cxnSp>
        <p:nvCxnSpPr>
          <p:cNvPr id="474" name="Google Shape;474;p12"/>
          <p:cNvCxnSpPr>
            <a:endCxn id="467" idx="1"/>
          </p:cNvCxnSpPr>
          <p:nvPr/>
        </p:nvCxnSpPr>
        <p:spPr>
          <a:xfrm rot="10800000" flipH="1">
            <a:off x="3947270" y="2598982"/>
            <a:ext cx="618000" cy="13500"/>
          </a:xfrm>
          <a:prstGeom prst="straightConnector1">
            <a:avLst/>
          </a:prstGeom>
          <a:noFill/>
          <a:ln w="9525" cap="flat" cmpd="sng">
            <a:solidFill>
              <a:srgbClr val="00B3DC"/>
            </a:solidFill>
            <a:prstDash val="solid"/>
            <a:round/>
            <a:headEnd type="none" w="sm" len="sm"/>
            <a:tailEnd type="triangle" w="med" len="med"/>
          </a:ln>
        </p:spPr>
      </p:cxnSp>
      <p:cxnSp>
        <p:nvCxnSpPr>
          <p:cNvPr id="475" name="Google Shape;475;p12"/>
          <p:cNvCxnSpPr>
            <a:stCxn id="467" idx="3"/>
          </p:cNvCxnSpPr>
          <p:nvPr/>
        </p:nvCxnSpPr>
        <p:spPr>
          <a:xfrm>
            <a:off x="6385442" y="2598982"/>
            <a:ext cx="550500" cy="0"/>
          </a:xfrm>
          <a:prstGeom prst="straightConnector1">
            <a:avLst/>
          </a:prstGeom>
          <a:noFill/>
          <a:ln w="9525" cap="flat" cmpd="sng">
            <a:solidFill>
              <a:srgbClr val="00B3DC"/>
            </a:solidFill>
            <a:prstDash val="solid"/>
            <a:round/>
            <a:headEnd type="none" w="sm" len="sm"/>
            <a:tailEnd type="triangle" w="med" len="med"/>
          </a:ln>
        </p:spPr>
      </p:cxnSp>
      <p:cxnSp>
        <p:nvCxnSpPr>
          <p:cNvPr id="476" name="Google Shape;476;p12"/>
          <p:cNvCxnSpPr>
            <a:endCxn id="470" idx="3"/>
          </p:cNvCxnSpPr>
          <p:nvPr/>
        </p:nvCxnSpPr>
        <p:spPr>
          <a:xfrm rot="10800000">
            <a:off x="6083234" y="3691883"/>
            <a:ext cx="852600" cy="0"/>
          </a:xfrm>
          <a:prstGeom prst="straightConnector1">
            <a:avLst/>
          </a:prstGeom>
          <a:noFill/>
          <a:ln w="9525" cap="flat" cmpd="sng">
            <a:solidFill>
              <a:srgbClr val="00B3DC"/>
            </a:solidFill>
            <a:prstDash val="solid"/>
            <a:round/>
            <a:headEnd type="none" w="sm" len="sm"/>
            <a:tailEnd type="triangle" w="med" len="med"/>
          </a:ln>
        </p:spPr>
      </p:cxnSp>
      <p:cxnSp>
        <p:nvCxnSpPr>
          <p:cNvPr id="477" name="Google Shape;477;p12"/>
          <p:cNvCxnSpPr>
            <a:stCxn id="470" idx="1"/>
          </p:cNvCxnSpPr>
          <p:nvPr/>
        </p:nvCxnSpPr>
        <p:spPr>
          <a:xfrm rot="10800000">
            <a:off x="3969505" y="3691883"/>
            <a:ext cx="830400" cy="0"/>
          </a:xfrm>
          <a:prstGeom prst="straightConnector1">
            <a:avLst/>
          </a:prstGeom>
          <a:noFill/>
          <a:ln w="9525" cap="flat" cmpd="sng">
            <a:solidFill>
              <a:srgbClr val="00B3DC"/>
            </a:solidFill>
            <a:prstDash val="solid"/>
            <a:round/>
            <a:headEnd type="none" w="sm" len="sm"/>
            <a:tailEnd type="triangle" w="med" len="med"/>
          </a:ln>
        </p:spPr>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A95A05-0C89-4E84-9D0C-98D0B9BEC48A}"/>
              </a:ext>
            </a:extLst>
          </p:cNvPr>
          <p:cNvSpPr>
            <a:spLocks noGrp="1"/>
          </p:cNvSpPr>
          <p:nvPr>
            <p:ph type="ctrTitle"/>
          </p:nvPr>
        </p:nvSpPr>
        <p:spPr/>
        <p:txBody>
          <a:bodyPr/>
          <a:lstStyle/>
          <a:p>
            <a:r>
              <a:rPr lang="en-AU"/>
              <a:t>CASE WHEN</a:t>
            </a:r>
          </a:p>
        </p:txBody>
      </p:sp>
      <p:sp>
        <p:nvSpPr>
          <p:cNvPr id="6" name="Subtitle 5">
            <a:extLst>
              <a:ext uri="{FF2B5EF4-FFF2-40B4-BE49-F238E27FC236}">
                <a16:creationId xmlns:a16="http://schemas.microsoft.com/office/drawing/2014/main" id="{0A04601A-1E58-4915-868E-3FFE2FC11A14}"/>
              </a:ext>
            </a:extLst>
          </p:cNvPr>
          <p:cNvSpPr>
            <a:spLocks noGrp="1"/>
          </p:cNvSpPr>
          <p:nvPr>
            <p:ph type="subTitle" idx="1"/>
          </p:nvPr>
        </p:nvSpPr>
        <p:spPr/>
        <p:txBody>
          <a:bodyPr/>
          <a:lstStyle/>
          <a:p>
            <a:endParaRPr lang="en-AU"/>
          </a:p>
        </p:txBody>
      </p:sp>
      <p:sp>
        <p:nvSpPr>
          <p:cNvPr id="4" name="Slide Number Placeholder 3">
            <a:extLst>
              <a:ext uri="{FF2B5EF4-FFF2-40B4-BE49-F238E27FC236}">
                <a16:creationId xmlns:a16="http://schemas.microsoft.com/office/drawing/2014/main" id="{AD2C550F-3CC3-4AB5-8A56-285B95028B7C}"/>
              </a:ext>
            </a:extLst>
          </p:cNvPr>
          <p:cNvSpPr>
            <a:spLocks noGrp="1"/>
          </p:cNvSpPr>
          <p:nvPr>
            <p:ph type="sldNum" sz="quarter" idx="4294967295"/>
          </p:nvPr>
        </p:nvSpPr>
        <p:spPr>
          <a:xfrm>
            <a:off x="8686800" y="4637088"/>
            <a:ext cx="457200" cy="468312"/>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6B3EE8F-C7F6-4810-BC49-1C94F0A57B1E}" type="slidenum">
              <a:rPr kumimoji="0" lang="en-US"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70</a:t>
            </a:fld>
            <a:endParaRPr kumimoji="0" lang="en-US" sz="1200" b="0" i="0" u="none" strike="noStrike" kern="0" cap="none" spc="0" normalizeH="0" baseline="0" noProof="0">
              <a:ln>
                <a:noFill/>
              </a:ln>
              <a:solidFill>
                <a:srgbClr val="FFFFFF"/>
              </a:solidFill>
              <a:effectLst/>
              <a:uLnTx/>
              <a:uFillTx/>
              <a:latin typeface="Barlow Light"/>
              <a:sym typeface="Barlow Light"/>
            </a:endParaRPr>
          </a:p>
        </p:txBody>
      </p:sp>
    </p:spTree>
    <p:extLst>
      <p:ext uri="{BB962C8B-B14F-4D97-AF65-F5344CB8AC3E}">
        <p14:creationId xmlns:p14="http://schemas.microsoft.com/office/powerpoint/2010/main" val="3026677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770982-9280-431A-B96A-63D271EA94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6B3EE8F-C7F6-4810-BC49-1C94F0A57B1E}" type="slidenum">
              <a:rPr kumimoji="0" lang="en-US" sz="1200" b="0" i="0" u="none" strike="noStrike" kern="0" cap="none" spc="0" normalizeH="0" baseline="0" noProof="0" smtClean="0">
                <a:ln>
                  <a:noFill/>
                </a:ln>
                <a:solidFill>
                  <a:srgbClr val="FFFFFF"/>
                </a:solidFill>
                <a:effectLst/>
                <a:uLnTx/>
                <a:uFillTx/>
                <a:latin typeface="Barlow Light"/>
                <a:sym typeface="Barlow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71</a:t>
            </a:fld>
            <a:endParaRPr kumimoji="0" lang="en-US" sz="1200" b="0" i="0" u="none" strike="noStrike" kern="0" cap="none" spc="0" normalizeH="0" baseline="0" noProof="0">
              <a:ln>
                <a:noFill/>
              </a:ln>
              <a:solidFill>
                <a:srgbClr val="FFFFFF"/>
              </a:solidFill>
              <a:effectLst/>
              <a:uLnTx/>
              <a:uFillTx/>
              <a:latin typeface="Barlow Light"/>
              <a:sym typeface="Barlow Light"/>
            </a:endParaRPr>
          </a:p>
        </p:txBody>
      </p:sp>
      <p:sp>
        <p:nvSpPr>
          <p:cNvPr id="7" name="Google Shape;195;p34">
            <a:extLst>
              <a:ext uri="{FF2B5EF4-FFF2-40B4-BE49-F238E27FC236}">
                <a16:creationId xmlns:a16="http://schemas.microsoft.com/office/drawing/2014/main" id="{03698462-5702-4ED1-8013-60E76271DAB8}"/>
              </a:ext>
            </a:extLst>
          </p:cNvPr>
          <p:cNvSpPr txBox="1">
            <a:spLocks/>
          </p:cNvSpPr>
          <p:nvPr/>
        </p:nvSpPr>
        <p:spPr>
          <a:xfrm>
            <a:off x="256112" y="286795"/>
            <a:ext cx="8629562" cy="943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marL="0" marR="0" lvl="0" indent="0" algn="l" defTabSz="914400" rtl="0" eaLnBrk="1" fontAlgn="auto" latinLnBrk="0" hangingPunct="1">
              <a:lnSpc>
                <a:spcPct val="80000"/>
              </a:lnSpc>
              <a:spcBef>
                <a:spcPts val="0"/>
              </a:spcBef>
              <a:spcAft>
                <a:spcPts val="0"/>
              </a:spcAft>
              <a:buClr>
                <a:srgbClr val="007BB9"/>
              </a:buClr>
              <a:buSzPts val="4800"/>
              <a:buFont typeface="Raleway SemiBold"/>
              <a:buNone/>
              <a:tabLst/>
              <a:defRPr/>
            </a:pPr>
            <a:r>
              <a:rPr kumimoji="0" lang="en-AU" sz="4267" b="0" i="0" u="none" strike="noStrike" kern="0" cap="none" spc="0" normalizeH="0" baseline="0" noProof="0">
                <a:ln>
                  <a:noFill/>
                </a:ln>
                <a:solidFill>
                  <a:srgbClr val="007BB9"/>
                </a:solidFill>
                <a:effectLst/>
                <a:uLnTx/>
                <a:uFillTx/>
                <a:latin typeface="Raleway SemiBold"/>
                <a:sym typeface="Raleway SemiBold"/>
              </a:rPr>
              <a:t>SQL CASE Statement</a:t>
            </a:r>
          </a:p>
        </p:txBody>
      </p:sp>
      <p:sp>
        <p:nvSpPr>
          <p:cNvPr id="8" name="Google Shape;196;p34">
            <a:extLst>
              <a:ext uri="{FF2B5EF4-FFF2-40B4-BE49-F238E27FC236}">
                <a16:creationId xmlns:a16="http://schemas.microsoft.com/office/drawing/2014/main" id="{01677F03-5466-4C65-A35B-63D2F6B7F5D4}"/>
              </a:ext>
            </a:extLst>
          </p:cNvPr>
          <p:cNvSpPr txBox="1">
            <a:spLocks/>
          </p:cNvSpPr>
          <p:nvPr/>
        </p:nvSpPr>
        <p:spPr>
          <a:xfrm>
            <a:off x="251058" y="2672776"/>
            <a:ext cx="4062275" cy="196568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pPr marL="0" marR="0" lvl="0" indent="0" algn="l" defTabSz="914400" rtl="0" eaLnBrk="1" fontAlgn="auto" latinLnBrk="0" hangingPunct="1">
              <a:lnSpc>
                <a:spcPct val="110000"/>
              </a:lnSpc>
              <a:spcBef>
                <a:spcPts val="0"/>
              </a:spcBef>
              <a:spcAft>
                <a:spcPts val="0"/>
              </a:spcAft>
              <a:buClr>
                <a:srgbClr val="00B5DD"/>
              </a:buClr>
              <a:buSzPts val="1800"/>
              <a:buFont typeface="Barlow Light"/>
              <a:buNone/>
              <a:tabLst/>
              <a:defRPr/>
            </a:pPr>
            <a:r>
              <a:rPr kumimoji="0" lang="en-AU" sz="2000" b="1" i="0" u="none" strike="noStrike" kern="0" cap="none" spc="0" normalizeH="0" baseline="0" noProof="0" dirty="0" err="1">
                <a:ln>
                  <a:noFill/>
                </a:ln>
                <a:solidFill>
                  <a:srgbClr val="3A3F50"/>
                </a:solidFill>
                <a:effectLst/>
                <a:uLnTx/>
                <a:uFillTx/>
                <a:latin typeface="Barlow Light"/>
                <a:sym typeface="Barlow Light"/>
              </a:rPr>
              <a:t>Contoh</a:t>
            </a:r>
            <a:r>
              <a:rPr kumimoji="0" lang="en-AU" sz="2000" b="1" i="0" u="none" strike="noStrike" kern="0" cap="none" spc="0" normalizeH="0" baseline="0" noProof="0" dirty="0">
                <a:ln>
                  <a:noFill/>
                </a:ln>
                <a:solidFill>
                  <a:srgbClr val="3A3F50"/>
                </a:solidFill>
                <a:effectLst/>
                <a:uLnTx/>
                <a:uFillTx/>
                <a:latin typeface="Barlow Light"/>
                <a:sym typeface="Barlow Light"/>
              </a:rPr>
              <a:t>:</a:t>
            </a:r>
          </a:p>
          <a:p>
            <a:pPr marL="0" marR="0" lvl="0" indent="0" algn="l" defTabSz="914400" rtl="0" eaLnBrk="1" fontAlgn="auto" latinLnBrk="0" hangingPunct="1">
              <a:lnSpc>
                <a:spcPct val="110000"/>
              </a:lnSpc>
              <a:spcBef>
                <a:spcPts val="0"/>
              </a:spcBef>
              <a:spcAft>
                <a:spcPts val="0"/>
              </a:spcAft>
              <a:buClr>
                <a:srgbClr val="00B5DD"/>
              </a:buClr>
              <a:buSzPts val="1800"/>
              <a:buFont typeface="Barlow Light"/>
              <a:buNone/>
              <a:tabLst/>
              <a:defRPr/>
            </a:pP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SELECT</a:t>
            </a: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err="1">
                <a:ln>
                  <a:noFill/>
                </a:ln>
                <a:solidFill>
                  <a:srgbClr val="3A3F50"/>
                </a:solidFill>
                <a:effectLst/>
                <a:uLnTx/>
                <a:uFillTx/>
                <a:latin typeface="Barlow Light"/>
                <a:sym typeface="Barlow Light"/>
              </a:rPr>
              <a:t>nama</a:t>
            </a: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CASE</a:t>
            </a: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err="1">
                <a:ln>
                  <a:noFill/>
                </a:ln>
                <a:solidFill>
                  <a:srgbClr val="3A3F50"/>
                </a:solidFill>
                <a:effectLst/>
                <a:uLnTx/>
                <a:uFillTx/>
                <a:latin typeface="Barlow Light"/>
                <a:sym typeface="Barlow Light"/>
              </a:rPr>
              <a:t>alamat</a:t>
            </a:r>
            <a:endParaRPr kumimoji="0" lang="en-AU" sz="1867" b="0" i="0" u="none" strike="noStrike" kern="0" cap="none" spc="0" normalizeH="0" baseline="0" noProof="0" dirty="0">
              <a:ln>
                <a:noFill/>
              </a:ln>
              <a:solidFill>
                <a:srgbClr val="3A3F50"/>
              </a:solidFill>
              <a:effectLst/>
              <a:uLnTx/>
              <a:uFillTx/>
              <a:latin typeface="Barlow Light"/>
              <a:sym typeface="Barlow Light"/>
            </a:endParaRPr>
          </a:p>
          <a:p>
            <a:pPr marL="0" marR="0" lvl="0" indent="0" algn="l" defTabSz="914400" rtl="0" eaLnBrk="1" fontAlgn="auto" latinLnBrk="0" hangingPunct="1">
              <a:lnSpc>
                <a:spcPct val="110000"/>
              </a:lnSpc>
              <a:spcBef>
                <a:spcPts val="0"/>
              </a:spcBef>
              <a:spcAft>
                <a:spcPts val="0"/>
              </a:spcAft>
              <a:buClr>
                <a:srgbClr val="00B5DD"/>
              </a:buClr>
              <a:buSzPts val="1800"/>
              <a:buFont typeface="Barlow Light"/>
              <a:buNone/>
              <a:tabLst/>
              <a:defRPr/>
            </a:pP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WHEN</a:t>
            </a:r>
            <a:r>
              <a:rPr kumimoji="0" lang="en-AU" sz="1867" b="0" i="0" u="none" strike="noStrike" kern="0" cap="none" spc="0" normalizeH="0" baseline="0" noProof="0" dirty="0">
                <a:ln>
                  <a:noFill/>
                </a:ln>
                <a:solidFill>
                  <a:srgbClr val="3A3F50"/>
                </a:solidFill>
                <a:effectLst/>
                <a:uLnTx/>
                <a:uFillTx/>
                <a:latin typeface="Barlow Light"/>
                <a:sym typeface="Barlow Light"/>
              </a:rPr>
              <a:t> 'PMK' </a:t>
            </a: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THEN</a:t>
            </a:r>
            <a:r>
              <a:rPr kumimoji="0" lang="en-AU" sz="1867" b="0" i="0" u="none" strike="noStrike" kern="0" cap="none" spc="0" normalizeH="0" baseline="0" noProof="0" dirty="0">
                <a:ln>
                  <a:noFill/>
                </a:ln>
                <a:solidFill>
                  <a:srgbClr val="3A3F50"/>
                </a:solidFill>
                <a:effectLst/>
                <a:uLnTx/>
                <a:uFillTx/>
                <a:latin typeface="Barlow Light"/>
                <a:sym typeface="Barlow Light"/>
              </a:rPr>
              <a:t> 'PAMEKASAN'</a:t>
            </a:r>
          </a:p>
          <a:p>
            <a:pPr marL="0" marR="0" lvl="0" indent="0" algn="l" defTabSz="914400" rtl="0" eaLnBrk="1" fontAlgn="auto" latinLnBrk="0" hangingPunct="1">
              <a:lnSpc>
                <a:spcPct val="110000"/>
              </a:lnSpc>
              <a:spcBef>
                <a:spcPts val="0"/>
              </a:spcBef>
              <a:spcAft>
                <a:spcPts val="0"/>
              </a:spcAft>
              <a:buClr>
                <a:srgbClr val="00B5DD"/>
              </a:buClr>
              <a:buSzPts val="1800"/>
              <a:buFont typeface="Barlow Light"/>
              <a:buNone/>
              <a:tabLst/>
              <a:defRPr/>
            </a:pP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WHEN</a:t>
            </a:r>
            <a:r>
              <a:rPr kumimoji="0" lang="en-AU" sz="1867" b="0" i="0" u="none" strike="noStrike" kern="0" cap="none" spc="0" normalizeH="0" baseline="0" noProof="0" dirty="0">
                <a:ln>
                  <a:noFill/>
                </a:ln>
                <a:solidFill>
                  <a:srgbClr val="3A3F50"/>
                </a:solidFill>
                <a:effectLst/>
                <a:uLnTx/>
                <a:uFillTx/>
                <a:latin typeface="Barlow Light"/>
                <a:sym typeface="Barlow Light"/>
              </a:rPr>
              <a:t> 'SMP' </a:t>
            </a: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THEN</a:t>
            </a:r>
            <a:r>
              <a:rPr kumimoji="0" lang="en-AU" sz="1867" b="0" i="0" u="none" strike="noStrike" kern="0" cap="none" spc="0" normalizeH="0" baseline="0" noProof="0" dirty="0">
                <a:ln>
                  <a:noFill/>
                </a:ln>
                <a:solidFill>
                  <a:srgbClr val="3A3F50"/>
                </a:solidFill>
                <a:effectLst/>
                <a:uLnTx/>
                <a:uFillTx/>
                <a:latin typeface="Barlow Light"/>
                <a:sym typeface="Barlow Light"/>
              </a:rPr>
              <a:t> 'SAMPANG'</a:t>
            </a:r>
          </a:p>
          <a:p>
            <a:pPr marL="0" marR="0" lvl="0" indent="0" algn="l" defTabSz="914400" rtl="0" eaLnBrk="1" fontAlgn="auto" latinLnBrk="0" hangingPunct="1">
              <a:lnSpc>
                <a:spcPct val="110000"/>
              </a:lnSpc>
              <a:spcBef>
                <a:spcPts val="0"/>
              </a:spcBef>
              <a:spcAft>
                <a:spcPts val="0"/>
              </a:spcAft>
              <a:buClr>
                <a:srgbClr val="00B5DD"/>
              </a:buClr>
              <a:buSzPts val="1800"/>
              <a:buFont typeface="Barlow Light"/>
              <a:buNone/>
              <a:tabLst/>
              <a:defRPr/>
            </a:pP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ELSE</a:t>
            </a: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err="1">
                <a:ln>
                  <a:noFill/>
                </a:ln>
                <a:solidFill>
                  <a:srgbClr val="3A3F50"/>
                </a:solidFill>
                <a:effectLst/>
                <a:uLnTx/>
                <a:uFillTx/>
                <a:latin typeface="Barlow Light"/>
                <a:sym typeface="Barlow Light"/>
              </a:rPr>
              <a:t>alamat</a:t>
            </a: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END</a:t>
            </a:r>
            <a:r>
              <a:rPr kumimoji="0" lang="en-AU" sz="1867" b="0" i="0" u="none" strike="noStrike" kern="0" cap="none" spc="0" normalizeH="0" baseline="0" noProof="0" dirty="0">
                <a:ln>
                  <a:noFill/>
                </a:ln>
                <a:solidFill>
                  <a:srgbClr val="3A3F50"/>
                </a:solidFill>
                <a:effectLst/>
                <a:uLnTx/>
                <a:uFillTx/>
                <a:latin typeface="Barlow Light"/>
                <a:sym typeface="Barlow Light"/>
              </a:rPr>
              <a:t> AS </a:t>
            </a:r>
            <a:r>
              <a:rPr kumimoji="0" lang="en-AU" sz="1867" b="0" i="0" u="none" strike="noStrike" kern="0" cap="none" spc="0" normalizeH="0" baseline="0" noProof="0" dirty="0" err="1">
                <a:ln>
                  <a:noFill/>
                </a:ln>
                <a:solidFill>
                  <a:srgbClr val="3A3F50"/>
                </a:solidFill>
                <a:effectLst/>
                <a:uLnTx/>
                <a:uFillTx/>
                <a:latin typeface="Barlow Light"/>
                <a:sym typeface="Barlow Light"/>
              </a:rPr>
              <a:t>kota_lahir</a:t>
            </a:r>
            <a:endParaRPr kumimoji="0" lang="en-AU" sz="1867" b="0" i="0" u="none" strike="noStrike" kern="0" cap="none" spc="0" normalizeH="0" baseline="0" noProof="0" dirty="0">
              <a:ln>
                <a:noFill/>
              </a:ln>
              <a:solidFill>
                <a:srgbClr val="3A3F50"/>
              </a:solidFill>
              <a:effectLst/>
              <a:uLnTx/>
              <a:uFillTx/>
              <a:latin typeface="Barlow Light"/>
              <a:sym typeface="Barlow Light"/>
            </a:endParaRPr>
          </a:p>
          <a:p>
            <a:pPr marL="0" marR="0" lvl="0" indent="0" algn="l" defTabSz="914400" rtl="0" eaLnBrk="1" fontAlgn="auto" latinLnBrk="0" hangingPunct="1">
              <a:lnSpc>
                <a:spcPct val="110000"/>
              </a:lnSpc>
              <a:spcBef>
                <a:spcPts val="0"/>
              </a:spcBef>
              <a:spcAft>
                <a:spcPts val="0"/>
              </a:spcAft>
              <a:buClr>
                <a:srgbClr val="00B5DD"/>
              </a:buClr>
              <a:buSzPts val="1800"/>
              <a:buFont typeface="Barlow Light"/>
              <a:buNone/>
              <a:tabLst/>
              <a:defRPr/>
            </a:pPr>
            <a:r>
              <a:rPr kumimoji="0" lang="en-AU" sz="1867" b="0" i="0" u="none" strike="noStrike" kern="0" cap="none" spc="0" normalizeH="0" baseline="0" noProof="0" dirty="0">
                <a:ln>
                  <a:noFill/>
                </a:ln>
                <a:solidFill>
                  <a:srgbClr val="8C50FF">
                    <a:lumMod val="75000"/>
                  </a:srgbClr>
                </a:solidFill>
                <a:effectLst/>
                <a:uLnTx/>
                <a:uFillTx/>
                <a:latin typeface="Barlow Light"/>
                <a:sym typeface="Barlow Light"/>
              </a:rPr>
              <a:t>FROM</a:t>
            </a:r>
            <a:r>
              <a:rPr kumimoji="0" lang="en-AU" sz="1867" b="0" i="0" u="none" strike="noStrike" kern="0" cap="none" spc="0" normalizeH="0" baseline="0" noProof="0" dirty="0">
                <a:ln>
                  <a:noFill/>
                </a:ln>
                <a:solidFill>
                  <a:srgbClr val="3A3F50"/>
                </a:solidFill>
                <a:effectLst/>
                <a:uLnTx/>
                <a:uFillTx/>
                <a:latin typeface="Barlow Light"/>
                <a:sym typeface="Barlow Light"/>
              </a:rPr>
              <a:t> </a:t>
            </a:r>
            <a:r>
              <a:rPr kumimoji="0" lang="en-AU" sz="1867" b="0" i="0" u="none" strike="noStrike" kern="0" cap="none" spc="0" normalizeH="0" baseline="0" noProof="0" dirty="0" err="1">
                <a:ln>
                  <a:noFill/>
                </a:ln>
                <a:solidFill>
                  <a:srgbClr val="3A3F50"/>
                </a:solidFill>
                <a:effectLst/>
                <a:uLnTx/>
                <a:uFillTx/>
                <a:latin typeface="Barlow Light"/>
                <a:sym typeface="Barlow Light"/>
              </a:rPr>
              <a:t>table_kota</a:t>
            </a:r>
            <a:endParaRPr kumimoji="0" lang="en-AU" sz="1867" b="0" i="0" u="none" strike="noStrike" kern="0" cap="none" spc="0" normalizeH="0" baseline="0" noProof="0" dirty="0">
              <a:ln>
                <a:noFill/>
              </a:ln>
              <a:solidFill>
                <a:srgbClr val="3A3F50"/>
              </a:solidFill>
              <a:effectLst/>
              <a:uLnTx/>
              <a:uFillTx/>
              <a:latin typeface="Barlow Light"/>
              <a:sym typeface="Barlow Light"/>
            </a:endParaRPr>
          </a:p>
          <a:p>
            <a:pPr marL="0" marR="0" lvl="0" indent="0" algn="l" defTabSz="914400" rtl="0" eaLnBrk="1" fontAlgn="auto" latinLnBrk="0" hangingPunct="1">
              <a:lnSpc>
                <a:spcPct val="110000"/>
              </a:lnSpc>
              <a:spcBef>
                <a:spcPts val="0"/>
              </a:spcBef>
              <a:spcAft>
                <a:spcPts val="2133"/>
              </a:spcAft>
              <a:buClr>
                <a:srgbClr val="00B5DD"/>
              </a:buClr>
              <a:buSzPts val="1800"/>
              <a:buFont typeface="Barlow Light"/>
              <a:buNone/>
              <a:tabLst/>
              <a:defRPr/>
            </a:pPr>
            <a:endParaRPr kumimoji="0" lang="en-AU" sz="2000" b="0" i="0" u="none" strike="noStrike" kern="0" cap="none" spc="0" normalizeH="0" baseline="0" noProof="0" dirty="0">
              <a:ln>
                <a:noFill/>
              </a:ln>
              <a:solidFill>
                <a:srgbClr val="3A3F50"/>
              </a:solidFill>
              <a:effectLst/>
              <a:uLnTx/>
              <a:uFillTx/>
              <a:latin typeface="Barlow Light"/>
              <a:sym typeface="Barlow Light"/>
            </a:endParaRPr>
          </a:p>
        </p:txBody>
      </p:sp>
      <p:sp>
        <p:nvSpPr>
          <p:cNvPr id="10" name="TextBox 9">
            <a:extLst>
              <a:ext uri="{FF2B5EF4-FFF2-40B4-BE49-F238E27FC236}">
                <a16:creationId xmlns:a16="http://schemas.microsoft.com/office/drawing/2014/main" id="{DFD965AA-88F2-4E78-BE36-5AD119C28C7E}"/>
              </a:ext>
            </a:extLst>
          </p:cNvPr>
          <p:cNvSpPr txBox="1"/>
          <p:nvPr/>
        </p:nvSpPr>
        <p:spPr>
          <a:xfrm>
            <a:off x="251058" y="1152469"/>
            <a:ext cx="8563732"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Barlow Light"/>
              <a:buNone/>
              <a:tabLst/>
              <a:defRPr/>
            </a:pPr>
            <a:r>
              <a:rPr kumimoji="0" lang="en-AU" sz="2400" b="0" i="0" u="none" strike="noStrike" kern="0" cap="none" spc="0" normalizeH="0" baseline="0" noProof="0" err="1">
                <a:ln>
                  <a:noFill/>
                </a:ln>
                <a:solidFill>
                  <a:srgbClr val="000000"/>
                </a:solidFill>
                <a:effectLst/>
                <a:uLnTx/>
                <a:uFillTx/>
                <a:latin typeface="Arial"/>
                <a:cs typeface="Arial"/>
                <a:sym typeface="Arial"/>
              </a:rPr>
              <a:t>Perintah</a:t>
            </a:r>
            <a:r>
              <a:rPr kumimoji="0" lang="en-AU" sz="2400" b="0" i="0" u="none" strike="noStrike" kern="0" cap="none" spc="0" normalizeH="0" baseline="0" noProof="0">
                <a:ln>
                  <a:noFill/>
                </a:ln>
                <a:solidFill>
                  <a:srgbClr val="000000"/>
                </a:solidFill>
                <a:effectLst/>
                <a:uLnTx/>
                <a:uFillTx/>
                <a:latin typeface="Arial"/>
                <a:cs typeface="Arial"/>
                <a:sym typeface="Arial"/>
              </a:rPr>
              <a:t> CASE </a:t>
            </a:r>
            <a:r>
              <a:rPr kumimoji="0" lang="en-AU" sz="2400" b="0" i="0" u="none" strike="noStrike" kern="0" cap="none" spc="0" normalizeH="0" baseline="0" noProof="0" err="1">
                <a:ln>
                  <a:noFill/>
                </a:ln>
                <a:solidFill>
                  <a:srgbClr val="000000"/>
                </a:solidFill>
                <a:effectLst/>
                <a:uLnTx/>
                <a:uFillTx/>
                <a:latin typeface="Arial"/>
                <a:cs typeface="Arial"/>
                <a:sym typeface="Arial"/>
              </a:rPr>
              <a:t>sering</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digunakan</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untuk</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menampilkan</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nilai</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tertentu</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dari</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beberapa</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barisan</a:t>
            </a:r>
            <a:r>
              <a:rPr kumimoji="0" lang="en-AU" sz="2400" b="0" i="0" u="none" strike="noStrike" kern="0" cap="none" spc="0" normalizeH="0" baseline="0" noProof="0">
                <a:ln>
                  <a:noFill/>
                </a:ln>
                <a:solidFill>
                  <a:srgbClr val="000000"/>
                </a:solidFill>
                <a:effectLst/>
                <a:uLnTx/>
                <a:uFillTx/>
                <a:latin typeface="Arial"/>
                <a:cs typeface="Arial"/>
                <a:sym typeface="Arial"/>
              </a:rPr>
              <a:t> data </a:t>
            </a:r>
            <a:r>
              <a:rPr kumimoji="0" lang="en-AU" sz="2400" b="0" i="0" u="none" strike="noStrike" kern="0" cap="none" spc="0" normalizeH="0" baseline="0" noProof="0" err="1">
                <a:ln>
                  <a:noFill/>
                </a:ln>
                <a:solidFill>
                  <a:srgbClr val="000000"/>
                </a:solidFill>
                <a:effectLst/>
                <a:uLnTx/>
                <a:uFillTx/>
                <a:latin typeface="Arial"/>
                <a:cs typeface="Arial"/>
                <a:sym typeface="Arial"/>
              </a:rPr>
              <a:t>dengan</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syarat-syarat</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atau</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kondisi</a:t>
            </a:r>
            <a:r>
              <a:rPr kumimoji="0" lang="en-AU" sz="2400" b="0" i="0" u="none" strike="noStrike" kern="0" cap="none" spc="0" normalizeH="0" baseline="0" noProof="0">
                <a:ln>
                  <a:noFill/>
                </a:ln>
                <a:solidFill>
                  <a:srgbClr val="000000"/>
                </a:solidFill>
                <a:effectLst/>
                <a:uLnTx/>
                <a:uFillTx/>
                <a:latin typeface="Arial"/>
                <a:cs typeface="Arial"/>
                <a:sym typeface="Arial"/>
              </a:rPr>
              <a:t> yang </a:t>
            </a:r>
            <a:r>
              <a:rPr kumimoji="0" lang="en-AU" sz="2400" b="0" i="0" u="none" strike="noStrike" kern="0" cap="none" spc="0" normalizeH="0" baseline="0" noProof="0" err="1">
                <a:ln>
                  <a:noFill/>
                </a:ln>
                <a:solidFill>
                  <a:srgbClr val="000000"/>
                </a:solidFill>
                <a:effectLst/>
                <a:uLnTx/>
                <a:uFillTx/>
                <a:latin typeface="Arial"/>
                <a:cs typeface="Arial"/>
                <a:sym typeface="Arial"/>
              </a:rPr>
              <a:t>kita</a:t>
            </a:r>
            <a:r>
              <a:rPr kumimoji="0" lang="en-AU" sz="2400" b="0" i="0" u="none" strike="noStrike" kern="0" cap="none" spc="0" normalizeH="0" baseline="0" noProof="0">
                <a:ln>
                  <a:noFill/>
                </a:ln>
                <a:solidFill>
                  <a:srgbClr val="000000"/>
                </a:solidFill>
                <a:effectLst/>
                <a:uLnTx/>
                <a:uFillTx/>
                <a:latin typeface="Arial"/>
                <a:cs typeface="Arial"/>
                <a:sym typeface="Arial"/>
              </a:rPr>
              <a:t> </a:t>
            </a:r>
            <a:r>
              <a:rPr kumimoji="0" lang="en-AU" sz="2400" b="0" i="0" u="none" strike="noStrike" kern="0" cap="none" spc="0" normalizeH="0" baseline="0" noProof="0" err="1">
                <a:ln>
                  <a:noFill/>
                </a:ln>
                <a:solidFill>
                  <a:srgbClr val="000000"/>
                </a:solidFill>
                <a:effectLst/>
                <a:uLnTx/>
                <a:uFillTx/>
                <a:latin typeface="Arial"/>
                <a:cs typeface="Arial"/>
                <a:sym typeface="Arial"/>
              </a:rPr>
              <a:t>berikan</a:t>
            </a:r>
            <a:r>
              <a:rPr kumimoji="0" lang="en-AU" sz="2400" b="0" i="0" u="none" strike="noStrike" kern="0" cap="none" spc="0" normalizeH="0" baseline="0" noProof="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Barlow Light"/>
              <a:buNone/>
              <a:tabLst/>
              <a:defRPr/>
            </a:pPr>
            <a:endParaRPr kumimoji="0" lang="en-AU" sz="2400" b="1"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4805DE47-F7DC-4BF4-9F38-E54A18880F99}"/>
              </a:ext>
            </a:extLst>
          </p:cNvPr>
          <p:cNvSpPr txBox="1"/>
          <p:nvPr/>
        </p:nvSpPr>
        <p:spPr>
          <a:xfrm>
            <a:off x="4506342" y="2886200"/>
            <a:ext cx="4363695"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SELECT</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FIRST_NAME</a:t>
            </a:r>
            <a:r>
              <a:rPr kumimoji="0" lang="en-AU" sz="1800" b="0" i="0" u="none" strike="noStrike" kern="0" cap="none" spc="0" normalizeH="0" baseline="0" noProof="0" dirty="0">
                <a:ln>
                  <a:noFill/>
                </a:ln>
                <a:solidFill>
                  <a:srgbClr val="808080"/>
                </a:solidFill>
                <a:effectLst/>
                <a:uLnTx/>
                <a:uFillTx/>
                <a:latin typeface="Consolas" panose="020B0609020204030204" pitchFamily="49" charset="0"/>
                <a:cs typeface="Arial"/>
                <a:sym typeface="Arial"/>
              </a:rPr>
              <a:t>,</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r>
              <a:rPr kumimoji="0" lang="en-AU"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CASE</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WHEN</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SALARY </a:t>
            </a:r>
            <a:r>
              <a:rPr kumimoji="0" lang="en-US" sz="1800" b="0" i="0" u="none" strike="noStrike" kern="0" cap="none" spc="0" normalizeH="0" baseline="0" noProof="0" dirty="0">
                <a:ln>
                  <a:noFill/>
                </a:ln>
                <a:solidFill>
                  <a:srgbClr val="808080"/>
                </a:solidFill>
                <a:effectLst/>
                <a:uLnTx/>
                <a:uFillTx/>
                <a:latin typeface="Consolas" panose="020B0609020204030204" pitchFamily="49" charset="0"/>
                <a:cs typeface="Arial"/>
                <a:sym typeface="Arial"/>
              </a:rPr>
              <a:t>&gt;</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6000 </a:t>
            </a:r>
            <a:r>
              <a:rPr kumimoji="0" lang="en-US"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THEN</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r>
              <a:rPr kumimoji="0" lang="en-US" sz="1800" b="0" i="0" u="none" strike="noStrike" kern="0" cap="none" spc="0" normalizeH="0" baseline="0" noProof="0" dirty="0">
                <a:ln>
                  <a:noFill/>
                </a:ln>
                <a:solidFill>
                  <a:srgbClr val="FF0000"/>
                </a:solidFill>
                <a:effectLst/>
                <a:uLnTx/>
                <a:uFillTx/>
                <a:latin typeface="Consolas" panose="020B0609020204030204" pitchFamily="49" charset="0"/>
                <a:cs typeface="Arial"/>
                <a:sym typeface="Arial"/>
              </a:rPr>
              <a:t>'High'</a:t>
            </a:r>
            <a:r>
              <a:rPr kumimoji="0" lang="en-US"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r>
              <a:rPr kumimoji="0" lang="en-AU"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ELSE</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r>
              <a:rPr kumimoji="0" lang="en-AU" sz="1800" b="0" i="0" u="none" strike="noStrike" kern="0" cap="none" spc="0" normalizeH="0" baseline="0" noProof="0" dirty="0">
                <a:ln>
                  <a:noFill/>
                </a:ln>
                <a:solidFill>
                  <a:srgbClr val="FF0000"/>
                </a:solidFill>
                <a:effectLst/>
                <a:uLnTx/>
                <a:uFillTx/>
                <a:latin typeface="Consolas" panose="020B0609020204030204" pitchFamily="49" charset="0"/>
                <a:cs typeface="Arial"/>
                <a:sym typeface="Arial"/>
              </a:rPr>
              <a:t>'Low'</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r>
              <a:rPr kumimoji="0" lang="en-AU"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END</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a:t>
            </a:r>
            <a:r>
              <a:rPr kumimoji="0" lang="en-AU"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as</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category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800" b="0" i="0" u="none" strike="noStrike" kern="0" cap="none" spc="0" normalizeH="0" baseline="0" noProof="0" dirty="0">
                <a:ln>
                  <a:noFill/>
                </a:ln>
                <a:solidFill>
                  <a:srgbClr val="0000FF"/>
                </a:solidFill>
                <a:effectLst/>
                <a:uLnTx/>
                <a:uFillTx/>
                <a:latin typeface="Consolas" panose="020B0609020204030204" pitchFamily="49" charset="0"/>
                <a:cs typeface="Arial"/>
                <a:sym typeface="Arial"/>
              </a:rPr>
              <a:t>FROM</a:t>
            </a:r>
            <a:r>
              <a:rPr kumimoji="0" lang="en-AU" sz="1800" b="0" i="0" u="none" strike="noStrike" kern="0" cap="none" spc="0" normalizeH="0" baseline="0" noProof="0" dirty="0">
                <a:ln>
                  <a:noFill/>
                </a:ln>
                <a:solidFill>
                  <a:srgbClr val="000000"/>
                </a:solidFill>
                <a:effectLst/>
                <a:uLnTx/>
                <a:uFillTx/>
                <a:latin typeface="Consolas" panose="020B0609020204030204" pitchFamily="49" charset="0"/>
                <a:cs typeface="Arial"/>
                <a:sym typeface="Arial"/>
              </a:rPr>
              <a:t> EMPLOYEES</a:t>
            </a:r>
            <a:endParaRPr kumimoji="0" lang="en-AU"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15657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t>72</a:t>
            </a:fld>
            <a:endParaRPr/>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685800"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7200"/>
              <a:t>THANKS!</a:t>
            </a:r>
            <a:endParaRPr sz="7200"/>
          </a:p>
        </p:txBody>
      </p:sp>
    </p:spTree>
    <p:extLst>
      <p:ext uri="{BB962C8B-B14F-4D97-AF65-F5344CB8AC3E}">
        <p14:creationId xmlns:p14="http://schemas.microsoft.com/office/powerpoint/2010/main" val="15761399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80EE91-BD8A-48D6-84D7-C343DE3824FD}"/>
              </a:ext>
            </a:extLst>
          </p:cNvPr>
          <p:cNvSpPr>
            <a:spLocks noGrp="1"/>
          </p:cNvSpPr>
          <p:nvPr>
            <p:ph type="title"/>
          </p:nvPr>
        </p:nvSpPr>
        <p:spPr>
          <a:xfrm>
            <a:off x="457200" y="605600"/>
            <a:ext cx="5640900" cy="531222"/>
          </a:xfrm>
        </p:spPr>
        <p:txBody>
          <a:bodyPr/>
          <a:lstStyle/>
          <a:p>
            <a:r>
              <a:rPr lang="en-US" dirty="0"/>
              <a:t>Reference</a:t>
            </a:r>
          </a:p>
        </p:txBody>
      </p:sp>
      <p:sp>
        <p:nvSpPr>
          <p:cNvPr id="4" name="Text Placeholder 3">
            <a:extLst>
              <a:ext uri="{FF2B5EF4-FFF2-40B4-BE49-F238E27FC236}">
                <a16:creationId xmlns:a16="http://schemas.microsoft.com/office/drawing/2014/main" id="{8FB5A3F1-8638-41CF-9323-4E9744439E01}"/>
              </a:ext>
            </a:extLst>
          </p:cNvPr>
          <p:cNvSpPr>
            <a:spLocks noGrp="1"/>
          </p:cNvSpPr>
          <p:nvPr>
            <p:ph type="body" idx="1"/>
          </p:nvPr>
        </p:nvSpPr>
        <p:spPr>
          <a:xfrm>
            <a:off x="457200" y="1443815"/>
            <a:ext cx="7665308" cy="2640900"/>
          </a:xfrm>
        </p:spPr>
        <p:txBody>
          <a:bodyPr/>
          <a:lstStyle/>
          <a:p>
            <a:r>
              <a:rPr lang="en-US" dirty="0">
                <a:hlinkClick r:id="rId2"/>
              </a:rPr>
              <a:t>https://www.w3schools.com/sql/</a:t>
            </a:r>
            <a:endParaRPr lang="en-US" dirty="0"/>
          </a:p>
          <a:p>
            <a:r>
              <a:rPr lang="en-US" dirty="0">
                <a:hlinkClick r:id="rId3"/>
              </a:rPr>
              <a:t>https://en.wikipedia.org/wiki/Relational_database</a:t>
            </a:r>
            <a:endParaRPr lang="en-US" dirty="0"/>
          </a:p>
          <a:p>
            <a:r>
              <a:rPr lang="en-US" dirty="0">
                <a:hlinkClick r:id="rId4"/>
              </a:rPr>
              <a:t>https://www.sqltutorial.org/sql-sample-database/</a:t>
            </a:r>
            <a:r>
              <a:rPr lang="en-US" dirty="0"/>
              <a:t> </a:t>
            </a:r>
          </a:p>
          <a:p>
            <a:endParaRPr lang="en-US" dirty="0"/>
          </a:p>
          <a:p>
            <a:endParaRPr lang="en-US" dirty="0"/>
          </a:p>
        </p:txBody>
      </p:sp>
      <p:sp>
        <p:nvSpPr>
          <p:cNvPr id="2" name="Slide Number Placeholder 1">
            <a:extLst>
              <a:ext uri="{FF2B5EF4-FFF2-40B4-BE49-F238E27FC236}">
                <a16:creationId xmlns:a16="http://schemas.microsoft.com/office/drawing/2014/main" id="{1B2C6744-3791-42FF-A62F-0DE40BCDFD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sp>
        <p:nvSpPr>
          <p:cNvPr id="6" name="TextBox 5">
            <a:extLst>
              <a:ext uri="{FF2B5EF4-FFF2-40B4-BE49-F238E27FC236}">
                <a16:creationId xmlns:a16="http://schemas.microsoft.com/office/drawing/2014/main" id="{373CAC80-4A1C-4665-B379-C8A1A5F060EB}"/>
              </a:ext>
            </a:extLst>
          </p:cNvPr>
          <p:cNvSpPr txBox="1"/>
          <p:nvPr/>
        </p:nvSpPr>
        <p:spPr>
          <a:xfrm>
            <a:off x="-28832" y="4797573"/>
            <a:ext cx="4600832" cy="307777"/>
          </a:xfrm>
          <a:prstGeom prst="rect">
            <a:avLst/>
          </a:prstGeom>
          <a:noFill/>
        </p:spPr>
        <p:txBody>
          <a:bodyPr wrap="square">
            <a:spAutoFit/>
          </a:bodyPr>
          <a:lstStyle/>
          <a:p>
            <a:pPr marL="114300" indent="0">
              <a:buNone/>
            </a:pPr>
            <a:r>
              <a:rPr lang="en-US" sz="1400" dirty="0"/>
              <a:t>PPT Template: https://www.slidescarnival.com/</a:t>
            </a:r>
          </a:p>
        </p:txBody>
      </p:sp>
    </p:spTree>
    <p:extLst>
      <p:ext uri="{BB962C8B-B14F-4D97-AF65-F5344CB8AC3E}">
        <p14:creationId xmlns:p14="http://schemas.microsoft.com/office/powerpoint/2010/main" val="63601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13"/>
          <p:cNvSpPr/>
          <p:nvPr/>
        </p:nvSpPr>
        <p:spPr>
          <a:xfrm>
            <a:off x="2636520" y="2043793"/>
            <a:ext cx="3147060" cy="2161949"/>
          </a:xfrm>
          <a:prstGeom prst="rect">
            <a:avLst/>
          </a:prstGeom>
          <a:solidFill>
            <a:srgbClr val="C5F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3" name="Google Shape;483;p13"/>
          <p:cNvSpPr txBox="1">
            <a:spLocks noGrp="1"/>
          </p:cNvSpPr>
          <p:nvPr>
            <p:ph type="title"/>
          </p:nvPr>
        </p:nvSpPr>
        <p:spPr>
          <a:xfrm>
            <a:off x="457199" y="605600"/>
            <a:ext cx="8191825" cy="10827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4800"/>
              <a:buNone/>
            </a:pPr>
            <a:r>
              <a:rPr lang="en-US"/>
              <a:t>RDBMS Client dan SQL Statement</a:t>
            </a:r>
            <a:endParaRPr/>
          </a:p>
        </p:txBody>
      </p:sp>
      <p:sp>
        <p:nvSpPr>
          <p:cNvPr id="484" name="Google Shape;484;p13"/>
          <p:cNvSpPr txBox="1">
            <a:spLocks noGrp="1"/>
          </p:cNvSpPr>
          <p:nvPr>
            <p:ph type="body" idx="1"/>
          </p:nvPr>
        </p:nvSpPr>
        <p:spPr>
          <a:xfrm>
            <a:off x="457200" y="1146950"/>
            <a:ext cx="8053057" cy="3606119"/>
          </a:xfrm>
          <a:prstGeom prst="rect">
            <a:avLst/>
          </a:prstGeom>
          <a:noFill/>
          <a:ln>
            <a:noFill/>
          </a:ln>
        </p:spPr>
        <p:txBody>
          <a:bodyPr spcFirstLastPara="1" wrap="square" lIns="0" tIns="0" rIns="0" bIns="0" anchor="t" anchorCtr="0">
            <a:noAutofit/>
          </a:bodyPr>
          <a:lstStyle/>
          <a:p>
            <a:pPr marL="457200" lvl="0" indent="-342900" algn="l" rtl="0">
              <a:lnSpc>
                <a:spcPct val="110000"/>
              </a:lnSpc>
              <a:spcBef>
                <a:spcPts val="600"/>
              </a:spcBef>
              <a:spcAft>
                <a:spcPts val="0"/>
              </a:spcAft>
              <a:buSzPts val="1800"/>
              <a:buChar char="▸"/>
            </a:pPr>
            <a:r>
              <a:rPr lang="en-US" dirty="0" err="1"/>
              <a:t>Adminstrator</a:t>
            </a:r>
            <a:r>
              <a:rPr lang="en-US" dirty="0"/>
              <a:t> basis data/</a:t>
            </a:r>
            <a:r>
              <a:rPr lang="en-US" dirty="0" err="1"/>
              <a:t>pengembang</a:t>
            </a:r>
            <a:r>
              <a:rPr lang="en-US" dirty="0"/>
              <a:t> </a:t>
            </a:r>
            <a:r>
              <a:rPr lang="en-US" dirty="0" err="1"/>
              <a:t>aplikasi</a:t>
            </a:r>
            <a:r>
              <a:rPr lang="en-US" dirty="0"/>
              <a:t> </a:t>
            </a:r>
            <a:r>
              <a:rPr lang="en-US" dirty="0" err="1"/>
              <a:t>menggunakan</a:t>
            </a:r>
            <a:r>
              <a:rPr lang="en-US" dirty="0"/>
              <a:t> </a:t>
            </a:r>
            <a:r>
              <a:rPr lang="en-US" i="1" dirty="0"/>
              <a:t>client tools </a:t>
            </a:r>
            <a:r>
              <a:rPr lang="en-US" dirty="0" err="1"/>
              <a:t>untuk</a:t>
            </a:r>
            <a:r>
              <a:rPr lang="en-US" dirty="0"/>
              <a:t> </a:t>
            </a:r>
            <a:r>
              <a:rPr lang="en-US" dirty="0" err="1"/>
              <a:t>menjalankan</a:t>
            </a:r>
            <a:r>
              <a:rPr lang="en-US" dirty="0"/>
              <a:t>/</a:t>
            </a:r>
            <a:r>
              <a:rPr lang="en-US" dirty="0" err="1"/>
              <a:t>mengembangkan</a:t>
            </a:r>
            <a:r>
              <a:rPr lang="en-US" dirty="0"/>
              <a:t> SQL statement </a:t>
            </a:r>
            <a:r>
              <a:rPr lang="en-US" dirty="0" err="1"/>
              <a:t>ke</a:t>
            </a:r>
            <a:r>
              <a:rPr lang="en-US" dirty="0"/>
              <a:t> basis data </a:t>
            </a:r>
            <a:endParaRPr dirty="0"/>
          </a:p>
        </p:txBody>
      </p:sp>
      <p:sp>
        <p:nvSpPr>
          <p:cNvPr id="485" name="Google Shape;485;p13"/>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
        <p:nvSpPr>
          <p:cNvPr id="486" name="Google Shape;486;p13"/>
          <p:cNvSpPr/>
          <p:nvPr/>
        </p:nvSpPr>
        <p:spPr>
          <a:xfrm>
            <a:off x="947108" y="4242076"/>
            <a:ext cx="1199504" cy="19012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err="1">
                <a:solidFill>
                  <a:schemeClr val="dk1"/>
                </a:solidFill>
                <a:latin typeface="Barlow Light"/>
                <a:ea typeface="Barlow Light"/>
                <a:cs typeface="Barlow Light"/>
                <a:sym typeface="Barlow Light"/>
              </a:rPr>
              <a:t>DbAdmin</a:t>
            </a:r>
            <a:r>
              <a:rPr lang="en-US" sz="1400" b="0" i="0" u="none" strike="noStrike" cap="none" dirty="0">
                <a:solidFill>
                  <a:schemeClr val="dk1"/>
                </a:solidFill>
                <a:latin typeface="Barlow Light"/>
                <a:ea typeface="Barlow Light"/>
                <a:cs typeface="Barlow Light"/>
                <a:sym typeface="Barlow Light"/>
              </a:rPr>
              <a:t>/</a:t>
            </a:r>
            <a:endParaRPr dirty="0"/>
          </a:p>
          <a:p>
            <a:pPr marL="0" marR="0" lvl="0" indent="0" algn="ctr" rtl="0">
              <a:lnSpc>
                <a:spcPct val="100000"/>
              </a:lnSpc>
              <a:spcBef>
                <a:spcPts val="0"/>
              </a:spcBef>
              <a:spcAft>
                <a:spcPts val="0"/>
              </a:spcAft>
              <a:buNone/>
            </a:pPr>
            <a:r>
              <a:rPr lang="en-US" sz="1400" b="0" i="0" u="none" strike="noStrike" cap="none" dirty="0" err="1">
                <a:solidFill>
                  <a:schemeClr val="dk1"/>
                </a:solidFill>
                <a:latin typeface="Barlow Light"/>
                <a:ea typeface="Barlow Light"/>
                <a:cs typeface="Barlow Light"/>
                <a:sym typeface="Barlow Light"/>
              </a:rPr>
              <a:t>Programer</a:t>
            </a:r>
            <a:r>
              <a:rPr lang="en-US" sz="1400" b="0" i="0" u="none" strike="noStrike" cap="none" dirty="0">
                <a:solidFill>
                  <a:schemeClr val="dk1"/>
                </a:solidFill>
                <a:latin typeface="Barlow Light"/>
                <a:ea typeface="Barlow Light"/>
                <a:cs typeface="Barlow Light"/>
                <a:sym typeface="Barlow Light"/>
              </a:rPr>
              <a:t>/ Data Analyst/</a:t>
            </a:r>
          </a:p>
          <a:p>
            <a:pPr marL="0" marR="0" lvl="0" indent="0" algn="ctr" rtl="0">
              <a:lnSpc>
                <a:spcPct val="100000"/>
              </a:lnSpc>
              <a:spcBef>
                <a:spcPts val="0"/>
              </a:spcBef>
              <a:spcAft>
                <a:spcPts val="0"/>
              </a:spcAft>
              <a:buNone/>
            </a:pPr>
            <a:r>
              <a:rPr lang="en-US" sz="1400" b="0" i="0" u="none" strike="noStrike" cap="none" dirty="0">
                <a:solidFill>
                  <a:schemeClr val="dk1"/>
                </a:solidFill>
                <a:latin typeface="Barlow Light"/>
                <a:ea typeface="Barlow Light"/>
                <a:cs typeface="Barlow Light"/>
                <a:sym typeface="Barlow Light"/>
              </a:rPr>
              <a:t>Auditor</a:t>
            </a:r>
            <a:endParaRPr sz="1400" b="0" i="0" u="none" strike="noStrike" cap="none" dirty="0">
              <a:solidFill>
                <a:schemeClr val="dk1"/>
              </a:solidFill>
              <a:latin typeface="Barlow Light"/>
              <a:ea typeface="Barlow Light"/>
              <a:cs typeface="Barlow Light"/>
              <a:sym typeface="Barlow Light"/>
            </a:endParaRPr>
          </a:p>
        </p:txBody>
      </p:sp>
      <p:sp>
        <p:nvSpPr>
          <p:cNvPr id="487" name="Google Shape;487;p13"/>
          <p:cNvSpPr/>
          <p:nvPr/>
        </p:nvSpPr>
        <p:spPr>
          <a:xfrm>
            <a:off x="3528950" y="2351570"/>
            <a:ext cx="1820172" cy="73866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Barlow Light"/>
                <a:ea typeface="Barlow Light"/>
                <a:cs typeface="Barlow Light"/>
                <a:sym typeface="Barlow Light"/>
              </a:rPr>
              <a:t>SELECT department_name FROM   departments;</a:t>
            </a:r>
            <a:endParaRPr/>
          </a:p>
        </p:txBody>
      </p:sp>
      <p:sp>
        <p:nvSpPr>
          <p:cNvPr id="488" name="Google Shape;488;p13"/>
          <p:cNvSpPr/>
          <p:nvPr/>
        </p:nvSpPr>
        <p:spPr>
          <a:xfrm>
            <a:off x="5899509" y="2350273"/>
            <a:ext cx="1385180" cy="1712481"/>
          </a:xfrm>
          <a:prstGeom prst="flowChartMagneticDisk">
            <a:avLst/>
          </a:prstGeom>
          <a:solidFill>
            <a:schemeClr val="accent1"/>
          </a:solidFill>
          <a:ln w="25400" cap="flat" cmpd="sng">
            <a:solidFill>
              <a:srgbClr val="0084A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9" name="Google Shape;489;p13"/>
          <p:cNvSpPr txBox="1"/>
          <p:nvPr/>
        </p:nvSpPr>
        <p:spPr>
          <a:xfrm>
            <a:off x="6157532" y="3188405"/>
            <a:ext cx="86913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RDBMS</a:t>
            </a:r>
            <a:endParaRPr/>
          </a:p>
          <a:p>
            <a:pPr marL="0" marR="0" lvl="0" indent="0" algn="ctr" rtl="0">
              <a:lnSpc>
                <a:spcPct val="100000"/>
              </a:lnSpc>
              <a:spcBef>
                <a:spcPts val="0"/>
              </a:spcBef>
              <a:spcAft>
                <a:spcPts val="0"/>
              </a:spcAft>
              <a:buNone/>
            </a:pPr>
            <a:r>
              <a:rPr lang="en-US" sz="1400" b="0" i="0" u="none" strike="noStrike" cap="none">
                <a:solidFill>
                  <a:schemeClr val="lt1"/>
                </a:solidFill>
                <a:latin typeface="Arial"/>
                <a:ea typeface="Arial"/>
                <a:cs typeface="Arial"/>
                <a:sym typeface="Arial"/>
              </a:rPr>
              <a:t>Server</a:t>
            </a:r>
            <a:endParaRPr sz="1400" b="0" i="0" u="none" strike="noStrike" cap="none">
              <a:solidFill>
                <a:schemeClr val="lt1"/>
              </a:solidFill>
              <a:latin typeface="Arial"/>
              <a:ea typeface="Arial"/>
              <a:cs typeface="Arial"/>
              <a:sym typeface="Arial"/>
            </a:endParaRPr>
          </a:p>
        </p:txBody>
      </p:sp>
      <p:sp>
        <p:nvSpPr>
          <p:cNvPr id="490" name="Google Shape;490;p13"/>
          <p:cNvSpPr/>
          <p:nvPr/>
        </p:nvSpPr>
        <p:spPr>
          <a:xfrm>
            <a:off x="3763585" y="3659915"/>
            <a:ext cx="1283329" cy="3077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Barlow Light"/>
                <a:ea typeface="Barlow Light"/>
                <a:cs typeface="Barlow Light"/>
                <a:sym typeface="Barlow Light"/>
              </a:rPr>
              <a:t>Hasil Query</a:t>
            </a:r>
            <a:endParaRPr/>
          </a:p>
        </p:txBody>
      </p:sp>
      <p:sp>
        <p:nvSpPr>
          <p:cNvPr id="491" name="Google Shape;491;p13"/>
          <p:cNvSpPr/>
          <p:nvPr/>
        </p:nvSpPr>
        <p:spPr>
          <a:xfrm>
            <a:off x="792146" y="2517418"/>
            <a:ext cx="1436294" cy="1341973"/>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492" name="Google Shape;492;p13"/>
          <p:cNvCxnSpPr>
            <a:endCxn id="487" idx="1"/>
          </p:cNvCxnSpPr>
          <p:nvPr/>
        </p:nvCxnSpPr>
        <p:spPr>
          <a:xfrm>
            <a:off x="2133650" y="2720902"/>
            <a:ext cx="1395300" cy="0"/>
          </a:xfrm>
          <a:prstGeom prst="straightConnector1">
            <a:avLst/>
          </a:prstGeom>
          <a:noFill/>
          <a:ln w="9525" cap="flat" cmpd="sng">
            <a:solidFill>
              <a:srgbClr val="00B3DC"/>
            </a:solidFill>
            <a:prstDash val="solid"/>
            <a:round/>
            <a:headEnd type="none" w="sm" len="sm"/>
            <a:tailEnd type="triangle" w="med" len="med"/>
          </a:ln>
        </p:spPr>
      </p:cxnSp>
      <p:cxnSp>
        <p:nvCxnSpPr>
          <p:cNvPr id="493" name="Google Shape;493;p13"/>
          <p:cNvCxnSpPr>
            <a:stCxn id="487" idx="3"/>
          </p:cNvCxnSpPr>
          <p:nvPr/>
        </p:nvCxnSpPr>
        <p:spPr>
          <a:xfrm>
            <a:off x="5349122" y="2720902"/>
            <a:ext cx="550500" cy="0"/>
          </a:xfrm>
          <a:prstGeom prst="straightConnector1">
            <a:avLst/>
          </a:prstGeom>
          <a:noFill/>
          <a:ln w="9525" cap="flat" cmpd="sng">
            <a:solidFill>
              <a:srgbClr val="00B3DC"/>
            </a:solidFill>
            <a:prstDash val="solid"/>
            <a:round/>
            <a:headEnd type="none" w="sm" len="sm"/>
            <a:tailEnd type="triangle" w="med" len="med"/>
          </a:ln>
        </p:spPr>
      </p:cxnSp>
      <p:cxnSp>
        <p:nvCxnSpPr>
          <p:cNvPr id="494" name="Google Shape;494;p13"/>
          <p:cNvCxnSpPr>
            <a:endCxn id="490" idx="3"/>
          </p:cNvCxnSpPr>
          <p:nvPr/>
        </p:nvCxnSpPr>
        <p:spPr>
          <a:xfrm rot="10800000">
            <a:off x="5046914" y="3813803"/>
            <a:ext cx="852600" cy="0"/>
          </a:xfrm>
          <a:prstGeom prst="straightConnector1">
            <a:avLst/>
          </a:prstGeom>
          <a:noFill/>
          <a:ln w="9525" cap="flat" cmpd="sng">
            <a:solidFill>
              <a:srgbClr val="00B3DC"/>
            </a:solidFill>
            <a:prstDash val="solid"/>
            <a:round/>
            <a:headEnd type="none" w="sm" len="sm"/>
            <a:tailEnd type="triangle" w="med" len="med"/>
          </a:ln>
        </p:spPr>
      </p:cxnSp>
      <p:cxnSp>
        <p:nvCxnSpPr>
          <p:cNvPr id="495" name="Google Shape;495;p13"/>
          <p:cNvCxnSpPr>
            <a:stCxn id="490" idx="1"/>
          </p:cNvCxnSpPr>
          <p:nvPr/>
        </p:nvCxnSpPr>
        <p:spPr>
          <a:xfrm rot="10800000">
            <a:off x="2298685" y="3813803"/>
            <a:ext cx="1464900" cy="0"/>
          </a:xfrm>
          <a:prstGeom prst="straightConnector1">
            <a:avLst/>
          </a:prstGeom>
          <a:noFill/>
          <a:ln w="9525" cap="flat" cmpd="sng">
            <a:solidFill>
              <a:srgbClr val="00B3DC"/>
            </a:solidFill>
            <a:prstDash val="solid"/>
            <a:round/>
            <a:headEnd type="none" w="sm" len="sm"/>
            <a:tailEnd type="triangle" w="med" len="med"/>
          </a:ln>
        </p:spPr>
      </p:cxnSp>
      <p:sp>
        <p:nvSpPr>
          <p:cNvPr id="496" name="Google Shape;496;p13"/>
          <p:cNvSpPr txBox="1"/>
          <p:nvPr/>
        </p:nvSpPr>
        <p:spPr>
          <a:xfrm>
            <a:off x="2636520" y="2030440"/>
            <a:ext cx="193035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Barlow Light"/>
                <a:ea typeface="Barlow Light"/>
                <a:cs typeface="Barlow Light"/>
                <a:sym typeface="Barlow Light"/>
              </a:rPr>
              <a:t>Via Client Tools</a:t>
            </a:r>
            <a:endParaRPr sz="1400" b="1" i="0" u="none" strike="noStrike" cap="none">
              <a:solidFill>
                <a:srgbClr val="000000"/>
              </a:solidFill>
              <a:latin typeface="Barlow Light"/>
              <a:ea typeface="Barlow Light"/>
              <a:cs typeface="Barlow Light"/>
              <a:sym typeface="Barlow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14"/>
          <p:cNvSpPr txBox="1">
            <a:spLocks noGrp="1"/>
          </p:cNvSpPr>
          <p:nvPr>
            <p:ph type="title"/>
          </p:nvPr>
        </p:nvSpPr>
        <p:spPr>
          <a:xfrm>
            <a:off x="457199" y="605600"/>
            <a:ext cx="8191825" cy="10827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0"/>
              </a:spcBef>
              <a:spcAft>
                <a:spcPts val="0"/>
              </a:spcAft>
              <a:buSzPts val="4800"/>
              <a:buNone/>
            </a:pPr>
            <a:r>
              <a:rPr lang="en-US"/>
              <a:t>RDBMS Client dan SQL Statement</a:t>
            </a:r>
            <a:endParaRPr/>
          </a:p>
        </p:txBody>
      </p:sp>
      <p:sp>
        <p:nvSpPr>
          <p:cNvPr id="502" name="Google Shape;502;p14"/>
          <p:cNvSpPr txBox="1">
            <a:spLocks noGrp="1"/>
          </p:cNvSpPr>
          <p:nvPr>
            <p:ph type="body" idx="1"/>
          </p:nvPr>
        </p:nvSpPr>
        <p:spPr>
          <a:xfrm>
            <a:off x="457200" y="1146950"/>
            <a:ext cx="8053057" cy="3606119"/>
          </a:xfrm>
          <a:prstGeom prst="rect">
            <a:avLst/>
          </a:prstGeom>
          <a:noFill/>
          <a:ln>
            <a:noFill/>
          </a:ln>
        </p:spPr>
        <p:txBody>
          <a:bodyPr spcFirstLastPara="1" wrap="square" lIns="0" tIns="0" rIns="0" bIns="0" anchor="t" anchorCtr="0">
            <a:noAutofit/>
          </a:bodyPr>
          <a:lstStyle/>
          <a:p>
            <a:pPr marL="457200" lvl="0" indent="-342900" algn="l" rtl="0">
              <a:lnSpc>
                <a:spcPct val="110000"/>
              </a:lnSpc>
              <a:spcBef>
                <a:spcPts val="600"/>
              </a:spcBef>
              <a:spcAft>
                <a:spcPts val="0"/>
              </a:spcAft>
              <a:buSzPts val="1800"/>
              <a:buChar char="▸"/>
            </a:pPr>
            <a:r>
              <a:rPr lang="en-US" dirty="0" err="1"/>
              <a:t>Perlu</a:t>
            </a:r>
            <a:r>
              <a:rPr lang="en-US" dirty="0"/>
              <a:t> </a:t>
            </a:r>
            <a:r>
              <a:rPr lang="en-US" dirty="0" err="1"/>
              <a:t>dipastikan</a:t>
            </a:r>
            <a:r>
              <a:rPr lang="en-US" dirty="0"/>
              <a:t> </a:t>
            </a:r>
            <a:r>
              <a:rPr lang="en-US" dirty="0" err="1"/>
              <a:t>bahwa</a:t>
            </a:r>
            <a:r>
              <a:rPr lang="en-US" dirty="0"/>
              <a:t> client tools yang </a:t>
            </a:r>
            <a:r>
              <a:rPr lang="en-US" dirty="0" err="1"/>
              <a:t>digunakan</a:t>
            </a:r>
            <a:r>
              <a:rPr lang="en-US" dirty="0"/>
              <a:t> </a:t>
            </a:r>
            <a:r>
              <a:rPr lang="en-US" dirty="0" err="1"/>
              <a:t>kompatibel</a:t>
            </a:r>
            <a:r>
              <a:rPr lang="en-US" dirty="0"/>
              <a:t> </a:t>
            </a:r>
            <a:r>
              <a:rPr lang="en-US" dirty="0" err="1"/>
              <a:t>dengan</a:t>
            </a:r>
            <a:r>
              <a:rPr lang="en-US" dirty="0"/>
              <a:t> RDMBS yang </a:t>
            </a:r>
            <a:r>
              <a:rPr lang="en-US" dirty="0" err="1"/>
              <a:t>akan</a:t>
            </a:r>
            <a:r>
              <a:rPr lang="en-US" dirty="0"/>
              <a:t> </a:t>
            </a:r>
            <a:r>
              <a:rPr lang="en-US" dirty="0" err="1"/>
              <a:t>diakses</a:t>
            </a:r>
            <a:endParaRPr dirty="0"/>
          </a:p>
        </p:txBody>
      </p:sp>
      <p:sp>
        <p:nvSpPr>
          <p:cNvPr id="503" name="Google Shape;503;p14"/>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504" name="Google Shape;504;p14"/>
          <p:cNvPicPr preferRelativeResize="0"/>
          <p:nvPr/>
        </p:nvPicPr>
        <p:blipFill rotWithShape="1">
          <a:blip r:embed="rId3">
            <a:alphaModFix/>
          </a:blip>
          <a:srcRect/>
          <a:stretch/>
        </p:blipFill>
        <p:spPr>
          <a:xfrm>
            <a:off x="1364478" y="2389937"/>
            <a:ext cx="1274445" cy="559289"/>
          </a:xfrm>
          <a:prstGeom prst="rect">
            <a:avLst/>
          </a:prstGeom>
          <a:noFill/>
          <a:ln>
            <a:noFill/>
          </a:ln>
        </p:spPr>
      </p:pic>
      <p:pic>
        <p:nvPicPr>
          <p:cNvPr id="505" name="Google Shape;505;p14" descr="Use &amp;quot;IS NULL&amp;quot; Rather Than &amp;quot;= NULL&amp;quot; When Upgrading to Newer Versions of SQL  Server - Deep in the Code"/>
          <p:cNvPicPr preferRelativeResize="0"/>
          <p:nvPr/>
        </p:nvPicPr>
        <p:blipFill rotWithShape="1">
          <a:blip r:embed="rId4">
            <a:alphaModFix/>
          </a:blip>
          <a:srcRect/>
          <a:stretch/>
        </p:blipFill>
        <p:spPr>
          <a:xfrm>
            <a:off x="3073263" y="2473383"/>
            <a:ext cx="1597798" cy="406916"/>
          </a:xfrm>
          <a:prstGeom prst="rect">
            <a:avLst/>
          </a:prstGeom>
          <a:noFill/>
          <a:ln>
            <a:noFill/>
          </a:ln>
        </p:spPr>
      </p:pic>
      <p:pic>
        <p:nvPicPr>
          <p:cNvPr id="506" name="Google Shape;506;p14"/>
          <p:cNvPicPr preferRelativeResize="0"/>
          <p:nvPr/>
        </p:nvPicPr>
        <p:blipFill rotWithShape="1">
          <a:blip r:embed="rId5">
            <a:alphaModFix/>
          </a:blip>
          <a:srcRect/>
          <a:stretch/>
        </p:blipFill>
        <p:spPr>
          <a:xfrm>
            <a:off x="5105401" y="2373918"/>
            <a:ext cx="1382349" cy="615314"/>
          </a:xfrm>
          <a:prstGeom prst="rect">
            <a:avLst/>
          </a:prstGeom>
          <a:noFill/>
          <a:ln>
            <a:noFill/>
          </a:ln>
        </p:spPr>
      </p:pic>
      <p:pic>
        <p:nvPicPr>
          <p:cNvPr id="507" name="Google Shape;507;p14"/>
          <p:cNvPicPr preferRelativeResize="0"/>
          <p:nvPr/>
        </p:nvPicPr>
        <p:blipFill rotWithShape="1">
          <a:blip r:embed="rId6">
            <a:alphaModFix/>
          </a:blip>
          <a:srcRect/>
          <a:stretch/>
        </p:blipFill>
        <p:spPr>
          <a:xfrm>
            <a:off x="6922090" y="2353579"/>
            <a:ext cx="1422308" cy="686320"/>
          </a:xfrm>
          <a:prstGeom prst="rect">
            <a:avLst/>
          </a:prstGeom>
          <a:noFill/>
          <a:ln>
            <a:noFill/>
          </a:ln>
        </p:spPr>
      </p:pic>
      <p:sp>
        <p:nvSpPr>
          <p:cNvPr id="508" name="Google Shape;508;p14"/>
          <p:cNvSpPr txBox="1"/>
          <p:nvPr/>
        </p:nvSpPr>
        <p:spPr>
          <a:xfrm>
            <a:off x="1364478" y="3366030"/>
            <a:ext cx="1524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Barlow Light"/>
                <a:ea typeface="Barlow Light"/>
                <a:cs typeface="Barlow Light"/>
                <a:sym typeface="Barlow Light"/>
              </a:rPr>
              <a:t>SQL Plus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Barlow Light"/>
                <a:ea typeface="Barlow Light"/>
                <a:cs typeface="Barlow Light"/>
                <a:sym typeface="Barlow Light"/>
              </a:rPr>
              <a:t>SQL developer</a:t>
            </a:r>
            <a:endParaRPr sz="1400" b="0" i="0" u="none" strike="noStrike" cap="none">
              <a:solidFill>
                <a:srgbClr val="000000"/>
              </a:solidFill>
              <a:latin typeface="Barlow Light"/>
              <a:ea typeface="Barlow Light"/>
              <a:cs typeface="Barlow Light"/>
              <a:sym typeface="Barlow Light"/>
            </a:endParaRPr>
          </a:p>
        </p:txBody>
      </p:sp>
      <p:sp>
        <p:nvSpPr>
          <p:cNvPr id="509" name="Google Shape;509;p14"/>
          <p:cNvSpPr txBox="1"/>
          <p:nvPr/>
        </p:nvSpPr>
        <p:spPr>
          <a:xfrm>
            <a:off x="3147060" y="3366030"/>
            <a:ext cx="17454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Barlow Light"/>
                <a:ea typeface="Barlow Light"/>
                <a:cs typeface="Barlow Light"/>
                <a:sym typeface="Barlow Light"/>
              </a:rPr>
              <a:t>SQL Server Management Studio</a:t>
            </a:r>
            <a:endParaRPr sz="1400" b="0" i="0" u="none" strike="noStrike" cap="none">
              <a:solidFill>
                <a:srgbClr val="000000"/>
              </a:solidFill>
              <a:latin typeface="Barlow Light"/>
              <a:ea typeface="Barlow Light"/>
              <a:cs typeface="Barlow Light"/>
              <a:sym typeface="Barlow Light"/>
            </a:endParaRPr>
          </a:p>
        </p:txBody>
      </p:sp>
      <p:sp>
        <p:nvSpPr>
          <p:cNvPr id="510" name="Google Shape;510;p14"/>
          <p:cNvSpPr txBox="1"/>
          <p:nvPr/>
        </p:nvSpPr>
        <p:spPr>
          <a:xfrm>
            <a:off x="4986649" y="3337035"/>
            <a:ext cx="17454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Barlow Light"/>
                <a:ea typeface="Barlow Light"/>
                <a:cs typeface="Barlow Light"/>
                <a:sym typeface="Barlow Light"/>
              </a:rPr>
              <a:t>MySQL Workbench</a:t>
            </a:r>
            <a:endParaRPr sz="1400" b="0" i="0" u="none" strike="noStrike" cap="none">
              <a:solidFill>
                <a:srgbClr val="000000"/>
              </a:solidFill>
              <a:latin typeface="Barlow Light"/>
              <a:ea typeface="Barlow Light"/>
              <a:cs typeface="Barlow Light"/>
              <a:sym typeface="Barlow Light"/>
            </a:endParaRPr>
          </a:p>
        </p:txBody>
      </p:sp>
      <p:sp>
        <p:nvSpPr>
          <p:cNvPr id="511" name="Google Shape;511;p14"/>
          <p:cNvSpPr txBox="1"/>
          <p:nvPr/>
        </p:nvSpPr>
        <p:spPr>
          <a:xfrm>
            <a:off x="7023204" y="3310200"/>
            <a:ext cx="174547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Barlow Light"/>
                <a:ea typeface="Barlow Light"/>
                <a:cs typeface="Barlow Light"/>
                <a:sym typeface="Barlow Light"/>
              </a:rPr>
              <a:t>PgAdmin</a:t>
            </a:r>
            <a:endParaRPr sz="1400" b="0" i="0" u="none" strike="noStrike" cap="none">
              <a:solidFill>
                <a:srgbClr val="000000"/>
              </a:solidFill>
              <a:latin typeface="Barlow Light"/>
              <a:ea typeface="Barlow Light"/>
              <a:cs typeface="Barlow Light"/>
              <a:sym typeface="Barlow Light"/>
            </a:endParaRPr>
          </a:p>
        </p:txBody>
      </p:sp>
      <p:sp>
        <p:nvSpPr>
          <p:cNvPr id="512" name="Google Shape;512;p14"/>
          <p:cNvSpPr txBox="1"/>
          <p:nvPr/>
        </p:nvSpPr>
        <p:spPr>
          <a:xfrm>
            <a:off x="198776" y="2645952"/>
            <a:ext cx="9144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Barlow Light"/>
                <a:ea typeface="Barlow Light"/>
                <a:cs typeface="Barlow Light"/>
                <a:sym typeface="Barlow Light"/>
              </a:rPr>
              <a:t>RDBMS</a:t>
            </a:r>
            <a:endParaRPr sz="1400" b="0" i="0" u="none" strike="noStrike" cap="none">
              <a:solidFill>
                <a:srgbClr val="000000"/>
              </a:solidFill>
              <a:latin typeface="Barlow Light"/>
              <a:ea typeface="Barlow Light"/>
              <a:cs typeface="Barlow Light"/>
              <a:sym typeface="Barlow Light"/>
            </a:endParaRPr>
          </a:p>
        </p:txBody>
      </p:sp>
      <p:sp>
        <p:nvSpPr>
          <p:cNvPr id="513" name="Google Shape;513;p14"/>
          <p:cNvSpPr txBox="1"/>
          <p:nvPr/>
        </p:nvSpPr>
        <p:spPr>
          <a:xfrm>
            <a:off x="205898" y="3403257"/>
            <a:ext cx="9144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Barlow Light"/>
                <a:ea typeface="Barlow Light"/>
                <a:cs typeface="Barlow Light"/>
                <a:sym typeface="Barlow Light"/>
              </a:rPr>
              <a:t>Client</a:t>
            </a:r>
            <a:endParaRPr sz="1400" b="0" i="0" u="none" strike="noStrike" cap="none">
              <a:solidFill>
                <a:srgbClr val="000000"/>
              </a:solidFill>
              <a:latin typeface="Barlow Light"/>
              <a:ea typeface="Barlow Light"/>
              <a:cs typeface="Barlow Light"/>
              <a:sym typeface="Barlow Light"/>
            </a:endParaRPr>
          </a:p>
        </p:txBody>
      </p:sp>
      <p:cxnSp>
        <p:nvCxnSpPr>
          <p:cNvPr id="514" name="Google Shape;514;p14"/>
          <p:cNvCxnSpPr/>
          <p:nvPr/>
        </p:nvCxnSpPr>
        <p:spPr>
          <a:xfrm>
            <a:off x="1051560" y="2353579"/>
            <a:ext cx="0" cy="1535447"/>
          </a:xfrm>
          <a:prstGeom prst="straightConnector1">
            <a:avLst/>
          </a:prstGeom>
          <a:noFill/>
          <a:ln w="9525" cap="flat" cmpd="sng">
            <a:solidFill>
              <a:schemeClr val="dk1"/>
            </a:solidFill>
            <a:prstDash val="solid"/>
            <a:round/>
            <a:headEnd type="none" w="sm" len="sm"/>
            <a:tailEnd type="none" w="sm" len="sm"/>
          </a:ln>
        </p:spPr>
      </p:cxnSp>
      <p:cxnSp>
        <p:nvCxnSpPr>
          <p:cNvPr id="515" name="Google Shape;515;p14"/>
          <p:cNvCxnSpPr/>
          <p:nvPr/>
        </p:nvCxnSpPr>
        <p:spPr>
          <a:xfrm rot="10800000" flipH="1">
            <a:off x="243840" y="3152297"/>
            <a:ext cx="8405184" cy="39794"/>
          </a:xfrm>
          <a:prstGeom prst="straightConnector1">
            <a:avLst/>
          </a:prstGeom>
          <a:noFill/>
          <a:ln w="9525" cap="flat" cmpd="sng">
            <a:solidFill>
              <a:schemeClr val="dk1"/>
            </a:solidFill>
            <a:prstDash val="solid"/>
            <a:round/>
            <a:headEnd type="none" w="sm" len="sm"/>
            <a:tailEnd type="none" w="sm" len="sm"/>
          </a:ln>
        </p:spPr>
      </p:cxnSp>
      <p:cxnSp>
        <p:nvCxnSpPr>
          <p:cNvPr id="516" name="Google Shape;516;p14"/>
          <p:cNvCxnSpPr/>
          <p:nvPr/>
        </p:nvCxnSpPr>
        <p:spPr>
          <a:xfrm>
            <a:off x="2888478" y="2402599"/>
            <a:ext cx="0" cy="1535447"/>
          </a:xfrm>
          <a:prstGeom prst="straightConnector1">
            <a:avLst/>
          </a:prstGeom>
          <a:noFill/>
          <a:ln w="9525" cap="flat" cmpd="sng">
            <a:solidFill>
              <a:schemeClr val="dk1"/>
            </a:solidFill>
            <a:prstDash val="solid"/>
            <a:round/>
            <a:headEnd type="none" w="sm" len="sm"/>
            <a:tailEnd type="none" w="sm" len="sm"/>
          </a:ln>
        </p:spPr>
      </p:cxnSp>
      <p:cxnSp>
        <p:nvCxnSpPr>
          <p:cNvPr id="517" name="Google Shape;517;p14"/>
          <p:cNvCxnSpPr/>
          <p:nvPr/>
        </p:nvCxnSpPr>
        <p:spPr>
          <a:xfrm>
            <a:off x="4885415" y="2402599"/>
            <a:ext cx="0" cy="1535447"/>
          </a:xfrm>
          <a:prstGeom prst="straightConnector1">
            <a:avLst/>
          </a:prstGeom>
          <a:noFill/>
          <a:ln w="9525" cap="flat" cmpd="sng">
            <a:solidFill>
              <a:schemeClr val="dk1"/>
            </a:solidFill>
            <a:prstDash val="solid"/>
            <a:round/>
            <a:headEnd type="none" w="sm" len="sm"/>
            <a:tailEnd type="none" w="sm" len="sm"/>
          </a:ln>
        </p:spPr>
      </p:cxnSp>
      <p:cxnSp>
        <p:nvCxnSpPr>
          <p:cNvPr id="518" name="Google Shape;518;p14"/>
          <p:cNvCxnSpPr/>
          <p:nvPr/>
        </p:nvCxnSpPr>
        <p:spPr>
          <a:xfrm>
            <a:off x="6740741" y="2413519"/>
            <a:ext cx="0" cy="1535447"/>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Leader for Success">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7253</TotalTime>
  <Words>5062</Words>
  <Application>Microsoft Office PowerPoint</Application>
  <PresentationFormat>On-screen Show (16:9)</PresentationFormat>
  <Paragraphs>750</Paragraphs>
  <Slides>73</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73</vt:i4>
      </vt:variant>
    </vt:vector>
  </HeadingPairs>
  <TitlesOfParts>
    <vt:vector size="86" baseType="lpstr">
      <vt:lpstr>Calibri</vt:lpstr>
      <vt:lpstr>Arial</vt:lpstr>
      <vt:lpstr>SSP Local</vt:lpstr>
      <vt:lpstr>Barlow Light</vt:lpstr>
      <vt:lpstr>Arial Unicode MS</vt:lpstr>
      <vt:lpstr>Raleway SemiBold</vt:lpstr>
      <vt:lpstr>ArialMT</vt:lpstr>
      <vt:lpstr>Times New Roman</vt:lpstr>
      <vt:lpstr>NotoSansSymbols</vt:lpstr>
      <vt:lpstr>Courier New</vt:lpstr>
      <vt:lpstr>Consolas</vt:lpstr>
      <vt:lpstr>Gaoler template</vt:lpstr>
      <vt:lpstr>Contents Slide Master</vt:lpstr>
      <vt:lpstr>Introduction to SQL</vt:lpstr>
      <vt:lpstr>Why Data Analyst MUST Learn SQL?</vt:lpstr>
      <vt:lpstr>What is Relational Database &amp; SQL?</vt:lpstr>
      <vt:lpstr>Relational Database</vt:lpstr>
      <vt:lpstr>PowerPoint Presentation</vt:lpstr>
      <vt:lpstr>Structured Query Language (SQL) – S-Q-L /sequel </vt:lpstr>
      <vt:lpstr>Bagaimana SQL bekerja dalam aplikasi/program</vt:lpstr>
      <vt:lpstr>RDBMS Client dan SQL Statement</vt:lpstr>
      <vt:lpstr>RDBMS Client dan SQL Statement</vt:lpstr>
      <vt:lpstr>Tipe Data</vt:lpstr>
      <vt:lpstr>SQL Statement</vt:lpstr>
      <vt:lpstr>SQL statement</vt:lpstr>
      <vt:lpstr>SQL Statements</vt:lpstr>
      <vt:lpstr>Untuk Latihan Tanpa Install Database</vt:lpstr>
      <vt:lpstr>Writing SQL Statements</vt:lpstr>
      <vt:lpstr>SQL Statement</vt:lpstr>
      <vt:lpstr>- SELECT</vt:lpstr>
      <vt:lpstr>SQL Query Order of  Execution</vt:lpstr>
      <vt:lpstr>SELECT:Anatomi SELECT Statement – Fungsi/Kegunaan</vt:lpstr>
      <vt:lpstr>SELECT Limiting the Column that Are Selected</vt:lpstr>
      <vt:lpstr>SELECT Menggunakan Ekspresi Aritmatik</vt:lpstr>
      <vt:lpstr>- Restricting and Sorting Data</vt:lpstr>
      <vt:lpstr>SQL Query Order of  Execution</vt:lpstr>
      <vt:lpstr>WHERE Limiting the Rows that Are Selected</vt:lpstr>
      <vt:lpstr>WHERE  Limiting the Rows that Are Selected</vt:lpstr>
      <vt:lpstr>ORDER BY Sorting Data</vt:lpstr>
      <vt:lpstr>Quest!</vt:lpstr>
      <vt:lpstr>Quest 2!</vt:lpstr>
      <vt:lpstr>- Aggregating &amp; Limit Aggregated Data</vt:lpstr>
      <vt:lpstr>SQL Query Order of  Execution</vt:lpstr>
      <vt:lpstr>Creating Groups of Data </vt:lpstr>
      <vt:lpstr>Grouping by More than One Column</vt:lpstr>
      <vt:lpstr>GROUP BY Aggregating Data</vt:lpstr>
      <vt:lpstr>HAVING Filtetring Aggregating Data</vt:lpstr>
      <vt:lpstr>SQL Statement</vt:lpstr>
      <vt:lpstr>Load Data Baru</vt:lpstr>
      <vt:lpstr>FUNCTION</vt:lpstr>
      <vt:lpstr>BUILD-IN FUNCTION</vt:lpstr>
      <vt:lpstr>BUILD-IN FUNCTION: SINGLE ROW</vt:lpstr>
      <vt:lpstr>SINGLE ROW FUNCTIONS STRING FUNCTIONS</vt:lpstr>
      <vt:lpstr>SINGLE ROW FUNCTIONS NUMERIC FUNCTIONS</vt:lpstr>
      <vt:lpstr>SINGLE ROW FUNCTIONS DATE FUNCTIONS</vt:lpstr>
      <vt:lpstr>JOINING</vt:lpstr>
      <vt:lpstr>Obtaining Data from Multiple Tables</vt:lpstr>
      <vt:lpstr>Joining Column Names Join adalah menggabungkan 2 tabel menggunakan kolom penghubung yang sering disebut sebagai key Key adalah salah satu kolom di masing-masing tabel yang akan di-join yang memiliki format sama </vt:lpstr>
      <vt:lpstr>Retrieving Records with the ON Clause</vt:lpstr>
      <vt:lpstr>JOIN</vt:lpstr>
      <vt:lpstr>Inner Join /Join</vt:lpstr>
      <vt:lpstr>Left Join</vt:lpstr>
      <vt:lpstr>Right Join</vt:lpstr>
      <vt:lpstr>Full Join</vt:lpstr>
      <vt:lpstr>CROSS JOIN</vt:lpstr>
      <vt:lpstr>Apa hasil Query ini?</vt:lpstr>
      <vt:lpstr>PowerPoint Presentation</vt:lpstr>
      <vt:lpstr>Buat Query</vt:lpstr>
      <vt:lpstr>Creating Three-Way Joins with the ON Clause</vt:lpstr>
      <vt:lpstr>PowerPoint Presentation</vt:lpstr>
      <vt:lpstr>PowerPoint Presentation</vt:lpstr>
      <vt:lpstr>SET OPERATION</vt:lpstr>
      <vt:lpstr>Relational Set Operations</vt:lpstr>
      <vt:lpstr>UNION ALL</vt:lpstr>
      <vt:lpstr>UNION</vt:lpstr>
      <vt:lpstr>INTERSECT</vt:lpstr>
      <vt:lpstr>EXCEPT</vt:lpstr>
      <vt:lpstr>C. SUBBQUERY</vt:lpstr>
      <vt:lpstr>Types of Subquery</vt:lpstr>
      <vt:lpstr>Apa yang dihasilkan dari subquery ini</vt:lpstr>
      <vt:lpstr>Apa yang dihasilkan dari subquery ini</vt:lpstr>
      <vt:lpstr>Single-Row Subquery</vt:lpstr>
      <vt:lpstr>CASE WHEN</vt:lpstr>
      <vt:lpstr>PowerPoint Presentation</vt:lpstr>
      <vt:lpstr>THANKS!</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Structured Query Language</dc:title>
  <dc:creator>Reza Rizky Pratama, A.Md.</dc:creator>
  <cp:lastModifiedBy>Reza Rizky Pratama</cp:lastModifiedBy>
  <cp:revision>118</cp:revision>
  <dcterms:modified xsi:type="dcterms:W3CDTF">2025-01-22T09:02:03Z</dcterms:modified>
</cp:coreProperties>
</file>