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34"/>
  </p:notesMasterIdLst>
  <p:handoutMasterIdLst>
    <p:handoutMasterId r:id="rId135"/>
  </p:handoutMasterIdLst>
  <p:sldIdLst>
    <p:sldId id="279" r:id="rId2"/>
    <p:sldId id="266" r:id="rId3"/>
    <p:sldId id="257" r:id="rId4"/>
    <p:sldId id="584" r:id="rId5"/>
    <p:sldId id="579" r:id="rId6"/>
    <p:sldId id="581" r:id="rId7"/>
    <p:sldId id="582" r:id="rId8"/>
    <p:sldId id="583" r:id="rId9"/>
    <p:sldId id="507" r:id="rId10"/>
    <p:sldId id="595" r:id="rId11"/>
    <p:sldId id="596" r:id="rId12"/>
    <p:sldId id="585" r:id="rId13"/>
    <p:sldId id="576" r:id="rId14"/>
    <p:sldId id="291" r:id="rId15"/>
    <p:sldId id="324" r:id="rId16"/>
    <p:sldId id="328" r:id="rId17"/>
    <p:sldId id="332" r:id="rId18"/>
    <p:sldId id="339" r:id="rId19"/>
    <p:sldId id="340" r:id="rId20"/>
    <p:sldId id="341" r:id="rId21"/>
    <p:sldId id="342" r:id="rId22"/>
    <p:sldId id="355" r:id="rId23"/>
    <p:sldId id="357" r:id="rId24"/>
    <p:sldId id="360" r:id="rId25"/>
    <p:sldId id="364" r:id="rId26"/>
    <p:sldId id="575" r:id="rId27"/>
    <p:sldId id="407" r:id="rId28"/>
    <p:sldId id="367" r:id="rId29"/>
    <p:sldId id="411" r:id="rId30"/>
    <p:sldId id="412" r:id="rId31"/>
    <p:sldId id="414" r:id="rId32"/>
    <p:sldId id="415" r:id="rId33"/>
    <p:sldId id="510" r:id="rId34"/>
    <p:sldId id="369" r:id="rId35"/>
    <p:sldId id="370" r:id="rId36"/>
    <p:sldId id="372" r:id="rId37"/>
    <p:sldId id="373" r:id="rId38"/>
    <p:sldId id="374" r:id="rId39"/>
    <p:sldId id="378" r:id="rId40"/>
    <p:sldId id="379" r:id="rId41"/>
    <p:sldId id="380" r:id="rId42"/>
    <p:sldId id="586" r:id="rId43"/>
    <p:sldId id="381" r:id="rId44"/>
    <p:sldId id="382" r:id="rId45"/>
    <p:sldId id="383" r:id="rId46"/>
    <p:sldId id="384" r:id="rId47"/>
    <p:sldId id="385" r:id="rId48"/>
    <p:sldId id="514" r:id="rId49"/>
    <p:sldId id="516" r:id="rId50"/>
    <p:sldId id="517" r:id="rId51"/>
    <p:sldId id="521" r:id="rId52"/>
    <p:sldId id="522" r:id="rId53"/>
    <p:sldId id="528" r:id="rId54"/>
    <p:sldId id="529" r:id="rId55"/>
    <p:sldId id="532" r:id="rId56"/>
    <p:sldId id="539" r:id="rId57"/>
    <p:sldId id="541" r:id="rId58"/>
    <p:sldId id="587" r:id="rId59"/>
    <p:sldId id="542" r:id="rId60"/>
    <p:sldId id="386" r:id="rId61"/>
    <p:sldId id="387" r:id="rId62"/>
    <p:sldId id="544" r:id="rId63"/>
    <p:sldId id="610" r:id="rId64"/>
    <p:sldId id="401" r:id="rId65"/>
    <p:sldId id="402" r:id="rId66"/>
    <p:sldId id="557" r:id="rId67"/>
    <p:sldId id="558" r:id="rId68"/>
    <p:sldId id="559" r:id="rId69"/>
    <p:sldId id="560" r:id="rId70"/>
    <p:sldId id="561" r:id="rId71"/>
    <p:sldId id="567" r:id="rId72"/>
    <p:sldId id="568" r:id="rId73"/>
    <p:sldId id="589" r:id="rId74"/>
    <p:sldId id="569" r:id="rId75"/>
    <p:sldId id="570" r:id="rId76"/>
    <p:sldId id="511" r:id="rId77"/>
    <p:sldId id="388" r:id="rId78"/>
    <p:sldId id="389" r:id="rId79"/>
    <p:sldId id="390" r:id="rId80"/>
    <p:sldId id="391" r:id="rId81"/>
    <p:sldId id="416" r:id="rId82"/>
    <p:sldId id="417" r:id="rId83"/>
    <p:sldId id="418" r:id="rId84"/>
    <p:sldId id="419" r:id="rId85"/>
    <p:sldId id="420" r:id="rId86"/>
    <p:sldId id="421" r:id="rId87"/>
    <p:sldId id="422" r:id="rId88"/>
    <p:sldId id="423" r:id="rId89"/>
    <p:sldId id="424" r:id="rId90"/>
    <p:sldId id="425" r:id="rId91"/>
    <p:sldId id="590" r:id="rId92"/>
    <p:sldId id="591" r:id="rId93"/>
    <p:sldId id="392" r:id="rId94"/>
    <p:sldId id="393" r:id="rId95"/>
    <p:sldId id="394" r:id="rId96"/>
    <p:sldId id="395" r:id="rId97"/>
    <p:sldId id="398" r:id="rId98"/>
    <p:sldId id="592" r:id="rId99"/>
    <p:sldId id="399" r:id="rId100"/>
    <p:sldId id="403" r:id="rId101"/>
    <p:sldId id="404" r:id="rId102"/>
    <p:sldId id="593" r:id="rId103"/>
    <p:sldId id="405" r:id="rId104"/>
    <p:sldId id="406" r:id="rId105"/>
    <p:sldId id="594" r:id="rId106"/>
    <p:sldId id="512" r:id="rId107"/>
    <p:sldId id="427" r:id="rId108"/>
    <p:sldId id="428" r:id="rId109"/>
    <p:sldId id="429" r:id="rId110"/>
    <p:sldId id="430" r:id="rId111"/>
    <p:sldId id="431" r:id="rId112"/>
    <p:sldId id="432" r:id="rId113"/>
    <p:sldId id="599" r:id="rId114"/>
    <p:sldId id="434" r:id="rId115"/>
    <p:sldId id="597" r:id="rId116"/>
    <p:sldId id="605" r:id="rId117"/>
    <p:sldId id="606" r:id="rId118"/>
    <p:sldId id="607" r:id="rId119"/>
    <p:sldId id="608" r:id="rId120"/>
    <p:sldId id="600" r:id="rId121"/>
    <p:sldId id="601" r:id="rId122"/>
    <p:sldId id="602" r:id="rId123"/>
    <p:sldId id="603" r:id="rId124"/>
    <p:sldId id="437" r:id="rId125"/>
    <p:sldId id="438" r:id="rId126"/>
    <p:sldId id="439" r:id="rId127"/>
    <p:sldId id="440" r:id="rId128"/>
    <p:sldId id="441" r:id="rId129"/>
    <p:sldId id="442" r:id="rId130"/>
    <p:sldId id="443" r:id="rId131"/>
    <p:sldId id="444" r:id="rId132"/>
    <p:sldId id="276" r:id="rId1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7A7"/>
    <a:srgbClr val="FFEEB7"/>
    <a:srgbClr val="FFFFCD"/>
    <a:srgbClr val="75DBFF"/>
    <a:srgbClr val="FFDA65"/>
    <a:srgbClr val="FBC99F"/>
    <a:srgbClr val="FFEEB9"/>
    <a:srgbClr val="FF9797"/>
    <a:srgbClr val="BD92D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07" autoAdjust="0"/>
    <p:restoredTop sz="94377" autoAdjust="0"/>
  </p:normalViewPr>
  <p:slideViewPr>
    <p:cSldViewPr>
      <p:cViewPr varScale="1">
        <p:scale>
          <a:sx n="74" d="100"/>
          <a:sy n="74" d="100"/>
        </p:scale>
        <p:origin x="109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notesMaster" Target="notesMasters/notesMaster1.xml"/><Relationship Id="rId139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7.xml"/><Relationship Id="rId1" Type="http://schemas.openxmlformats.org/officeDocument/2006/relationships/slide" Target="../slides/slide9.xml"/><Relationship Id="rId4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4A513-A5A5-4C76-8B4F-180271C1AA57}" type="doc">
      <dgm:prSet loTypeId="urn:microsoft.com/office/officeart/2005/8/layout/vList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24DF7CFC-6CDE-4384-A289-EBF5CC481570}">
      <dgm:prSet phldrT="[Text]"/>
      <dgm:spPr/>
      <dgm:t>
        <a:bodyPr/>
        <a:lstStyle/>
        <a:p>
          <a:r>
            <a:rPr lang="id-ID" u="none" baseline="0" dirty="0">
              <a:solidFill>
                <a:srgbClr val="FFFF00"/>
              </a:solidFill>
              <a:uFill>
                <a:solidFill>
                  <a:schemeClr val="tx1"/>
                </a:solidFill>
              </a:u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1.  Workbook and Worksheet</a:t>
          </a:r>
          <a:endParaRPr lang="id-ID" u="none" baseline="0" dirty="0">
            <a:solidFill>
              <a:srgbClr val="FFFF00"/>
            </a:solidFill>
            <a:uFill>
              <a:solidFill>
                <a:schemeClr val="tx1"/>
              </a:solidFill>
            </a:uFill>
          </a:endParaRPr>
        </a:p>
      </dgm:t>
    </dgm:pt>
    <dgm:pt modelId="{8E519429-1739-4EAE-88CC-1CEE36462269}" type="parTrans" cxnId="{8C89BC24-9814-44FA-8C0D-72A1614DC72D}">
      <dgm:prSet/>
      <dgm:spPr/>
      <dgm:t>
        <a:bodyPr/>
        <a:lstStyle/>
        <a:p>
          <a:endParaRPr lang="id-ID"/>
        </a:p>
      </dgm:t>
    </dgm:pt>
    <dgm:pt modelId="{FFFBA9B9-75CD-4FD5-B3E1-3DF2255E340B}" type="sibTrans" cxnId="{8C89BC24-9814-44FA-8C0D-72A1614DC72D}">
      <dgm:prSet/>
      <dgm:spPr/>
      <dgm:t>
        <a:bodyPr/>
        <a:lstStyle/>
        <a:p>
          <a:endParaRPr lang="id-ID"/>
        </a:p>
      </dgm:t>
    </dgm:pt>
    <dgm:pt modelId="{22FB6BDB-7DA9-4F47-AF05-A494D5DC5CFD}">
      <dgm:prSet phldrT="[Text]"/>
      <dgm:spPr/>
      <dgm:t>
        <a:bodyPr/>
        <a:lstStyle/>
        <a:p>
          <a:r>
            <a:rPr lang="id-ID" dirty="0">
              <a:solidFill>
                <a:srgbClr val="FFC000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3.  Manipulating Data and Named Ranges</a:t>
          </a:r>
          <a:endParaRPr lang="id-ID" dirty="0">
            <a:solidFill>
              <a:srgbClr val="FFC000"/>
            </a:solidFill>
          </a:endParaRPr>
        </a:p>
      </dgm:t>
    </dgm:pt>
    <dgm:pt modelId="{F1163E2A-54EA-4F84-B3FB-7AED8BDE41A7}" type="parTrans" cxnId="{5BAA031D-5B67-49F8-A616-C20833957501}">
      <dgm:prSet/>
      <dgm:spPr/>
      <dgm:t>
        <a:bodyPr/>
        <a:lstStyle/>
        <a:p>
          <a:endParaRPr lang="id-ID"/>
        </a:p>
      </dgm:t>
    </dgm:pt>
    <dgm:pt modelId="{2F49C49E-2856-4C12-AF7E-09ECB2992BE5}" type="sibTrans" cxnId="{5BAA031D-5B67-49F8-A616-C20833957501}">
      <dgm:prSet/>
      <dgm:spPr/>
      <dgm:t>
        <a:bodyPr/>
        <a:lstStyle/>
        <a:p>
          <a:endParaRPr lang="id-ID"/>
        </a:p>
      </dgm:t>
    </dgm:pt>
    <dgm:pt modelId="{59FC5812-04BB-4A3A-A610-C7921AB9EBF3}">
      <dgm:prSet phldrT="[Text]"/>
      <dgm:spPr/>
      <dgm:t>
        <a:bodyPr/>
        <a:lstStyle/>
        <a:p>
          <a:r>
            <a:rPr lang="id-ID" dirty="0">
              <a:solidFill>
                <a:schemeClr val="bg2">
                  <a:lumMod val="95000"/>
                  <a:lumOff val="5000"/>
                </a:schemeClr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2.  Formula and Function</a:t>
          </a:r>
          <a:endParaRPr lang="id-ID" dirty="0">
            <a:solidFill>
              <a:schemeClr val="bg2">
                <a:lumMod val="95000"/>
                <a:lumOff val="5000"/>
              </a:schemeClr>
            </a:solidFill>
          </a:endParaRPr>
        </a:p>
      </dgm:t>
    </dgm:pt>
    <dgm:pt modelId="{DAFF0210-544A-4A35-8129-80CEEF7D363E}" type="parTrans" cxnId="{D7B6C2B1-54B2-426C-9B79-FD11B27A6478}">
      <dgm:prSet/>
      <dgm:spPr/>
      <dgm:t>
        <a:bodyPr/>
        <a:lstStyle/>
        <a:p>
          <a:endParaRPr lang="id-ID"/>
        </a:p>
      </dgm:t>
    </dgm:pt>
    <dgm:pt modelId="{4264F950-8DCE-4FA4-9D3B-F24C71E352F1}" type="sibTrans" cxnId="{D7B6C2B1-54B2-426C-9B79-FD11B27A6478}">
      <dgm:prSet/>
      <dgm:spPr/>
      <dgm:t>
        <a:bodyPr/>
        <a:lstStyle/>
        <a:p>
          <a:endParaRPr lang="id-ID"/>
        </a:p>
      </dgm:t>
    </dgm:pt>
    <dgm:pt modelId="{DFD9DAD9-47C5-40F1-B12D-7040DC4B699B}">
      <dgm:prSet phldrT="[Text]"/>
      <dgm:spPr/>
      <dgm:t>
        <a:bodyPr/>
        <a:lstStyle/>
        <a:p>
          <a:r>
            <a:rPr lang="id-ID" dirty="0">
              <a:solidFill>
                <a:srgbClr val="FFFF00"/>
              </a:solidFill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4.  Linking and Consolidating Data</a:t>
          </a:r>
          <a:endParaRPr lang="id-ID" dirty="0">
            <a:solidFill>
              <a:srgbClr val="FFFF00"/>
            </a:solidFill>
          </a:endParaRPr>
        </a:p>
      </dgm:t>
    </dgm:pt>
    <dgm:pt modelId="{CE4A0976-CF43-4E88-AE8C-3313C0B97AE7}" type="parTrans" cxnId="{B85E53B3-CF99-49C2-A243-C45DA6C6EF45}">
      <dgm:prSet/>
      <dgm:spPr/>
      <dgm:t>
        <a:bodyPr/>
        <a:lstStyle/>
        <a:p>
          <a:endParaRPr lang="id-ID"/>
        </a:p>
      </dgm:t>
    </dgm:pt>
    <dgm:pt modelId="{32A173B9-78C1-4EE9-83F6-DA59169644DC}" type="sibTrans" cxnId="{B85E53B3-CF99-49C2-A243-C45DA6C6EF45}">
      <dgm:prSet/>
      <dgm:spPr/>
      <dgm:t>
        <a:bodyPr/>
        <a:lstStyle/>
        <a:p>
          <a:endParaRPr lang="id-ID"/>
        </a:p>
      </dgm:t>
    </dgm:pt>
    <dgm:pt modelId="{0449B4D8-1C6A-4569-89A2-33CB80E7CE61}" type="pres">
      <dgm:prSet presAssocID="{7BD4A513-A5A5-4C76-8B4F-180271C1AA57}" presName="linear" presStyleCnt="0">
        <dgm:presLayoutVars>
          <dgm:animLvl val="lvl"/>
          <dgm:resizeHandles val="exact"/>
        </dgm:presLayoutVars>
      </dgm:prSet>
      <dgm:spPr/>
    </dgm:pt>
    <dgm:pt modelId="{1F64F7B3-301B-4912-A152-A3B12A313DD1}" type="pres">
      <dgm:prSet presAssocID="{24DF7CFC-6CDE-4384-A289-EBF5CC48157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2EBAA44-E4FC-4173-BF21-3A87346E9286}" type="pres">
      <dgm:prSet presAssocID="{FFFBA9B9-75CD-4FD5-B3E1-3DF2255E340B}" presName="spacer" presStyleCnt="0"/>
      <dgm:spPr/>
    </dgm:pt>
    <dgm:pt modelId="{D2E6EEE4-264F-4A36-A09A-032C52F3AB0A}" type="pres">
      <dgm:prSet presAssocID="{59FC5812-04BB-4A3A-A610-C7921AB9EB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7C968C6-5D6D-4128-AAB5-A570DAEB30E7}" type="pres">
      <dgm:prSet presAssocID="{4264F950-8DCE-4FA4-9D3B-F24C71E352F1}" presName="spacer" presStyleCnt="0"/>
      <dgm:spPr/>
    </dgm:pt>
    <dgm:pt modelId="{8CF10EC2-F6ED-47C7-AB3A-EB21E70A4232}" type="pres">
      <dgm:prSet presAssocID="{22FB6BDB-7DA9-4F47-AF05-A494D5DC5CF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F939D9-E9A6-4665-901D-ED03EB724430}" type="pres">
      <dgm:prSet presAssocID="{2F49C49E-2856-4C12-AF7E-09ECB2992BE5}" presName="spacer" presStyleCnt="0"/>
      <dgm:spPr/>
    </dgm:pt>
    <dgm:pt modelId="{3C9D0A48-7649-4328-A1E0-027478013507}" type="pres">
      <dgm:prSet presAssocID="{DFD9DAD9-47C5-40F1-B12D-7040DC4B699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46AA80D-C9D8-4C69-A9B9-958FA474397E}" type="presOf" srcId="{22FB6BDB-7DA9-4F47-AF05-A494D5DC5CFD}" destId="{8CF10EC2-F6ED-47C7-AB3A-EB21E70A4232}" srcOrd="0" destOrd="0" presId="urn:microsoft.com/office/officeart/2005/8/layout/vList2"/>
    <dgm:cxn modelId="{5BAA031D-5B67-49F8-A616-C20833957501}" srcId="{7BD4A513-A5A5-4C76-8B4F-180271C1AA57}" destId="{22FB6BDB-7DA9-4F47-AF05-A494D5DC5CFD}" srcOrd="2" destOrd="0" parTransId="{F1163E2A-54EA-4F84-B3FB-7AED8BDE41A7}" sibTransId="{2F49C49E-2856-4C12-AF7E-09ECB2992BE5}"/>
    <dgm:cxn modelId="{8C89BC24-9814-44FA-8C0D-72A1614DC72D}" srcId="{7BD4A513-A5A5-4C76-8B4F-180271C1AA57}" destId="{24DF7CFC-6CDE-4384-A289-EBF5CC481570}" srcOrd="0" destOrd="0" parTransId="{8E519429-1739-4EAE-88CC-1CEE36462269}" sibTransId="{FFFBA9B9-75CD-4FD5-B3E1-3DF2255E340B}"/>
    <dgm:cxn modelId="{FAB8606D-CB58-485F-A0C1-DD390AF44225}" type="presOf" srcId="{59FC5812-04BB-4A3A-A610-C7921AB9EBF3}" destId="{D2E6EEE4-264F-4A36-A09A-032C52F3AB0A}" srcOrd="0" destOrd="0" presId="urn:microsoft.com/office/officeart/2005/8/layout/vList2"/>
    <dgm:cxn modelId="{99834285-648A-46EF-92B7-650A265C3840}" type="presOf" srcId="{24DF7CFC-6CDE-4384-A289-EBF5CC481570}" destId="{1F64F7B3-301B-4912-A152-A3B12A313DD1}" srcOrd="0" destOrd="0" presId="urn:microsoft.com/office/officeart/2005/8/layout/vList2"/>
    <dgm:cxn modelId="{DBDFAF9B-55F0-46D7-8E2C-A5931203598E}" type="presOf" srcId="{DFD9DAD9-47C5-40F1-B12D-7040DC4B699B}" destId="{3C9D0A48-7649-4328-A1E0-027478013507}" srcOrd="0" destOrd="0" presId="urn:microsoft.com/office/officeart/2005/8/layout/vList2"/>
    <dgm:cxn modelId="{231D1AAD-99AB-4C23-801B-A35E49B97A70}" type="presOf" srcId="{7BD4A513-A5A5-4C76-8B4F-180271C1AA57}" destId="{0449B4D8-1C6A-4569-89A2-33CB80E7CE61}" srcOrd="0" destOrd="0" presId="urn:microsoft.com/office/officeart/2005/8/layout/vList2"/>
    <dgm:cxn modelId="{D7B6C2B1-54B2-426C-9B79-FD11B27A6478}" srcId="{7BD4A513-A5A5-4C76-8B4F-180271C1AA57}" destId="{59FC5812-04BB-4A3A-A610-C7921AB9EBF3}" srcOrd="1" destOrd="0" parTransId="{DAFF0210-544A-4A35-8129-80CEEF7D363E}" sibTransId="{4264F950-8DCE-4FA4-9D3B-F24C71E352F1}"/>
    <dgm:cxn modelId="{B85E53B3-CF99-49C2-A243-C45DA6C6EF45}" srcId="{7BD4A513-A5A5-4C76-8B4F-180271C1AA57}" destId="{DFD9DAD9-47C5-40F1-B12D-7040DC4B699B}" srcOrd="3" destOrd="0" parTransId="{CE4A0976-CF43-4E88-AE8C-3313C0B97AE7}" sibTransId="{32A173B9-78C1-4EE9-83F6-DA59169644DC}"/>
    <dgm:cxn modelId="{4666EE30-4E8D-4231-89C1-82A31E9E08E1}" type="presParOf" srcId="{0449B4D8-1C6A-4569-89A2-33CB80E7CE61}" destId="{1F64F7B3-301B-4912-A152-A3B12A313DD1}" srcOrd="0" destOrd="0" presId="urn:microsoft.com/office/officeart/2005/8/layout/vList2"/>
    <dgm:cxn modelId="{48168510-23E3-4A81-BE14-721BCF9D34FB}" type="presParOf" srcId="{0449B4D8-1C6A-4569-89A2-33CB80E7CE61}" destId="{82EBAA44-E4FC-4173-BF21-3A87346E9286}" srcOrd="1" destOrd="0" presId="urn:microsoft.com/office/officeart/2005/8/layout/vList2"/>
    <dgm:cxn modelId="{4A444479-E821-4BD8-AEB8-C2D2F3694391}" type="presParOf" srcId="{0449B4D8-1C6A-4569-89A2-33CB80E7CE61}" destId="{D2E6EEE4-264F-4A36-A09A-032C52F3AB0A}" srcOrd="2" destOrd="0" presId="urn:microsoft.com/office/officeart/2005/8/layout/vList2"/>
    <dgm:cxn modelId="{C726A539-CDB6-4155-88E8-1A22A21FDAF3}" type="presParOf" srcId="{0449B4D8-1C6A-4569-89A2-33CB80E7CE61}" destId="{F7C968C6-5D6D-4128-AAB5-A570DAEB30E7}" srcOrd="3" destOrd="0" presId="urn:microsoft.com/office/officeart/2005/8/layout/vList2"/>
    <dgm:cxn modelId="{14B22BFC-B596-4B66-8109-3AA34B37147D}" type="presParOf" srcId="{0449B4D8-1C6A-4569-89A2-33CB80E7CE61}" destId="{8CF10EC2-F6ED-47C7-AB3A-EB21E70A4232}" srcOrd="4" destOrd="0" presId="urn:microsoft.com/office/officeart/2005/8/layout/vList2"/>
    <dgm:cxn modelId="{B2F54489-AFA8-4598-93E6-1A5720AA2A35}" type="presParOf" srcId="{0449B4D8-1C6A-4569-89A2-33CB80E7CE61}" destId="{E4F939D9-E9A6-4665-901D-ED03EB724430}" srcOrd="5" destOrd="0" presId="urn:microsoft.com/office/officeart/2005/8/layout/vList2"/>
    <dgm:cxn modelId="{67A7A2AE-E8ED-4314-A214-918AF7916AF9}" type="presParOf" srcId="{0449B4D8-1C6A-4569-89A2-33CB80E7CE61}" destId="{3C9D0A48-7649-4328-A1E0-0274780135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4F7B3-301B-4912-A152-A3B12A313DD1}">
      <dsp:nvSpPr>
        <dsp:cNvPr id="0" name=""/>
        <dsp:cNvSpPr/>
      </dsp:nvSpPr>
      <dsp:spPr>
        <a:xfrm>
          <a:off x="0" y="105835"/>
          <a:ext cx="7173969" cy="678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u="none" kern="1200" baseline="0" dirty="0">
              <a:solidFill>
                <a:srgbClr val="FFFF00"/>
              </a:solidFill>
              <a:uFill>
                <a:solidFill>
                  <a:schemeClr val="tx1"/>
                </a:solidFill>
              </a:u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1.  Workbook and Worksheet</a:t>
          </a:r>
          <a:endParaRPr lang="id-ID" sz="2900" u="none" kern="1200" baseline="0" dirty="0">
            <a:solidFill>
              <a:srgbClr val="FFFF00"/>
            </a:solidFill>
            <a:uFill>
              <a:solidFill>
                <a:schemeClr val="tx1"/>
              </a:solidFill>
            </a:uFill>
          </a:endParaRPr>
        </a:p>
      </dsp:txBody>
      <dsp:txXfrm>
        <a:off x="33127" y="138962"/>
        <a:ext cx="7107715" cy="612346"/>
      </dsp:txXfrm>
    </dsp:sp>
    <dsp:sp modelId="{D2E6EEE4-264F-4A36-A09A-032C52F3AB0A}">
      <dsp:nvSpPr>
        <dsp:cNvPr id="0" name=""/>
        <dsp:cNvSpPr/>
      </dsp:nvSpPr>
      <dsp:spPr>
        <a:xfrm>
          <a:off x="0" y="867955"/>
          <a:ext cx="7173969" cy="678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 dirty="0">
              <a:solidFill>
                <a:schemeClr val="bg2">
                  <a:lumMod val="95000"/>
                  <a:lumOff val="5000"/>
                </a:schemeClr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2.  Formula and Function</a:t>
          </a:r>
          <a:endParaRPr lang="id-ID" sz="2900" kern="1200" dirty="0">
            <a:solidFill>
              <a:schemeClr val="bg2">
                <a:lumMod val="95000"/>
                <a:lumOff val="5000"/>
              </a:schemeClr>
            </a:solidFill>
          </a:endParaRPr>
        </a:p>
      </dsp:txBody>
      <dsp:txXfrm>
        <a:off x="33127" y="901082"/>
        <a:ext cx="7107715" cy="612346"/>
      </dsp:txXfrm>
    </dsp:sp>
    <dsp:sp modelId="{8CF10EC2-F6ED-47C7-AB3A-EB21E70A4232}">
      <dsp:nvSpPr>
        <dsp:cNvPr id="0" name=""/>
        <dsp:cNvSpPr/>
      </dsp:nvSpPr>
      <dsp:spPr>
        <a:xfrm>
          <a:off x="0" y="1630075"/>
          <a:ext cx="7173969" cy="678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 dirty="0">
              <a:solidFill>
                <a:srgbClr val="FFC000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3.  Manipulating Data and Named Ranges</a:t>
          </a:r>
          <a:endParaRPr lang="id-ID" sz="2900" kern="1200" dirty="0">
            <a:solidFill>
              <a:srgbClr val="FFC000"/>
            </a:solidFill>
          </a:endParaRPr>
        </a:p>
      </dsp:txBody>
      <dsp:txXfrm>
        <a:off x="33127" y="1663202"/>
        <a:ext cx="7107715" cy="612346"/>
      </dsp:txXfrm>
    </dsp:sp>
    <dsp:sp modelId="{3C9D0A48-7649-4328-A1E0-027478013507}">
      <dsp:nvSpPr>
        <dsp:cNvPr id="0" name=""/>
        <dsp:cNvSpPr/>
      </dsp:nvSpPr>
      <dsp:spPr>
        <a:xfrm>
          <a:off x="0" y="2392195"/>
          <a:ext cx="7173969" cy="678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 dirty="0">
              <a:solidFill>
                <a:srgbClr val="FFFF00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4.  Linking and Consolidating Data</a:t>
          </a:r>
          <a:endParaRPr lang="id-ID" sz="2900" kern="1200" dirty="0">
            <a:solidFill>
              <a:srgbClr val="FFFF00"/>
            </a:solidFill>
          </a:endParaRPr>
        </a:p>
      </dsp:txBody>
      <dsp:txXfrm>
        <a:off x="33127" y="2425322"/>
        <a:ext cx="7107715" cy="61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07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075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307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307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4547DE-ECAD-410D-BC26-611A316F1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68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FBE2A74-A889-46BB-9233-EF43E713C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23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7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3656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1925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5581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0171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3209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9582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6795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1210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7080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0403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52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833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1614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9388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783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905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3990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9402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9321F-DB97-4208-A5EB-2AED974B4BAE}" type="slidenum">
              <a:rPr lang="en-US" smtClean="0"/>
              <a:pPr/>
              <a:t>132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93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11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49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87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62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4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726E6-EE8B-4425-A3D0-EDFE144E27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03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9321F-DB97-4208-A5EB-2AED974B4B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45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64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74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26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42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18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48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177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683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3EAF57-7F8B-44C4-88AA-5C9EC24C6A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9321F-DB97-4208-A5EB-2AED974B4BA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98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735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394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513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718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854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57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057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11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923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528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105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303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515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84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579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21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15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778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4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95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875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533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272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9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176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279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785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573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752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38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240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136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068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53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69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094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4301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4841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577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0362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6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4551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9584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9321F-DB97-4208-A5EB-2AED974B4BAE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7213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243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7163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4736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014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0951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636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97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927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1742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5196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5567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6941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1527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1259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5020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2590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4321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10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9321F-DB97-4208-A5EB-2AED974B4B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772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0478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3903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9172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3319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722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0414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248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2A74-A889-46BB-9233-EF43E713C40B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6860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9321F-DB97-4208-A5EB-2AED974B4BAE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995738" y="2457450"/>
            <a:ext cx="4860925" cy="1089025"/>
          </a:xfrm>
        </p:spPr>
        <p:txBody>
          <a:bodyPr/>
          <a:lstStyle>
            <a:lvl1pPr algn="l">
              <a:defRPr sz="400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032250" y="4184650"/>
            <a:ext cx="4857750" cy="9874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8EE7-268A-4609-9724-7B03592A57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7202D-EA1F-4005-938A-82ED344AB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01E96-C631-4846-A288-72B12ECFA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BC583-7A6F-4E34-8444-FA15B85C0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86200"/>
            <a:ext cx="82296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11A53-12B5-4E9E-BD20-297FE51F9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6D62-0635-4350-8962-1B9ADED15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E0466D48-FEDA-4E8F-8285-AA09A7C6AA5C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E0466D48-FEDA-4E8F-8285-AA09A7C6AA5C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E0466D48-FEDA-4E8F-8285-AA09A7C6AA5C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ube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995738" y="2457450"/>
            <a:ext cx="4860925" cy="1089025"/>
          </a:xfrm>
        </p:spPr>
        <p:txBody>
          <a:bodyPr/>
          <a:lstStyle>
            <a:lvl1pPr algn="l">
              <a:defRPr sz="400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032250" y="4184650"/>
            <a:ext cx="4857750" cy="9874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8B22A-3D94-4398-BD83-D6A8A9369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B553D-469A-44EE-B4CF-9C0A1F136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15E430C5-49F0-4B37-A9CD-38CFA4B2579B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Cheltenham 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B2FDABA0-9EA7-40C2-BA35-6CAFCFA894DD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Cheltenham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B2FDABA0-9EA7-40C2-BA35-6CAFCFA894DD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Cheltenham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B2FDABA0-9EA7-40C2-BA35-6CAFCFA894DD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Cheltenham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7E7B-A755-4F83-AB26-405CDE0E5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B2FDABA0-9EA7-40C2-BA35-6CAFCFA894DD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Cheltenham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B2FDABA0-9EA7-40C2-BA35-6CAFCFA894DD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Cheltenham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B2FDABA0-9EA7-40C2-BA35-6CAFCFA894DD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Cheltenham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B2FDABA0-9EA7-40C2-BA35-6CAFCFA894DD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Cheltenham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B2FDABA0-9EA7-40C2-BA35-6CAFCFA894DD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Cheltenham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B2FDABA0-9EA7-40C2-BA35-6CAFCFA894DD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Cheltenham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B2FDABA0-9EA7-40C2-BA35-6CAFCFA894DD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Cheltenham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B2FDABA0-9EA7-40C2-BA35-6CAFCFA894DD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Cheltenham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B2FDABA0-9EA7-40C2-BA35-6CAFCFA894DD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Cheltenham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B2FDABA0-9EA7-40C2-BA35-6CAFCFA894DD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Cheltenham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33C7-1666-4093-A237-75EEF5FA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42844" y="142852"/>
            <a:ext cx="8858312" cy="6500858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5400000" sx="56000" sy="56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7286625" y="6629400"/>
            <a:ext cx="18573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bg1"/>
                </a:solidFill>
              </a:rPr>
              <a:t>Slide No </a:t>
            </a:r>
            <a:fld id="{B2FDABA0-9EA7-40C2-BA35-6CAFCFA894DD}" type="slidenum">
              <a:rPr lang="en-GB" sz="900">
                <a:solidFill>
                  <a:schemeClr val="bg1"/>
                </a:solidFill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43500"/>
            <a:ext cx="114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643688"/>
            <a:ext cx="6500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+mn-lt"/>
              </a:rPr>
              <a:t>© 1995-2008 Cheltenham </a:t>
            </a:r>
            <a:r>
              <a:rPr lang="en-US" sz="1000" dirty="0">
                <a:solidFill>
                  <a:schemeClr val="bg1"/>
                </a:solidFill>
                <a:latin typeface="+mn-lt"/>
              </a:rPr>
              <a:t>Courseware  Pty. Ltd.  www.cheltenhamcourseware.com.au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929188"/>
            <a:ext cx="3213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58FE-FB66-4D08-BFF6-F6759067C365}" type="datetimeFigureOut">
              <a:rPr lang="id-ID"/>
              <a:pPr>
                <a:defRPr/>
              </a:pPr>
              <a:t>23/11/2023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E8872-BD59-4682-A4D6-4DD3AD592C3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A3A4-1ACD-4FAF-A883-A29C92EBF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45F32-484A-4A98-B4AF-87707F234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3" descr="p1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73962" y="398421"/>
            <a:ext cx="1452645" cy="233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3B87C-A2F1-4440-BDC7-4F8B8A5DA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DA02B-EEB1-4096-987D-D8F8389AE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2825DB-0440-47A9-B0D4-E8410FA9B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53" r:id="rId15"/>
    <p:sldLayoutId id="2147483754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780" r:id="rId41"/>
    <p:sldLayoutId id="2147483781" r:id="rId42"/>
    <p:sldLayoutId id="2147483782" r:id="rId43"/>
    <p:sldLayoutId id="2147483783" r:id="rId44"/>
    <p:sldLayoutId id="2147483784" r:id="rId45"/>
    <p:sldLayoutId id="2147483785" r:id="rId46"/>
    <p:sldLayoutId id="2147483786" r:id="rId47"/>
    <p:sldLayoutId id="2147483787" r:id="rId48"/>
    <p:sldLayoutId id="2147483788" r:id="rId49"/>
    <p:sldLayoutId id="2147483789" r:id="rId50"/>
    <p:sldLayoutId id="2147483791" r:id="rId5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2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8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0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8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6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8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8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8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8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5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8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8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4.w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6.png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6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4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15560"/>
            <a:ext cx="9144000" cy="235743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0" y="617499"/>
            <a:ext cx="9144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Pengantar TIK</a:t>
            </a:r>
            <a:endParaRPr lang="id-ID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A93D-EBA9-4362-A08E-D993353A3D3E}" type="slidenum">
              <a:rPr lang="id-ID" smtClean="0"/>
              <a:pPr/>
              <a:t>1</a:t>
            </a:fld>
            <a:endParaRPr lang="id-ID"/>
          </a:p>
        </p:txBody>
      </p:sp>
      <p:pic>
        <p:nvPicPr>
          <p:cNvPr id="59395" name="Picture 3" descr="C:\Documents and Settings\Zhafarina\My Documents\Bluetooth Exchange Folder\Image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473" y="1931967"/>
            <a:ext cx="5842080" cy="3568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5E7BE8-2C32-577E-9B77-E3B715D5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00" y="175418"/>
            <a:ext cx="6629400" cy="563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Region Setting</a:t>
            </a:r>
            <a:endParaRPr lang="id-ID" dirty="0">
              <a:solidFill>
                <a:srgbClr val="FFC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C7336D-A47C-FE19-6F51-BA04F61B8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952040"/>
            <a:ext cx="7823213" cy="1824724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/>
              <a:t>Klik</a:t>
            </a:r>
            <a:r>
              <a:rPr lang="en-US" sz="2000" dirty="0"/>
              <a:t> pada windows search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 err="1"/>
              <a:t>Ketikkan</a:t>
            </a:r>
            <a:r>
              <a:rPr lang="en-US" sz="1600" dirty="0">
                <a:sym typeface="Wingdings" panose="05000000000000000000" pitchFamily="2" charset="2"/>
              </a:rPr>
              <a:t> region 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/>
              <a:t>Klik</a:t>
            </a:r>
            <a:r>
              <a:rPr lang="en-US" sz="2000" dirty="0"/>
              <a:t> Region (control panel)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/>
              <a:t>Pilih</a:t>
            </a:r>
            <a:r>
              <a:rPr lang="en-US" sz="2000" dirty="0"/>
              <a:t> format Indonesia (Indonesia)</a:t>
            </a:r>
            <a:endParaRPr lang="id-ID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720936-9831-B48D-3C31-5293D5858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008" y="952040"/>
            <a:ext cx="1646063" cy="502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1E45EA-6989-D3E3-2E23-381DDD95F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36" y="2989823"/>
            <a:ext cx="3795664" cy="21028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4F66CA-A233-D607-C22B-DC8E023B1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388" y="1577484"/>
            <a:ext cx="3976224" cy="51050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0A13E01-BC61-28BB-79A9-8B8127A13E83}"/>
              </a:ext>
            </a:extLst>
          </p:cNvPr>
          <p:cNvSpPr txBox="1"/>
          <p:nvPr/>
        </p:nvSpPr>
        <p:spPr>
          <a:xfrm>
            <a:off x="5774968" y="818801"/>
            <a:ext cx="6658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sym typeface="Wingdings" panose="05000000000000000000" pitchFamily="2" charset="2"/>
              </a:rPr>
              <a:t></a:t>
            </a:r>
            <a:endParaRPr lang="id-ID" sz="3200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6CDBA2-8CE8-1E23-8ECA-D642E3118B4B}"/>
              </a:ext>
            </a:extLst>
          </p:cNvPr>
          <p:cNvSpPr txBox="1"/>
          <p:nvPr/>
        </p:nvSpPr>
        <p:spPr>
          <a:xfrm>
            <a:off x="1835696" y="3656521"/>
            <a:ext cx="5400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FFFF00"/>
                </a:solidFill>
              </a:defRPr>
            </a:lvl1pPr>
          </a:lstStyle>
          <a:p>
            <a:r>
              <a:rPr lang="en-US" sz="4400" dirty="0">
                <a:solidFill>
                  <a:srgbClr val="C00000"/>
                </a:solidFill>
                <a:sym typeface="Wingdings" panose="05000000000000000000" pitchFamily="2" charset="2"/>
              </a:rPr>
              <a:t>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9312B0-8BEC-86AA-4778-3DA1C8631027}"/>
              </a:ext>
            </a:extLst>
          </p:cNvPr>
          <p:cNvSpPr txBox="1"/>
          <p:nvPr/>
        </p:nvSpPr>
        <p:spPr>
          <a:xfrm>
            <a:off x="6646733" y="2068247"/>
            <a:ext cx="5897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 sz="4800" dirty="0">
                <a:solidFill>
                  <a:srgbClr val="7030A0"/>
                </a:solidFill>
                <a:sym typeface="Wingdings" panose="05000000000000000000" pitchFamily="2" charset="2"/>
              </a:rPr>
              <a:t></a:t>
            </a:r>
            <a:endParaRPr lang="id-ID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4702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/>
              <a:t>CONDITIONAL FORMATTING</a:t>
            </a:r>
            <a:endParaRPr lang="en-GB"/>
          </a:p>
        </p:txBody>
      </p:sp>
    </p:spTree>
  </p:cSld>
  <p:clrMapOvr>
    <a:masterClrMapping/>
  </p:clrMapOvr>
  <p:transition>
    <p:wipe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9144000" cy="1116124"/>
          </a:xfrm>
        </p:spPr>
        <p:txBody>
          <a:bodyPr/>
          <a:lstStyle/>
          <a:p>
            <a:pPr algn="ctr"/>
            <a:r>
              <a:rPr lang="en-US" noProof="1">
                <a:solidFill>
                  <a:srgbClr val="FFFF00"/>
                </a:solidFill>
              </a:rPr>
              <a:t>Memformat rentang sel menggunakan </a:t>
            </a:r>
            <a:r>
              <a:rPr lang="en-US" noProof="1">
                <a:solidFill>
                  <a:srgbClr val="00B0F0"/>
                </a:solidFill>
              </a:rPr>
              <a:t>Conditional Formatting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D9571-AE05-9AAF-81D2-77495B170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7" y="1232756"/>
            <a:ext cx="9147817" cy="342038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830042-A96D-5488-B19C-F68999493A69}"/>
              </a:ext>
            </a:extLst>
          </p:cNvPr>
          <p:cNvSpPr txBox="1">
            <a:spLocks/>
          </p:cNvSpPr>
          <p:nvPr/>
        </p:nvSpPr>
        <p:spPr bwMode="auto">
          <a:xfrm>
            <a:off x="647564" y="4833156"/>
            <a:ext cx="774981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15000"/>
              <a:buNone/>
            </a:pPr>
            <a:r>
              <a:rPr lang="en-US" sz="2000" b="1" kern="0" noProof="1">
                <a:solidFill>
                  <a:srgbClr val="FFFF00"/>
                </a:solidFill>
                <a:ea typeface="+mn-ea"/>
                <a:cs typeface="+mn-cs"/>
              </a:rPr>
              <a:t>Tantangan:</a:t>
            </a:r>
          </a:p>
          <a:p>
            <a:pPr marL="0" lvl="1" indent="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15000"/>
              <a:buNone/>
            </a:pPr>
            <a:r>
              <a:rPr lang="en-US" sz="2000" kern="0" noProof="1">
                <a:solidFill>
                  <a:srgbClr val="FFC000"/>
                </a:solidFill>
                <a:ea typeface="+mn-ea"/>
                <a:cs typeface="+mn-cs"/>
              </a:rPr>
              <a:t>Coba buat warna untuk setiap sel ganjil berwarna hijau muda pada rentang sel A1 s.d. D7 dengan menggunakan Conditional Formatting </a:t>
            </a:r>
          </a:p>
          <a:p>
            <a:pPr marL="0" lvl="1" indent="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15000"/>
              <a:buNone/>
            </a:pPr>
            <a:r>
              <a:rPr lang="en-US" sz="2000" kern="0" noProof="1">
                <a:solidFill>
                  <a:srgbClr val="FFC000"/>
                </a:solidFill>
                <a:ea typeface="+mn-ea"/>
                <a:cs typeface="+mn-cs"/>
              </a:rPr>
              <a:t>(Petunjuk: Klik pada NEW Rule </a:t>
            </a:r>
            <a:r>
              <a:rPr lang="en-US" sz="2000" kern="0" noProof="1">
                <a:solidFill>
                  <a:srgbClr val="FFC000"/>
                </a:solidFill>
                <a:ea typeface="+mn-ea"/>
                <a:cs typeface="+mn-cs"/>
                <a:sym typeface="Wingdings" panose="05000000000000000000" pitchFamily="2" charset="2"/>
              </a:rPr>
              <a:t> </a:t>
            </a:r>
            <a:r>
              <a:rPr lang="en-US" sz="2000" kern="0" noProof="1">
                <a:solidFill>
                  <a:srgbClr val="FFC000"/>
                </a:solidFill>
                <a:ea typeface="+mn-ea"/>
                <a:cs typeface="+mn-cs"/>
              </a:rPr>
              <a:t>gunakan formula </a:t>
            </a:r>
            <a:r>
              <a:rPr lang="en-US" sz="2000" b="1" kern="0" noProof="1">
                <a:solidFill>
                  <a:srgbClr val="FFFF00"/>
                </a:solidFill>
                <a:ea typeface="+mn-ea"/>
                <a:cs typeface="+mn-cs"/>
              </a:rPr>
              <a:t>ISODD(ROW())</a:t>
            </a:r>
            <a:r>
              <a:rPr lang="en-US" sz="2000" kern="0" noProof="1">
                <a:solidFill>
                  <a:srgbClr val="FFC000"/>
                </a:solidFill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p:transition>
    <p:wipe dir="r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0F3FA2-3EFD-BD57-34AA-9CE8AD23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3B87C-A2F1-4440-BDC7-4F8B8A5DA8C4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2ECE3-2ED2-22E8-032A-95FA1E182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303" y="80628"/>
            <a:ext cx="3452159" cy="3482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1E7C46-F83B-B974-6EAA-44256C57A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82303" cy="3924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0877C7-0005-EC9D-26A2-D9739DE5E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761" y="3342259"/>
            <a:ext cx="3239039" cy="321511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76E715-1B95-F59C-9342-EE7DE498B909}"/>
              </a:ext>
            </a:extLst>
          </p:cNvPr>
          <p:cNvCxnSpPr>
            <a:cxnSpLocks/>
            <a:stCxn id="11" idx="6"/>
          </p:cNvCxnSpPr>
          <p:nvPr/>
        </p:nvCxnSpPr>
        <p:spPr bwMode="auto">
          <a:xfrm>
            <a:off x="5256076" y="2978950"/>
            <a:ext cx="1512168" cy="58432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D3A70E7-CE18-05BD-CF5E-11DC6C06E8E8}"/>
              </a:ext>
            </a:extLst>
          </p:cNvPr>
          <p:cNvSpPr/>
          <p:nvPr/>
        </p:nvSpPr>
        <p:spPr bwMode="auto">
          <a:xfrm>
            <a:off x="4427983" y="2744924"/>
            <a:ext cx="828093" cy="468052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6251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/>
              <a:t>CUSTOM NUMBER FORMATS</a:t>
            </a:r>
            <a:endParaRPr lang="en-GB"/>
          </a:p>
        </p:txBody>
      </p:sp>
    </p:spTree>
  </p:cSld>
  <p:clrMapOvr>
    <a:masterClrMapping/>
  </p:clrMapOvr>
  <p:transition>
    <p:wipe dir="r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0" y="154995"/>
            <a:ext cx="9144000" cy="563563"/>
          </a:xfrm>
        </p:spPr>
        <p:txBody>
          <a:bodyPr/>
          <a:lstStyle/>
          <a:p>
            <a:pPr algn="ctr"/>
            <a:r>
              <a:rPr lang="id-ID" noProof="1">
                <a:solidFill>
                  <a:srgbClr val="FFFF00"/>
                </a:solidFill>
              </a:rPr>
              <a:t>memformat angka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DD67C-6FA9-4396-5D25-BC0305E7C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852936"/>
            <a:ext cx="1412524" cy="3539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B4DD6B-DB60-054E-E894-18950E8BE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944563"/>
            <a:ext cx="7536833" cy="1569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4881FA-6EE5-F2C6-8222-6B20865B3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394" y="2626711"/>
            <a:ext cx="4303975" cy="399200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A36DFA0-5F0D-F556-05BE-901C7F60F62C}"/>
              </a:ext>
            </a:extLst>
          </p:cNvPr>
          <p:cNvSpPr/>
          <p:nvPr/>
        </p:nvSpPr>
        <p:spPr bwMode="auto">
          <a:xfrm>
            <a:off x="5769917" y="1153428"/>
            <a:ext cx="1718407" cy="619388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106773-79D9-EF5E-542C-1713B7B20362}"/>
              </a:ext>
            </a:extLst>
          </p:cNvPr>
          <p:cNvCxnSpPr>
            <a:cxnSpLocks/>
          </p:cNvCxnSpPr>
          <p:nvPr/>
        </p:nvCxnSpPr>
        <p:spPr bwMode="auto">
          <a:xfrm flipV="1">
            <a:off x="1655676" y="1448780"/>
            <a:ext cx="5544616" cy="226825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</p:cSld>
  <p:clrMapOvr>
    <a:masterClrMapping/>
  </p:clrMapOvr>
  <p:transition>
    <p:wipe dir="r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6F1E7D-93E4-6A00-21F3-A920AC72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Format Angka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28DB6-EB48-4D7B-96E2-8150DE3C0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Cari perbedaan antara format:</a:t>
            </a:r>
          </a:p>
          <a:p>
            <a:pPr lvl="1"/>
            <a:r>
              <a:rPr lang="en-US" dirty="0"/>
              <a:t>General vs Number</a:t>
            </a:r>
          </a:p>
          <a:p>
            <a:pPr lvl="1"/>
            <a:r>
              <a:rPr lang="en-US" dirty="0"/>
              <a:t>Currency vs Accounting</a:t>
            </a: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3444216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05E108-3241-4FF1-BA86-25758D068281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/>
          <a:lstStyle/>
          <a:p>
            <a:pPr eaLnBrk="1" hangingPunct="1">
              <a:defRPr/>
            </a:pPr>
            <a:r>
              <a:rPr lang="id-ID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Linking and Consolidating Data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8-Point Star 6"/>
          <p:cNvSpPr/>
          <p:nvPr/>
        </p:nvSpPr>
        <p:spPr bwMode="auto">
          <a:xfrm>
            <a:off x="147582" y="2874276"/>
            <a:ext cx="1395369" cy="803286"/>
          </a:xfrm>
          <a:prstGeom prst="star8">
            <a:avLst/>
          </a:prstGeom>
          <a:ln>
            <a:noFill/>
            <a:headEnd type="none" w="sm" len="sm"/>
            <a:tailEnd type="none" w="sm" len="sm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800" b="1" dirty="0">
                <a:solidFill>
                  <a:schemeClr val="tx1"/>
                </a:solidFill>
                <a:latin typeface="Arial" charset="0"/>
              </a:rPr>
              <a:t>4</a:t>
            </a:r>
            <a:endParaRPr kumimoji="0" lang="id-ID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build="p"/>
      <p:bldP spid="7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LINKING &amp; CONSOLIDATING DATA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 idx="4294967295"/>
          </p:nvPr>
        </p:nvSpPr>
        <p:spPr>
          <a:xfrm>
            <a:off x="683568" y="2693987"/>
            <a:ext cx="7704856" cy="1470025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LINKING DATA OR A CHART WITHIN A WORKSHEET</a:t>
            </a:r>
            <a:endParaRPr lang="en-GB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Linking individual cells within a worksheet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219200"/>
            <a:ext cx="7330008" cy="138170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>Anda</a:t>
            </a:r>
            <a:r>
              <a:rPr lang="id-ID" sz="2000" dirty="0"/>
              <a:t> dapat memasukkan nilai seperti jumlah ongkos kirim dalam sebuah sel dan mereka cukup menautkan ke sel ini untuk mendapatkan jumlah ongkos kirim, seperti yang diilustrasikan di bawah ini.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9846C7-5193-1239-DFD6-F2BE6909A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5" y="2862242"/>
            <a:ext cx="4104456" cy="280283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62E5C0-69B8-9CC3-ECCA-CAAD1AFB23CA}"/>
              </a:ext>
            </a:extLst>
          </p:cNvPr>
          <p:cNvSpPr txBox="1">
            <a:spLocks/>
          </p:cNvSpPr>
          <p:nvPr/>
        </p:nvSpPr>
        <p:spPr bwMode="auto">
          <a:xfrm>
            <a:off x="5796136" y="2862242"/>
            <a:ext cx="2772308" cy="315904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  <a:alpha val="42000"/>
                </a:schemeClr>
              </a:gs>
              <a:gs pos="35000">
                <a:schemeClr val="accent5">
                  <a:lumMod val="0"/>
                  <a:lumOff val="100000"/>
                  <a:alpha val="18000"/>
                </a:schemeClr>
              </a:gs>
              <a:gs pos="100000">
                <a:schemeClr val="accent5">
                  <a:lumMod val="100000"/>
                  <a:alpha val="34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id-ID" sz="1600" b="1" kern="0" dirty="0">
                <a:solidFill>
                  <a:srgbClr val="FFC000"/>
                </a:solidFill>
              </a:rPr>
              <a:t>Pelajari tanda $ (dolar)</a:t>
            </a:r>
          </a:p>
          <a:p>
            <a:pPr marL="0" indent="0" algn="just">
              <a:buFont typeface="Wingdings" pitchFamily="2" charset="2"/>
              <a:buNone/>
            </a:pPr>
            <a:endParaRPr lang="id-ID" sz="1600" kern="0" dirty="0">
              <a:solidFill>
                <a:srgbClr val="FFC000"/>
              </a:solidFill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id-ID" sz="1600" kern="0" dirty="0">
                <a:solidFill>
                  <a:srgbClr val="FFC000"/>
                </a:solidFill>
              </a:rPr>
              <a:t>Apa bedanya formula di bawah ini apabila dikopi ke samping dan ke bawah?</a:t>
            </a:r>
          </a:p>
          <a:p>
            <a:pPr marL="0" indent="0" algn="just">
              <a:buFont typeface="Wingdings" pitchFamily="2" charset="2"/>
              <a:buNone/>
            </a:pPr>
            <a:endParaRPr lang="id-ID" sz="1600" kern="0" dirty="0">
              <a:solidFill>
                <a:srgbClr val="FFC000"/>
              </a:solidFill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id-ID" sz="1600" kern="0" dirty="0">
                <a:solidFill>
                  <a:srgbClr val="FFC000"/>
                </a:solidFill>
              </a:rPr>
              <a:t>=$B$2</a:t>
            </a:r>
          </a:p>
          <a:p>
            <a:pPr marL="0" indent="0" algn="just">
              <a:buNone/>
            </a:pPr>
            <a:r>
              <a:rPr lang="id-ID" sz="1600" kern="0" dirty="0">
                <a:solidFill>
                  <a:srgbClr val="FFC000"/>
                </a:solidFill>
              </a:rPr>
              <a:t>=$B2</a:t>
            </a:r>
            <a:endParaRPr lang="en-US" sz="1600" kern="0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en-US" sz="1600" kern="0" dirty="0">
                <a:solidFill>
                  <a:srgbClr val="FFC000"/>
                </a:solidFill>
              </a:rPr>
              <a:t>=B$2</a:t>
            </a:r>
          </a:p>
          <a:p>
            <a:pPr marL="0" indent="0" algn="just">
              <a:buNone/>
            </a:pPr>
            <a:r>
              <a:rPr lang="en-US" sz="1600" kern="0" dirty="0">
                <a:solidFill>
                  <a:srgbClr val="FFC000"/>
                </a:solidFill>
              </a:rPr>
              <a:t>=B2</a:t>
            </a:r>
          </a:p>
          <a:p>
            <a:pPr marL="0" indent="0" algn="just">
              <a:buNone/>
            </a:pPr>
            <a:endParaRPr lang="id-ID" sz="1600" kern="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634CE-4DAF-9509-9EE0-00399608F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0" y="1591831"/>
            <a:ext cx="2951820" cy="3757972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d-ID" sz="1800" dirty="0"/>
              <a:t>Pastikan Microsoft Excel menggunakan </a:t>
            </a:r>
            <a:r>
              <a:rPr lang="id-ID" sz="1800" dirty="0" err="1"/>
              <a:t>setting</a:t>
            </a:r>
            <a:r>
              <a:rPr lang="id-ID" sz="1800" dirty="0"/>
              <a:t> waktu OS Windows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id-ID" sz="1800" noProof="1"/>
              <a:t>Caranya, Pada Microsoft Excel, Klik </a:t>
            </a:r>
            <a:r>
              <a:rPr lang="id-ID" sz="1800" b="1" noProof="1">
                <a:solidFill>
                  <a:srgbClr val="FFC000"/>
                </a:solidFill>
              </a:rPr>
              <a:t>File</a:t>
            </a:r>
            <a:r>
              <a:rPr lang="id-ID" sz="1800" noProof="1"/>
              <a:t> </a:t>
            </a:r>
            <a:r>
              <a:rPr lang="id-ID" sz="1800" noProof="1">
                <a:sym typeface="Wingdings" panose="05000000000000000000" pitchFamily="2" charset="2"/>
              </a:rPr>
              <a:t> </a:t>
            </a:r>
            <a:r>
              <a:rPr lang="id-ID" sz="1800" b="1" noProof="1">
                <a:solidFill>
                  <a:srgbClr val="FFC000"/>
                </a:solidFill>
                <a:sym typeface="Wingdings" panose="05000000000000000000" pitchFamily="2" charset="2"/>
              </a:rPr>
              <a:t>option</a:t>
            </a:r>
            <a:r>
              <a:rPr lang="id-ID" sz="1800" noProof="1">
                <a:sym typeface="Wingdings" panose="05000000000000000000" pitchFamily="2" charset="2"/>
              </a:rPr>
              <a:t>, klik pada bagian </a:t>
            </a:r>
            <a:r>
              <a:rPr lang="id-ID" sz="1800" b="1" noProof="1">
                <a:solidFill>
                  <a:srgbClr val="FFFF00"/>
                </a:solidFill>
                <a:sym typeface="Wingdings" panose="05000000000000000000" pitchFamily="2" charset="2"/>
              </a:rPr>
              <a:t>Advanced</a:t>
            </a:r>
            <a:endParaRPr lang="id-ID" sz="1800" b="1" noProof="1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E3F85-CA33-A35F-C323-AFD24F10D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524" y="1317194"/>
            <a:ext cx="5752273" cy="4727667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C6C788D0-309D-63F9-CF6B-BC2B7241F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563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Region Setting</a:t>
            </a:r>
            <a:endParaRPr lang="id-ID" dirty="0">
              <a:solidFill>
                <a:srgbClr val="FFC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E8520C-12C3-EBC5-1BD4-721DEDEC8D03}"/>
              </a:ext>
            </a:extLst>
          </p:cNvPr>
          <p:cNvCxnSpPr>
            <a:cxnSpLocks/>
          </p:cNvCxnSpPr>
          <p:nvPr/>
        </p:nvCxnSpPr>
        <p:spPr bwMode="auto">
          <a:xfrm flipV="1">
            <a:off x="1799692" y="2996952"/>
            <a:ext cx="1440160" cy="129614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0074114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Linking charts to data within a worksheet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5F813-1838-5984-843A-A7285147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35" y="1376772"/>
            <a:ext cx="7719729" cy="5296359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LINKING DATA OR A CHART BETWEEN WORKSHEETS [WITHIN A WORKBOOK]</a:t>
            </a:r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995772"/>
          </a:xfrm>
        </p:spPr>
        <p:txBody>
          <a:bodyPr/>
          <a:lstStyle/>
          <a:p>
            <a:r>
              <a:rPr lang="en-US" sz="2400" dirty="0">
                <a:solidFill>
                  <a:srgbClr val="FFC000"/>
                </a:solidFill>
              </a:rPr>
              <a:t>Linking a cell range on one worksheet to another worksheet </a:t>
            </a:r>
            <a:endParaRPr lang="en-GB" sz="2400" dirty="0">
              <a:solidFill>
                <a:srgbClr val="FFC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91EE9-3C18-B5CD-7C5C-5D7FC3EFD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56" y="1310603"/>
            <a:ext cx="4503810" cy="5159187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995772"/>
          </a:xfrm>
        </p:spPr>
        <p:txBody>
          <a:bodyPr/>
          <a:lstStyle/>
          <a:p>
            <a:r>
              <a:rPr lang="en-US" sz="2400" dirty="0">
                <a:solidFill>
                  <a:srgbClr val="FFC000"/>
                </a:solidFill>
              </a:rPr>
              <a:t>Linking a cell range on one worksheet to another worksheet 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F8B7A-3DED-77D3-FD67-9C36C20859CB}"/>
              </a:ext>
            </a:extLst>
          </p:cNvPr>
          <p:cNvSpPr txBox="1"/>
          <p:nvPr/>
        </p:nvSpPr>
        <p:spPr>
          <a:xfrm>
            <a:off x="323528" y="1227113"/>
            <a:ext cx="37084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noProof="1"/>
              <a:t>Bisa juga dengan cara Teknik </a:t>
            </a:r>
            <a:r>
              <a:rPr lang="id-ID" b="1" noProof="1"/>
              <a:t>Copy</a:t>
            </a:r>
            <a:r>
              <a:rPr lang="id-ID" noProof="1"/>
              <a:t> dan </a:t>
            </a:r>
            <a:r>
              <a:rPr lang="id-ID" b="1" noProof="1"/>
              <a:t>Paste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noProof="1"/>
              <a:t>Misalnya:</a:t>
            </a:r>
          </a:p>
          <a:p>
            <a:pPr marL="800100" lvl="1" indent="-342900">
              <a:buFont typeface="+mj-lt"/>
              <a:buAutoNum type="arabicPeriod"/>
            </a:pPr>
            <a:r>
              <a:rPr lang="id-ID" b="1" noProof="1">
                <a:solidFill>
                  <a:srgbClr val="FFFF00"/>
                </a:solidFill>
              </a:rPr>
              <a:t>Copy</a:t>
            </a:r>
            <a:r>
              <a:rPr lang="id-ID" noProof="1"/>
              <a:t> data tabel dari sheet SUBTOTAL</a:t>
            </a:r>
          </a:p>
          <a:p>
            <a:pPr marL="800100" lvl="1" indent="-342900">
              <a:buFont typeface="+mj-lt"/>
              <a:buAutoNum type="arabicPeriod"/>
            </a:pPr>
            <a:r>
              <a:rPr lang="id-ID" b="1" noProof="1">
                <a:solidFill>
                  <a:srgbClr val="FFFF00"/>
                </a:solidFill>
              </a:rPr>
              <a:t>Paste special</a:t>
            </a:r>
            <a:r>
              <a:rPr lang="id-ID" noProof="1"/>
              <a:t>, pilih </a:t>
            </a:r>
            <a:r>
              <a:rPr lang="id-ID" b="1" noProof="1">
                <a:solidFill>
                  <a:srgbClr val="FFC000"/>
                </a:solidFill>
              </a:rPr>
              <a:t>link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3C141-84DD-7235-DCCA-AEC545480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685" y="1212619"/>
            <a:ext cx="4302952" cy="323884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818A29-CA0E-FB72-250F-0AFA1B5B3CE2}"/>
              </a:ext>
            </a:extLst>
          </p:cNvPr>
          <p:cNvCxnSpPr>
            <a:cxnSpLocks/>
          </p:cNvCxnSpPr>
          <p:nvPr/>
        </p:nvCxnSpPr>
        <p:spPr bwMode="auto">
          <a:xfrm>
            <a:off x="3635896" y="2816932"/>
            <a:ext cx="1044116" cy="1332148"/>
          </a:xfrm>
          <a:prstGeom prst="straightConnector1">
            <a:avLst/>
          </a:prstGeom>
          <a:ln w="57150">
            <a:solidFill>
              <a:srgbClr val="FF0000"/>
            </a:solidFill>
            <a:headEnd type="none" w="sm" len="sm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4DDBD-0886-287E-D951-C0FD8342C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39" y="3415982"/>
            <a:ext cx="1638442" cy="28806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F70001-B7EE-E2EB-972E-6EFF7B0BF22D}"/>
              </a:ext>
            </a:extLst>
          </p:cNvPr>
          <p:cNvSpPr txBox="1"/>
          <p:nvPr/>
        </p:nvSpPr>
        <p:spPr>
          <a:xfrm>
            <a:off x="3527884" y="5083881"/>
            <a:ext cx="3708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1"/>
              <a:t>Selain pilihan di atas, ada juga pilihan untuk paste/tempel sebagai </a:t>
            </a:r>
            <a:r>
              <a:rPr lang="en-US" b="1" noProof="1">
                <a:solidFill>
                  <a:srgbClr val="FFFF00"/>
                </a:solidFill>
              </a:rPr>
              <a:t>gambar (Paste as picture)</a:t>
            </a:r>
            <a:endParaRPr lang="id-ID" b="1" noProof="1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749192-8A2E-2F89-9C9D-86A27C57AA0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177734" y="5684045"/>
            <a:ext cx="1621227" cy="301239"/>
          </a:xfrm>
          <a:prstGeom prst="straightConnector1">
            <a:avLst/>
          </a:prstGeom>
          <a:ln w="57150">
            <a:solidFill>
              <a:srgbClr val="FF0000"/>
            </a:solidFill>
            <a:headEnd type="none" w="sm" len="sm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869478"/>
      </p:ext>
    </p:extLst>
  </p:cSld>
  <p:clrMapOvr>
    <a:masterClrMapping/>
  </p:clrMapOvr>
  <p:transition>
    <p:strips dir="ru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ctrTitle" idx="4294967295"/>
          </p:nvPr>
        </p:nvSpPr>
        <p:spPr>
          <a:xfrm>
            <a:off x="-216532" y="296652"/>
            <a:ext cx="9360532" cy="1470025"/>
          </a:xfrm>
        </p:spPr>
        <p:txBody>
          <a:bodyPr/>
          <a:lstStyle/>
          <a:p>
            <a:r>
              <a:rPr lang="en-US" sz="2400" dirty="0">
                <a:solidFill>
                  <a:srgbClr val="FFC000"/>
                </a:solidFill>
              </a:rPr>
              <a:t>LINKING DATA OR A CHART BETWEEN SPREADSHEETS [WORKBOOKS]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C7BF0-D811-969E-27F9-E15A33574C9B}"/>
              </a:ext>
            </a:extLst>
          </p:cNvPr>
          <p:cNvSpPr txBox="1"/>
          <p:nvPr/>
        </p:nvSpPr>
        <p:spPr>
          <a:xfrm>
            <a:off x="665312" y="1952836"/>
            <a:ext cx="759684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sz="1800" kern="0" noProof="1"/>
              <a:t>Bisa juga mengambil data dari file excel yang berbeda</a:t>
            </a:r>
            <a:r>
              <a:rPr lang="id-ID" kern="0" noProof="1"/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kern="0" noProof="1"/>
              <a:t>Namun hal ini tidak disarankan karena dapat merusak data.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sz="1800" kern="0" noProof="1"/>
              <a:t>Misalkan: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kern="0" noProof="1"/>
              <a:t>File Penjualan_Total.xlsx berisi data yang ditautkan dengan data pada file Penjualan_Kota_Tangerang_Selatan.xlsx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noProof="1"/>
              <a:t>Pada saat mengkopi data ke flash disk, ternyata yang dikopi hanya File </a:t>
            </a:r>
            <a:r>
              <a:rPr lang="id-ID" kern="0" noProof="1"/>
              <a:t>Penjualan_Total.xlsx</a:t>
            </a:r>
            <a:r>
              <a:rPr lang="en-US" kern="0" noProof="1"/>
              <a:t>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noProof="1"/>
              <a:t>Pada saat membuka </a:t>
            </a:r>
            <a:r>
              <a:rPr lang="id-ID" kern="0" noProof="1"/>
              <a:t>File Penjualan_Total.xlsx</a:t>
            </a:r>
            <a:r>
              <a:rPr lang="en-US" kern="0" noProof="1"/>
              <a:t>, biasanya akan muncul notifikasi update data yang terkait, dalam kasus ini adalah data </a:t>
            </a:r>
            <a:r>
              <a:rPr lang="id-ID" kern="0" noProof="1"/>
              <a:t>Penjualan_Kota_Tangerang_Selatan.xlsx</a:t>
            </a:r>
            <a:r>
              <a:rPr lang="en-US" kern="0" noProof="1"/>
              <a:t>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noProof="1"/>
              <a:t>Apabila file tidak ditemukan, maka akan muncul error</a:t>
            </a:r>
            <a:endParaRPr lang="id-ID" kern="0" noProof="1"/>
          </a:p>
        </p:txBody>
      </p:sp>
    </p:spTree>
  </p:cSld>
  <p:clrMapOvr>
    <a:masterClrMapping/>
  </p:clrMapOvr>
  <p:transition>
    <p:strips dir="ru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70C1E4-76F8-0D40-9BF4-ED1F447EF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95" y="3248980"/>
            <a:ext cx="5570703" cy="27053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F85E7E-E11C-395F-85A5-5F4F14927DA1}"/>
              </a:ext>
            </a:extLst>
          </p:cNvPr>
          <p:cNvSpPr txBox="1"/>
          <p:nvPr/>
        </p:nvSpPr>
        <p:spPr>
          <a:xfrm>
            <a:off x="665311" y="656692"/>
            <a:ext cx="7363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kern="0" noProof="1"/>
              <a:t>Contoh kasus di mana file yang menjadi referensi tidak ditemukan</a:t>
            </a:r>
            <a:endParaRPr lang="id-ID" kern="0" noProof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55C0C-2471-B59D-7872-916EE24EE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854" y="1376772"/>
            <a:ext cx="4419983" cy="11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9983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D7695A-705D-A7BC-21ED-ACBCE67598BE}"/>
              </a:ext>
            </a:extLst>
          </p:cNvPr>
          <p:cNvSpPr txBox="1"/>
          <p:nvPr/>
        </p:nvSpPr>
        <p:spPr>
          <a:xfrm>
            <a:off x="2286000" y="3280702"/>
            <a:ext cx="57783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noProof="1">
                <a:solidFill>
                  <a:srgbClr val="FFFF00"/>
                </a:solidFill>
                <a:latin typeface="Arial" charset="0"/>
              </a:rPr>
              <a:t>Consolidating</a:t>
            </a:r>
            <a:r>
              <a:rPr lang="en-US" sz="4800" noProof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4800" b="1" noProof="1">
                <a:solidFill>
                  <a:srgbClr val="FFFF00"/>
                </a:solidFill>
                <a:latin typeface="Arial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54335353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E2797B-BB4A-6DEE-B421-CE254671E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1520788"/>
            <a:ext cx="7452562" cy="410445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5EB1436-19D2-F0B6-E42D-009A0D406AE1}"/>
              </a:ext>
            </a:extLst>
          </p:cNvPr>
          <p:cNvSpPr/>
          <p:nvPr/>
        </p:nvSpPr>
        <p:spPr bwMode="auto">
          <a:xfrm>
            <a:off x="5040052" y="1772815"/>
            <a:ext cx="864096" cy="56839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7882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8C931F-A4E8-F8C7-2CB7-D9E62012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404664"/>
            <a:ext cx="3888432" cy="2359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A2E86-68E7-FE9D-BA83-5AF6DCD56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412776"/>
            <a:ext cx="4212468" cy="2556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8FF87B-E7E8-8119-8774-BA9D1E7F6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3429000"/>
            <a:ext cx="4884843" cy="29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4007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4CF6E2-8722-696E-CEB2-04F309E79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151" y="1542886"/>
            <a:ext cx="6675698" cy="37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20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4BC884C5-47FA-7CF3-CB85-6EE545E8C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18" y="1727422"/>
            <a:ext cx="7272834" cy="382581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AEF5F8-4F1F-4CFF-1BC2-767C9668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3B87C-A2F1-4440-BDC7-4F8B8A5DA8C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C8646-F520-D7C1-72D7-8BABD1262398}"/>
              </a:ext>
            </a:extLst>
          </p:cNvPr>
          <p:cNvSpPr txBox="1">
            <a:spLocks/>
          </p:cNvSpPr>
          <p:nvPr/>
        </p:nvSpPr>
        <p:spPr bwMode="white">
          <a:xfrm>
            <a:off x="738135" y="325395"/>
            <a:ext cx="7620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kern="0">
                <a:solidFill>
                  <a:srgbClr val="FFC000"/>
                </a:solidFill>
              </a:rPr>
              <a:t>Pengenalan Lembar Kerja Ms Excel</a:t>
            </a:r>
            <a:endParaRPr lang="en-US" kern="0" dirty="0">
              <a:solidFill>
                <a:srgbClr val="FFC000"/>
              </a:solidFill>
            </a:endParaRPr>
          </a:p>
        </p:txBody>
      </p:sp>
      <p:sp>
        <p:nvSpPr>
          <p:cNvPr id="7" name="TextBox 32">
            <a:extLst>
              <a:ext uri="{FF2B5EF4-FFF2-40B4-BE49-F238E27FC236}">
                <a16:creationId xmlns:a16="http://schemas.microsoft.com/office/drawing/2014/main" id="{F1946498-929F-D54B-0A3F-A6D03B8ED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872" y="1195356"/>
            <a:ext cx="19875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Quick Access Toolbar</a:t>
            </a: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id="{65B488C0-5673-5913-5845-EB9D53AF7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10" y="1225519"/>
            <a:ext cx="13795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Tabs</a:t>
            </a:r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id="{0327FD14-0141-44A9-77D9-E2A247F5B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160" y="1166781"/>
            <a:ext cx="13779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Title Bar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BE668CD9-1EC5-CDEC-FF4D-AE8131BD9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4611" y="1208301"/>
            <a:ext cx="84137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Ribbon</a:t>
            </a: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4FDF3047-FB36-4721-DFD5-C870C872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28" y="2722531"/>
            <a:ext cx="958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Name box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808D6394-87FF-E486-B1AB-B0EB3BFF5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34" y="4363276"/>
            <a:ext cx="11620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Worksheet area</a:t>
            </a:r>
          </a:p>
        </p:txBody>
      </p:sp>
      <p:sp>
        <p:nvSpPr>
          <p:cNvPr id="14" name="TextBox 39">
            <a:extLst>
              <a:ext uri="{FF2B5EF4-FFF2-40B4-BE49-F238E27FC236}">
                <a16:creationId xmlns:a16="http://schemas.microsoft.com/office/drawing/2014/main" id="{B718452F-4307-D924-66A7-D15CA988B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30" y="5491450"/>
            <a:ext cx="84296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Status bar</a:t>
            </a:r>
          </a:p>
        </p:txBody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id="{9C002889-14CF-B771-B676-EB17BC96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151" y="3218636"/>
            <a:ext cx="957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Active cell</a:t>
            </a:r>
          </a:p>
        </p:txBody>
      </p:sp>
      <p:sp>
        <p:nvSpPr>
          <p:cNvPr id="16" name="TextBox 41">
            <a:extLst>
              <a:ext uri="{FF2B5EF4-FFF2-40B4-BE49-F238E27FC236}">
                <a16:creationId xmlns:a16="http://schemas.microsoft.com/office/drawing/2014/main" id="{022B55E6-BA39-83C1-90EE-39319914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10" y="3233706"/>
            <a:ext cx="1597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Formula bar</a:t>
            </a:r>
          </a:p>
        </p:txBody>
      </p:sp>
      <p:sp>
        <p:nvSpPr>
          <p:cNvPr id="17" name="TextBox 42">
            <a:extLst>
              <a:ext uri="{FF2B5EF4-FFF2-40B4-BE49-F238E27FC236}">
                <a16:creationId xmlns:a16="http://schemas.microsoft.com/office/drawing/2014/main" id="{5DFE9CFF-2EF4-0665-56AE-1627D281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047" y="4432269"/>
            <a:ext cx="1247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Cell pointer</a:t>
            </a:r>
          </a:p>
        </p:txBody>
      </p:sp>
      <p:sp>
        <p:nvSpPr>
          <p:cNvPr id="18" name="TextBox 43">
            <a:extLst>
              <a:ext uri="{FF2B5EF4-FFF2-40B4-BE49-F238E27FC236}">
                <a16:creationId xmlns:a16="http://schemas.microsoft.com/office/drawing/2014/main" id="{D9BCA83E-D791-B8B1-CC9D-4AA890CC9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468" y="3390801"/>
            <a:ext cx="119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Vertical scroll bar</a:t>
            </a:r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FDD6D9EA-464E-1E2C-5FE1-429215F62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431" y="4170659"/>
            <a:ext cx="1233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Horizontal scroll bar</a:t>
            </a:r>
          </a:p>
        </p:txBody>
      </p:sp>
      <p:cxnSp>
        <p:nvCxnSpPr>
          <p:cNvPr id="20" name="Straight Arrow Connector 46">
            <a:extLst>
              <a:ext uri="{FF2B5EF4-FFF2-40B4-BE49-F238E27FC236}">
                <a16:creationId xmlns:a16="http://schemas.microsoft.com/office/drawing/2014/main" id="{F4CC0399-5B65-A66C-DB69-63938DD7966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284359" y="1731932"/>
            <a:ext cx="231775" cy="14605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1" name="Straight Arrow Connector 48">
            <a:extLst>
              <a:ext uri="{FF2B5EF4-FFF2-40B4-BE49-F238E27FC236}">
                <a16:creationId xmlns:a16="http://schemas.microsoft.com/office/drawing/2014/main" id="{F4F2A5F6-2D17-9E6D-B162-CFEBABE7BBA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269279" y="1718437"/>
            <a:ext cx="304800" cy="16033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2" name="Straight Arrow Connector 50">
            <a:extLst>
              <a:ext uri="{FF2B5EF4-FFF2-40B4-BE49-F238E27FC236}">
                <a16:creationId xmlns:a16="http://schemas.microsoft.com/office/drawing/2014/main" id="{0F111913-2C91-2019-F5B2-1F42CFCBE85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168304" y="2305812"/>
            <a:ext cx="914400" cy="3016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23" name="TextBox 81">
            <a:extLst>
              <a:ext uri="{FF2B5EF4-FFF2-40B4-BE49-F238E27FC236}">
                <a16:creationId xmlns:a16="http://schemas.microsoft.com/office/drawing/2014/main" id="{8008BD8D-B983-A3AD-8D28-5B00FF97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2307" y="5610611"/>
            <a:ext cx="11763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Worksheet tabs</a:t>
            </a:r>
          </a:p>
        </p:txBody>
      </p:sp>
      <p:pic>
        <p:nvPicPr>
          <p:cNvPr id="24" name="Picture 90" descr="cross.jpg">
            <a:extLst>
              <a:ext uri="{FF2B5EF4-FFF2-40B4-BE49-F238E27FC236}">
                <a16:creationId xmlns:a16="http://schemas.microsoft.com/office/drawing/2014/main" id="{C11D9308-5425-5CD4-01BF-5FF4E8E078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8710" y="3562319"/>
            <a:ext cx="4953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Line 38">
            <a:extLst>
              <a:ext uri="{FF2B5EF4-FFF2-40B4-BE49-F238E27FC236}">
                <a16:creationId xmlns:a16="http://schemas.microsoft.com/office/drawing/2014/main" id="{B1344AC8-4C97-518F-C997-33F941BA8B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94611" y="4661891"/>
            <a:ext cx="37950" cy="647699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id-ID"/>
          </a:p>
        </p:txBody>
      </p:sp>
      <p:sp>
        <p:nvSpPr>
          <p:cNvPr id="26" name="Line 39">
            <a:extLst>
              <a:ext uri="{FF2B5EF4-FFF2-40B4-BE49-F238E27FC236}">
                <a16:creationId xmlns:a16="http://schemas.microsoft.com/office/drawing/2014/main" id="{F148A441-5698-E3C0-B413-145709922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417605"/>
            <a:ext cx="325825" cy="307976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id-ID"/>
          </a:p>
        </p:txBody>
      </p:sp>
      <p:sp>
        <p:nvSpPr>
          <p:cNvPr id="27" name="Line 40">
            <a:extLst>
              <a:ext uri="{FF2B5EF4-FFF2-40B4-BE49-F238E27FC236}">
                <a16:creationId xmlns:a16="http://schemas.microsoft.com/office/drawing/2014/main" id="{1587EB09-559A-AD73-77D4-B43D7E2E57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3271" y="1481711"/>
            <a:ext cx="743785" cy="531219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id-ID"/>
          </a:p>
        </p:txBody>
      </p:sp>
      <p:sp>
        <p:nvSpPr>
          <p:cNvPr id="28" name="Line 41">
            <a:extLst>
              <a:ext uri="{FF2B5EF4-FFF2-40B4-BE49-F238E27FC236}">
                <a16:creationId xmlns:a16="http://schemas.microsoft.com/office/drawing/2014/main" id="{EB8C3424-6250-05C8-7D68-AEBB1350BE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4471" y="1417605"/>
            <a:ext cx="215900" cy="381000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id-ID"/>
          </a:p>
        </p:txBody>
      </p:sp>
      <p:sp>
        <p:nvSpPr>
          <p:cNvPr id="29" name="Line 42">
            <a:extLst>
              <a:ext uri="{FF2B5EF4-FFF2-40B4-BE49-F238E27FC236}">
                <a16:creationId xmlns:a16="http://schemas.microsoft.com/office/drawing/2014/main" id="{8FB5549E-6326-EA16-E20F-45AD7CA194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0363" y="2960948"/>
            <a:ext cx="598851" cy="89605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id-ID"/>
          </a:p>
        </p:txBody>
      </p:sp>
      <p:sp>
        <p:nvSpPr>
          <p:cNvPr id="30" name="Line 43">
            <a:extLst>
              <a:ext uri="{FF2B5EF4-FFF2-40B4-BE49-F238E27FC236}">
                <a16:creationId xmlns:a16="http://schemas.microsoft.com/office/drawing/2014/main" id="{E057DC5A-37FB-F148-E515-B39E2CFBA9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0371" y="3541483"/>
            <a:ext cx="596031" cy="86814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id-ID"/>
          </a:p>
        </p:txBody>
      </p:sp>
      <p:sp>
        <p:nvSpPr>
          <p:cNvPr id="31" name="Line 44">
            <a:extLst>
              <a:ext uri="{FF2B5EF4-FFF2-40B4-BE49-F238E27FC236}">
                <a16:creationId xmlns:a16="http://schemas.microsoft.com/office/drawing/2014/main" id="{43C66E12-C28A-1448-942F-E37A38E1FE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3628" y="4392581"/>
            <a:ext cx="1710019" cy="177800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id-ID"/>
          </a:p>
        </p:txBody>
      </p:sp>
      <p:sp>
        <p:nvSpPr>
          <p:cNvPr id="32" name="Line 45">
            <a:extLst>
              <a:ext uri="{FF2B5EF4-FFF2-40B4-BE49-F238E27FC236}">
                <a16:creationId xmlns:a16="http://schemas.microsoft.com/office/drawing/2014/main" id="{FC80ABD0-AB0D-610C-7963-AD3E4648E1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3628" y="5409219"/>
            <a:ext cx="320957" cy="244028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id-ID"/>
          </a:p>
        </p:txBody>
      </p:sp>
      <p:sp>
        <p:nvSpPr>
          <p:cNvPr id="33" name="Line 46">
            <a:extLst>
              <a:ext uri="{FF2B5EF4-FFF2-40B4-BE49-F238E27FC236}">
                <a16:creationId xmlns:a16="http://schemas.microsoft.com/office/drawing/2014/main" id="{784700D9-8D26-286C-F834-4BC725F4AF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3071" y="2939056"/>
            <a:ext cx="958849" cy="317115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id-ID"/>
          </a:p>
        </p:txBody>
      </p:sp>
      <p:sp>
        <p:nvSpPr>
          <p:cNvPr id="34" name="Line 47">
            <a:extLst>
              <a:ext uri="{FF2B5EF4-FFF2-40B4-BE49-F238E27FC236}">
                <a16:creationId xmlns:a16="http://schemas.microsoft.com/office/drawing/2014/main" id="{6C6C0BA0-A3EA-67EA-1F9C-0909827396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6347" y="3859181"/>
            <a:ext cx="50800" cy="584200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id-ID"/>
          </a:p>
        </p:txBody>
      </p:sp>
      <p:sp>
        <p:nvSpPr>
          <p:cNvPr id="35" name="Line 48">
            <a:extLst>
              <a:ext uri="{FF2B5EF4-FFF2-40B4-BE49-F238E27FC236}">
                <a16:creationId xmlns:a16="http://schemas.microsoft.com/office/drawing/2014/main" id="{19FC2199-7F6E-8467-A081-25D1356D16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65272" y="5243481"/>
            <a:ext cx="1095375" cy="647700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id-ID"/>
          </a:p>
        </p:txBody>
      </p:sp>
      <p:sp>
        <p:nvSpPr>
          <p:cNvPr id="36" name="Line 49">
            <a:extLst>
              <a:ext uri="{FF2B5EF4-FFF2-40B4-BE49-F238E27FC236}">
                <a16:creationId xmlns:a16="http://schemas.microsoft.com/office/drawing/2014/main" id="{95D02D71-1D10-3E48-D265-69A9D9F11A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8027" y="3429000"/>
            <a:ext cx="800417" cy="162207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id-ID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3F1905-280B-89F4-DED4-A6B22400DB09}"/>
              </a:ext>
            </a:extLst>
          </p:cNvPr>
          <p:cNvSpPr/>
          <p:nvPr/>
        </p:nvSpPr>
        <p:spPr bwMode="auto">
          <a:xfrm>
            <a:off x="1381878" y="2100230"/>
            <a:ext cx="7244594" cy="68960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Line 51">
            <a:extLst>
              <a:ext uri="{FF2B5EF4-FFF2-40B4-BE49-F238E27FC236}">
                <a16:creationId xmlns:a16="http://schemas.microsoft.com/office/drawing/2014/main" id="{2BF3195B-38FA-24E2-80D7-AB57061CDA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1175" y="1471580"/>
            <a:ext cx="235337" cy="772731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15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2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2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7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7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2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7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2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2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7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7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2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2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7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7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92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2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7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  <p:bldP spid="23" grpId="0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8" grpId="0" animBg="1"/>
      <p:bldP spid="38" grpId="1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D7695A-705D-A7BC-21ED-ACBCE67598BE}"/>
              </a:ext>
            </a:extLst>
          </p:cNvPr>
          <p:cNvSpPr txBox="1"/>
          <p:nvPr/>
        </p:nvSpPr>
        <p:spPr>
          <a:xfrm>
            <a:off x="2286000" y="3280702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noProof="1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Importing text</a:t>
            </a:r>
          </a:p>
        </p:txBody>
      </p:sp>
    </p:spTree>
    <p:extLst>
      <p:ext uri="{BB962C8B-B14F-4D97-AF65-F5344CB8AC3E}">
        <p14:creationId xmlns:p14="http://schemas.microsoft.com/office/powerpoint/2010/main" val="364600694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0D631F-D137-A761-6E7D-94A6124D6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332656"/>
            <a:ext cx="3821496" cy="2769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D38F7-1693-BDA1-5DF8-445AA9926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788" y="2168860"/>
            <a:ext cx="5753599" cy="40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83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070B1E-3800-9BC9-0616-FBE03A4A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1" y="224645"/>
            <a:ext cx="3528391" cy="2514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3AEB97-5CAC-F970-BE17-5937F6F89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899" y="3248980"/>
            <a:ext cx="4146601" cy="295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0379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BE232D-898B-8648-AB16-A0D0738CB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68660"/>
            <a:ext cx="5328592" cy="3554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4B8F0-E653-8C77-03F2-2882193FC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20" y="4113076"/>
            <a:ext cx="3996444" cy="25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5275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/>
              <a:t>WORKBOOK PASSWORD PROTECTION</a:t>
            </a:r>
            <a:endParaRPr lang="en-GB"/>
          </a:p>
        </p:txBody>
      </p:sp>
    </p:spTree>
  </p:cSld>
  <p:clrMapOvr>
    <a:masterClrMapping/>
  </p:clrMapOvr>
  <p:transition>
    <p:strips dir="ru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>
          <a:xfrm>
            <a:off x="-4637" y="260648"/>
            <a:ext cx="9144000" cy="563563"/>
          </a:xfrm>
        </p:spPr>
        <p:txBody>
          <a:bodyPr/>
          <a:lstStyle/>
          <a:p>
            <a:r>
              <a:rPr lang="id-ID" noProof="1">
                <a:solidFill>
                  <a:srgbClr val="FFC000"/>
                </a:solidFill>
              </a:rPr>
              <a:t>Melindungi file dengan password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ADEFE-4294-B713-85CC-2A79C5B7D4AE}"/>
              </a:ext>
            </a:extLst>
          </p:cNvPr>
          <p:cNvSpPr txBox="1"/>
          <p:nvPr/>
        </p:nvSpPr>
        <p:spPr>
          <a:xfrm>
            <a:off x="197260" y="933517"/>
            <a:ext cx="840718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kern="0" noProof="1"/>
              <a:t>Untuk melindungi kerahasiaan data pada suatu file, kita dapat membuat password untuk membuka atau memodifikasi file excel.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kern="0" noProof="1"/>
              <a:t>Caranya: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kern="0" noProof="1"/>
              <a:t>Klik </a:t>
            </a:r>
            <a:r>
              <a:rPr lang="en-US" b="1" kern="0" noProof="1">
                <a:solidFill>
                  <a:srgbClr val="FFC000"/>
                </a:solidFill>
              </a:rPr>
              <a:t>File</a:t>
            </a:r>
            <a:r>
              <a:rPr lang="en-US" kern="0" noProof="1"/>
              <a:t> </a:t>
            </a:r>
            <a:r>
              <a:rPr lang="en-US" kern="0" noProof="1">
                <a:sym typeface="Wingdings" panose="05000000000000000000" pitchFamily="2" charset="2"/>
              </a:rPr>
              <a:t> </a:t>
            </a:r>
            <a:r>
              <a:rPr lang="en-US" b="1" kern="0" noProof="1">
                <a:solidFill>
                  <a:srgbClr val="FFC000"/>
                </a:solidFill>
                <a:sym typeface="Wingdings" panose="05000000000000000000" pitchFamily="2" charset="2"/>
              </a:rPr>
              <a:t>Save As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kern="0" noProof="1">
                <a:sym typeface="Wingdings" panose="05000000000000000000" pitchFamily="2" charset="2"/>
              </a:rPr>
              <a:t>Klik </a:t>
            </a:r>
            <a:r>
              <a:rPr lang="en-US" b="1" kern="0" noProof="1">
                <a:solidFill>
                  <a:srgbClr val="FFFF00"/>
                </a:solidFill>
                <a:sym typeface="Wingdings" panose="05000000000000000000" pitchFamily="2" charset="2"/>
              </a:rPr>
              <a:t>General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2D0AE-9692-8799-E981-CFA1A4A03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868" y="1628800"/>
            <a:ext cx="4877223" cy="20575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DD9C21-8018-EFF0-55A4-1A9EADA5F514}"/>
              </a:ext>
            </a:extLst>
          </p:cNvPr>
          <p:cNvSpPr txBox="1"/>
          <p:nvPr/>
        </p:nvSpPr>
        <p:spPr>
          <a:xfrm>
            <a:off x="199859" y="3839096"/>
            <a:ext cx="33640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kern="0" noProof="1"/>
              <a:t>Ketikkan password pada bagian “Password to open” dan/atau “password to modify”</a:t>
            </a:r>
            <a:endParaRPr lang="id-ID" kern="0" noProof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2126E-2C77-9885-5F4B-50E159DAFB2B}"/>
              </a:ext>
            </a:extLst>
          </p:cNvPr>
          <p:cNvSpPr txBox="1"/>
          <p:nvPr/>
        </p:nvSpPr>
        <p:spPr>
          <a:xfrm>
            <a:off x="363769" y="5424729"/>
            <a:ext cx="8407188" cy="1261884"/>
          </a:xfrm>
          <a:prstGeom prst="rect">
            <a:avLst/>
          </a:prstGeom>
          <a:solidFill>
            <a:schemeClr val="accent3">
              <a:lumMod val="20000"/>
              <a:lumOff val="80000"/>
              <a:alpha val="28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b="1" kern="0" noProof="1">
                <a:solidFill>
                  <a:srgbClr val="FFFF00"/>
                </a:solidFill>
              </a:rPr>
              <a:t>Peringatan: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kern="0" noProof="1">
                <a:solidFill>
                  <a:srgbClr val="FFFFCD"/>
                </a:solidFill>
              </a:rPr>
              <a:t>Apabila Anda lupa passwordnya, maka ada kemungkinan besar Anda tidak bisa membuka Kembali file Excel kecuali dengan aplikasi tertentu yang membutuhkan waktu lama untuk menebak password file tersebut.</a:t>
            </a:r>
            <a:endParaRPr lang="id-ID" sz="1600" kern="0" noProof="1">
              <a:solidFill>
                <a:srgbClr val="FFFFC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97E69E-4964-4440-10BB-BE369DB60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363" y="3828775"/>
            <a:ext cx="2598645" cy="175275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629400" cy="563563"/>
          </a:xfrm>
        </p:spPr>
        <p:txBody>
          <a:bodyPr/>
          <a:lstStyle/>
          <a:p>
            <a:r>
              <a:rPr lang="en-US"/>
              <a:t>Using the “read-only recommended” option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056B77-CC4E-2CA2-1BAA-22A435BA8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4" y="1628800"/>
            <a:ext cx="2880320" cy="19427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56257F-8AC3-ECC0-C6AA-AB687C9FF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964" y="2240868"/>
            <a:ext cx="3772319" cy="1584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97723D-C59A-39E7-B8A4-0E5696AEA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964" y="4293096"/>
            <a:ext cx="3753324" cy="1944377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892480" cy="563563"/>
          </a:xfrm>
        </p:spPr>
        <p:txBody>
          <a:bodyPr/>
          <a:lstStyle/>
          <a:p>
            <a:r>
              <a:rPr lang="id-ID" dirty="0">
                <a:solidFill>
                  <a:srgbClr val="FFC000"/>
                </a:solidFill>
              </a:rPr>
              <a:t>Menghapus </a:t>
            </a:r>
            <a:r>
              <a:rPr lang="id-ID" dirty="0" err="1">
                <a:solidFill>
                  <a:srgbClr val="FFC000"/>
                </a:solidFill>
              </a:rPr>
              <a:t>password</a:t>
            </a:r>
            <a:r>
              <a:rPr lang="id-ID" dirty="0">
                <a:solidFill>
                  <a:srgbClr val="FFC000"/>
                </a:solidFill>
              </a:rPr>
              <a:t> pada </a:t>
            </a:r>
            <a:r>
              <a:rPr lang="id-ID" dirty="0" err="1">
                <a:solidFill>
                  <a:srgbClr val="FFC000"/>
                </a:solidFill>
              </a:rPr>
              <a:t>File</a:t>
            </a:r>
            <a:r>
              <a:rPr lang="id-ID" dirty="0">
                <a:solidFill>
                  <a:srgbClr val="FFC000"/>
                </a:solidFill>
              </a:rPr>
              <a:t> Excel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4294967295"/>
          </p:nvPr>
        </p:nvSpPr>
        <p:spPr>
          <a:xfrm>
            <a:off x="431540" y="1600200"/>
            <a:ext cx="7798060" cy="13967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d-ID" sz="2400" noProof="1"/>
              <a:t>Sama seperti Langkah membuat password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2400" noProof="1"/>
              <a:t>Hapus password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2400" noProof="1"/>
              <a:t>Simpan Kembali file tersebut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E4BB7-C6C3-70D5-2B62-A09D378D7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656012"/>
            <a:ext cx="3743785" cy="253256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/>
              <a:t>PROTECTING / UN-PROTECTING A WORKSHEET WITH A PASSWORD</a:t>
            </a:r>
            <a:endParaRPr lang="en-GB"/>
          </a:p>
        </p:txBody>
      </p:sp>
    </p:spTree>
  </p:cSld>
  <p:clrMapOvr>
    <a:masterClrMapping/>
  </p:clrMapOvr>
  <p:transition>
    <p:strips dir="ru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629400" cy="563563"/>
          </a:xfrm>
        </p:spPr>
        <p:txBody>
          <a:bodyPr/>
          <a:lstStyle/>
          <a:p>
            <a:r>
              <a:rPr lang="en-US"/>
              <a:t>Protecting a worksheet or worksheet elements</a:t>
            </a:r>
            <a:endParaRPr lang="en-GB"/>
          </a:p>
        </p:txBody>
      </p:sp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571625"/>
            <a:ext cx="16764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1785938"/>
            <a:ext cx="24765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286000"/>
            <a:ext cx="28003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50" y="5072063"/>
            <a:ext cx="57245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 eaLnBrk="1" hangingPunct="1"/>
            <a:r>
              <a:rPr lang="id-ID" dirty="0">
                <a:solidFill>
                  <a:srgbClr val="FFC000"/>
                </a:solidFill>
              </a:rPr>
              <a:t>Apakah  pengertian cell yang aktif</a:t>
            </a:r>
            <a:r>
              <a:rPr lang="en-US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705644" y="1556792"/>
            <a:ext cx="7620000" cy="4785556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Excel </a:t>
            </a:r>
            <a:r>
              <a:rPr lang="id-ID" sz="2400" dirty="0"/>
              <a:t>menunjukkan cell yang aktif dengan outline tebal yang mengelilinginya dan ditunjukkan pula dengan sorot huruf judul kolom dan angka judul baris dari cell tersebut</a:t>
            </a:r>
            <a:r>
              <a:rPr lang="en-US" sz="2400" dirty="0"/>
              <a:t>.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</a:pPr>
            <a:endParaRPr lang="en-US" sz="2800" dirty="0"/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id-ID" sz="2400" dirty="0"/>
              <a:t>Dalam contoh</a:t>
            </a:r>
            <a:r>
              <a:rPr lang="en-US" sz="2400" dirty="0"/>
              <a:t>, B2 </a:t>
            </a:r>
            <a:r>
              <a:rPr lang="id-ID" sz="2400" dirty="0"/>
              <a:t>adalah cell yang aktif</a:t>
            </a:r>
            <a:r>
              <a:rPr lang="en-US" sz="24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4873B-367B-AE0C-4E3E-5BC38DC91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952410"/>
            <a:ext cx="5337028" cy="222927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629400" cy="563563"/>
          </a:xfrm>
        </p:spPr>
        <p:txBody>
          <a:bodyPr/>
          <a:lstStyle/>
          <a:p>
            <a:r>
              <a:rPr lang="en-US"/>
              <a:t>Removing workbook protection</a:t>
            </a:r>
            <a:endParaRPr lang="en-GB"/>
          </a:p>
        </p:txBody>
      </p:sp>
      <p:pic>
        <p:nvPicPr>
          <p:cNvPr id="993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428750"/>
            <a:ext cx="2363787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143250"/>
            <a:ext cx="2552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036496" cy="563563"/>
          </a:xfrm>
        </p:spPr>
        <p:txBody>
          <a:bodyPr/>
          <a:lstStyle/>
          <a:p>
            <a:r>
              <a:rPr lang="en-US" dirty="0"/>
              <a:t>Allowing selective editing of a protected worksheet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F88F1E-C096-70D5-4433-EE96357D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4" y="1367385"/>
            <a:ext cx="3727365" cy="148692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310088-54B6-F74E-AAA4-5A4999DD4EEE}"/>
              </a:ext>
            </a:extLst>
          </p:cNvPr>
          <p:cNvSpPr txBox="1">
            <a:spLocks/>
          </p:cNvSpPr>
          <p:nvPr/>
        </p:nvSpPr>
        <p:spPr bwMode="auto">
          <a:xfrm>
            <a:off x="431539" y="1268760"/>
            <a:ext cx="3852428" cy="16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kern="0" noProof="1">
                <a:solidFill>
                  <a:srgbClr val="FFC000"/>
                </a:solidFill>
              </a:rPr>
              <a:t>Tujuan: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noProof="1"/>
              <a:t>Area A1:B5 bisa diedit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noProof="1"/>
              <a:t>Area di luar warna hijau tidak bisa diedit</a:t>
            </a:r>
            <a:endParaRPr lang="id-ID" sz="2400" kern="0" noProof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2E1BBA-3FC6-D148-2C94-232ED3280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130" y="2960948"/>
            <a:ext cx="3272281" cy="304477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64B86C-0726-DFCF-1ED0-B713D6C3F8AF}"/>
              </a:ext>
            </a:extLst>
          </p:cNvPr>
          <p:cNvSpPr txBox="1">
            <a:spLocks/>
          </p:cNvSpPr>
          <p:nvPr/>
        </p:nvSpPr>
        <p:spPr bwMode="auto">
          <a:xfrm>
            <a:off x="429962" y="3140968"/>
            <a:ext cx="3852428" cy="333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kern="0" noProof="1">
                <a:solidFill>
                  <a:srgbClr val="FFC000"/>
                </a:solidFill>
              </a:rPr>
              <a:t>Cara: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noProof="1"/>
              <a:t>Pilih Area A1:B5, Klik kanan </a:t>
            </a:r>
            <a:r>
              <a:rPr lang="en-US" sz="2000" kern="0" noProof="1">
                <a:sym typeface="Wingdings" panose="05000000000000000000" pitchFamily="2" charset="2"/>
              </a:rPr>
              <a:t> </a:t>
            </a:r>
            <a:r>
              <a:rPr lang="en-US" sz="2000" b="1" kern="0" noProof="1">
                <a:solidFill>
                  <a:srgbClr val="FFC000"/>
                </a:solidFill>
                <a:sym typeface="Wingdings" panose="05000000000000000000" pitchFamily="2" charset="2"/>
              </a:rPr>
              <a:t>Format Cells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noProof="1"/>
              <a:t>Klik tab Protection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noProof="1"/>
              <a:t>Hilangkan Centang di depan “Locked”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noProof="1"/>
              <a:t>Lakukan Langkah untuk memprotek sheet</a:t>
            </a:r>
          </a:p>
        </p:txBody>
      </p:sp>
    </p:spTree>
  </p:cSld>
  <p:clrMapOvr>
    <a:masterClrMapping/>
  </p:clrMapOvr>
  <p:transition>
    <p:strips dir="ru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3600" dirty="0"/>
              <a:t>Selamat Belajar...</a:t>
            </a:r>
            <a:endParaRPr lang="en-US" sz="3600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86250" y="3355974"/>
            <a:ext cx="4857750" cy="987425"/>
          </a:xfrm>
        </p:spPr>
        <p:txBody>
          <a:bodyPr/>
          <a:lstStyle/>
          <a:p>
            <a:pPr eaLnBrk="1" hangingPunct="1">
              <a:defRPr/>
            </a:pPr>
            <a:r>
              <a:rPr lang="id-ID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Semoga sukses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E05E108-3241-4FF1-BA86-25758D068281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FABA5E-706B-9629-6CE0-4AFF943D0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174" y="1551636"/>
            <a:ext cx="3093988" cy="4785775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629400" cy="5635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000"/>
                </a:solidFill>
              </a:rPr>
              <a:t>Worksheets and Workbooks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647564" y="1294612"/>
            <a:ext cx="4289565" cy="5014708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d-ID" sz="2800" dirty="0"/>
              <a:t>Lihat sebelah kiri bawah layar  terlihat workseet yang aktif</a:t>
            </a:r>
            <a:r>
              <a:rPr lang="en-US" sz="2800" dirty="0"/>
              <a:t>.</a:t>
            </a:r>
          </a:p>
          <a:p>
            <a:pPr eaLnBrk="1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d-ID" sz="2800" noProof="1">
                <a:solidFill>
                  <a:srgbClr val="92D050"/>
                </a:solidFill>
              </a:rPr>
              <a:t>Secara default, tiap workbook terdiri 1 atau 3 worksheets </a:t>
            </a:r>
            <a:r>
              <a:rPr lang="id-ID" sz="2000" noProof="1">
                <a:solidFill>
                  <a:srgbClr val="92D050"/>
                </a:solidFill>
              </a:rPr>
              <a:t>(tergantung versi Officenya)</a:t>
            </a:r>
            <a:r>
              <a:rPr lang="id-ID" sz="2800" noProof="1">
                <a:solidFill>
                  <a:srgbClr val="92D050"/>
                </a:solidFill>
              </a:rPr>
              <a:t>.  </a:t>
            </a:r>
          </a:p>
          <a:p>
            <a:pPr marL="742950" lvl="2" indent="-342900" eaLnBrk="1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115000"/>
              <a:buFont typeface="Arial" panose="020B0604020202020204" pitchFamily="34" charset="0"/>
              <a:buChar char="•"/>
            </a:pPr>
            <a:r>
              <a:rPr lang="id-ID" dirty="0">
                <a:ea typeface="+mn-ea"/>
                <a:cs typeface="+mn-cs"/>
              </a:rPr>
              <a:t>Ini mirip dengan  sebuah buku catatan yang terdiri dari beberapa lembar halaman</a:t>
            </a:r>
            <a:r>
              <a:rPr lang="en-US" dirty="0">
                <a:ea typeface="+mn-ea"/>
                <a:cs typeface="+mn-cs"/>
              </a:rPr>
              <a:t>. 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 flipH="1">
            <a:off x="6762780" y="4779979"/>
            <a:ext cx="438156" cy="1099594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6616728" y="4378335"/>
            <a:ext cx="1460520" cy="438156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worksheet</a:t>
            </a:r>
          </a:p>
        </p:txBody>
      </p:sp>
      <p:sp>
        <p:nvSpPr>
          <p:cNvPr id="9" name="Up Arrow 8"/>
          <p:cNvSpPr/>
          <p:nvPr/>
        </p:nvSpPr>
        <p:spPr bwMode="auto">
          <a:xfrm rot="10800000">
            <a:off x="6762780" y="1361787"/>
            <a:ext cx="620721" cy="365130"/>
          </a:xfrm>
          <a:prstGeom prst="upArrow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1137" y="978427"/>
            <a:ext cx="146052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dirty="0"/>
              <a:t>Workbook</a:t>
            </a:r>
          </a:p>
        </p:txBody>
      </p:sp>
    </p:spTree>
  </p:cSld>
  <p:clrMapOvr>
    <a:masterClrMapping/>
  </p:clrMapOvr>
  <p:transition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07604" y="188640"/>
            <a:ext cx="7221996" cy="133214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d-ID" dirty="0">
                <a:solidFill>
                  <a:srgbClr val="FFC000"/>
                </a:solidFill>
              </a:rPr>
              <a:t>Modifikasi Lebar Kolom menggunakan </a:t>
            </a:r>
            <a:r>
              <a:rPr lang="en-US" dirty="0">
                <a:solidFill>
                  <a:srgbClr val="FFC000"/>
                </a:solidFill>
              </a:rPr>
              <a:t>‘Drag and Drop'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>
          <a:xfrm>
            <a:off x="1115616" y="1772816"/>
            <a:ext cx="7113984" cy="4627984"/>
          </a:xfrm>
        </p:spPr>
        <p:txBody>
          <a:bodyPr/>
          <a:lstStyle/>
          <a:p>
            <a:pPr eaLnBrk="1" hangingPunct="1"/>
            <a:r>
              <a:rPr lang="id-ID" sz="2800" dirty="0"/>
              <a:t>Arahkan pointer </a:t>
            </a:r>
            <a:r>
              <a:rPr lang="en-US" sz="2800" dirty="0"/>
              <a:t>mouse </a:t>
            </a:r>
            <a:r>
              <a:rPr lang="id-ID" sz="2800" dirty="0"/>
              <a:t>ke baris antara header kolom B dan C hingga muncul tanda +</a:t>
            </a:r>
            <a:r>
              <a:rPr lang="en-US" sz="2800" dirty="0"/>
              <a:t>.</a:t>
            </a:r>
          </a:p>
          <a:p>
            <a:pPr lvl="1" eaLnBrk="1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id-ID" sz="2400" dirty="0"/>
              <a:t>Tekan mouse sisi kiri dan jaga tetap tertekan</a:t>
            </a:r>
            <a:r>
              <a:rPr lang="en-US" sz="2400" dirty="0"/>
              <a:t>.  </a:t>
            </a:r>
            <a:r>
              <a:rPr lang="id-ID" sz="2400" dirty="0"/>
              <a:t>Lalu geser pointer mouse ke arah kiri atau kanan sehingga diperoleh lebar kolom yang diinginkan</a:t>
            </a:r>
            <a:r>
              <a:rPr lang="en-US" sz="2400" dirty="0"/>
              <a:t>.  </a:t>
            </a:r>
            <a:r>
              <a:rPr lang="id-ID" sz="2400" dirty="0"/>
              <a:t>Lepaskan tombol kiri mouse dan diperoleh lebar kolom yang diinginkan </a:t>
            </a:r>
            <a:r>
              <a:rPr lang="id-ID" sz="2400" dirty="0" err="1"/>
              <a:t>tsb</a:t>
            </a:r>
            <a:r>
              <a:rPr lang="en-US" sz="2400" dirty="0"/>
              <a:t>.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5000625"/>
            <a:ext cx="32527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827584" y="381000"/>
            <a:ext cx="7092788" cy="923764"/>
          </a:xfrm>
        </p:spPr>
        <p:txBody>
          <a:bodyPr/>
          <a:lstStyle/>
          <a:p>
            <a:pPr algn="l" eaLnBrk="1" hangingPunct="1"/>
            <a:r>
              <a:rPr lang="id-ID" dirty="0">
                <a:solidFill>
                  <a:srgbClr val="FFC000"/>
                </a:solidFill>
              </a:rPr>
              <a:t>Meng-copy isi cell atau range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827584" y="1772816"/>
            <a:ext cx="7402016" cy="4627984"/>
          </a:xfrm>
        </p:spPr>
        <p:txBody>
          <a:bodyPr/>
          <a:lstStyle/>
          <a:p>
            <a:pPr marL="541338" indent="-541338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id-ID" noProof="1"/>
              <a:t>Klik cell atau range berisi data yang akan di-copy.</a:t>
            </a:r>
          </a:p>
          <a:p>
            <a:pPr marL="541338" indent="-541338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id-ID" noProof="1"/>
              <a:t>Tekan </a:t>
            </a:r>
            <a:r>
              <a:rPr lang="id-ID" sz="4000" b="1" noProof="1">
                <a:solidFill>
                  <a:srgbClr val="FFFF00"/>
                </a:solidFill>
              </a:rPr>
              <a:t>Ctrl+C</a:t>
            </a:r>
            <a:r>
              <a:rPr lang="id-ID" noProof="1"/>
              <a:t> untuk meng-copy data</a:t>
            </a:r>
          </a:p>
          <a:p>
            <a:pPr marL="541338" indent="-541338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id-ID" noProof="1"/>
              <a:t>Klik lokasi tujuan peng-copy-an dan tekan </a:t>
            </a:r>
            <a:r>
              <a:rPr lang="id-ID" sz="4000" b="1" noProof="1">
                <a:solidFill>
                  <a:srgbClr val="75DBFF"/>
                </a:solidFill>
              </a:rPr>
              <a:t>Ctrl+V </a:t>
            </a:r>
            <a:r>
              <a:rPr lang="id-ID" noProof="1"/>
              <a:t>untuk mem-paste data.</a:t>
            </a:r>
          </a:p>
        </p:txBody>
      </p:sp>
    </p:spTree>
  </p:cSld>
  <p:clrMapOvr>
    <a:masterClrMapping/>
  </p:clrMapOvr>
  <p:transition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629400" cy="5635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000"/>
                </a:solidFill>
              </a:rPr>
              <a:t>Undo and Redo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4294967295"/>
          </p:nvPr>
        </p:nvSpPr>
        <p:spPr>
          <a:xfrm>
            <a:off x="785812" y="1600200"/>
            <a:ext cx="7443787" cy="2980928"/>
          </a:xfrm>
        </p:spPr>
        <p:txBody>
          <a:bodyPr/>
          <a:lstStyle/>
          <a:p>
            <a:pPr marL="541338" indent="-541338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d-ID" sz="3000" dirty="0"/>
              <a:t>Untuk kembali ke kondisi sebelumnya (reverse action), maka klik icon </a:t>
            </a:r>
            <a:r>
              <a:rPr lang="en-US" sz="3000" dirty="0">
                <a:solidFill>
                  <a:srgbClr val="FFFF00"/>
                </a:solidFill>
              </a:rPr>
              <a:t>Undo</a:t>
            </a:r>
            <a:r>
              <a:rPr lang="en-US" sz="3000" dirty="0"/>
              <a:t>.</a:t>
            </a:r>
          </a:p>
          <a:p>
            <a:pPr marL="541338" indent="-541338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3000" dirty="0"/>
          </a:p>
          <a:p>
            <a:pPr marL="541338" indent="-541338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3000" dirty="0"/>
          </a:p>
          <a:p>
            <a:pPr marL="541338" indent="-541338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3000" dirty="0"/>
          </a:p>
          <a:p>
            <a:pPr marL="541338" indent="-541338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d-ID" sz="3000" dirty="0"/>
              <a:t>Untuk mengulangi tindakan sebelumnya (forward/reapply the last action), klik </a:t>
            </a:r>
            <a:r>
              <a:rPr lang="id-ID" sz="3000" b="1" dirty="0">
                <a:solidFill>
                  <a:srgbClr val="75DBFF"/>
                </a:solidFill>
              </a:rPr>
              <a:t>icon Redo</a:t>
            </a:r>
            <a:r>
              <a:rPr lang="en-US" sz="30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6EB72-E8BD-1E1B-1691-6F322C121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12" y="2960948"/>
            <a:ext cx="7485828" cy="162018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AAC6D1-25E9-3612-95F3-EC45F0B0A1A4}"/>
              </a:ext>
            </a:extLst>
          </p:cNvPr>
          <p:cNvCxnSpPr>
            <a:cxnSpLocks/>
          </p:cNvCxnSpPr>
          <p:nvPr/>
        </p:nvCxnSpPr>
        <p:spPr bwMode="auto">
          <a:xfrm flipH="1">
            <a:off x="2879812" y="2456892"/>
            <a:ext cx="3996444" cy="7920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4D9BB7-6129-4055-C4F1-628676F28C1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067944" y="3435397"/>
            <a:ext cx="144016" cy="236986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</p:cSld>
  <p:clrMapOvr>
    <a:masterClrMapping/>
  </p:clrMapOvr>
  <p:transition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629400" cy="563563"/>
          </a:xfrm>
        </p:spPr>
        <p:txBody>
          <a:bodyPr/>
          <a:lstStyle/>
          <a:p>
            <a:pPr eaLnBrk="1" hangingPunct="1"/>
            <a:r>
              <a:rPr lang="id-ID" dirty="0">
                <a:solidFill>
                  <a:srgbClr val="FFC000"/>
                </a:solidFill>
              </a:rPr>
              <a:t>Menamai </a:t>
            </a:r>
            <a:r>
              <a:rPr lang="en-US" dirty="0">
                <a:solidFill>
                  <a:srgbClr val="FFC000"/>
                </a:solidFill>
              </a:rPr>
              <a:t>Worksheet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4294967295"/>
          </p:nvPr>
        </p:nvSpPr>
        <p:spPr>
          <a:xfrm>
            <a:off x="827584" y="1628800"/>
            <a:ext cx="7524836" cy="234026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Double click </a:t>
            </a:r>
            <a:r>
              <a:rPr lang="id-ID" dirty="0"/>
              <a:t>pada </a:t>
            </a:r>
            <a:r>
              <a:rPr lang="en-US" dirty="0"/>
              <a:t>Sheet tab </a:t>
            </a:r>
            <a:r>
              <a:rPr lang="id-ID" dirty="0"/>
              <a:t>dan anda tinggal mengetikkan nama yang diinginkan</a:t>
            </a:r>
            <a:r>
              <a:rPr lang="en-US" dirty="0"/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d-ID" dirty="0"/>
              <a:t>Dalam contoh, misal: 20</a:t>
            </a:r>
            <a:r>
              <a:rPr lang="en-US" dirty="0"/>
              <a:t>2</a:t>
            </a:r>
            <a:r>
              <a:rPr lang="id-ID" dirty="0"/>
              <a:t>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59D45-A471-0E19-9F1F-4D4D630B7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96" y="4509120"/>
            <a:ext cx="7114592" cy="1656184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7992380" cy="563563"/>
          </a:xfrm>
        </p:spPr>
        <p:txBody>
          <a:bodyPr/>
          <a:lstStyle/>
          <a:p>
            <a:pPr eaLnBrk="1" hangingPunct="1"/>
            <a:r>
              <a:rPr lang="id-ID" dirty="0">
                <a:solidFill>
                  <a:srgbClr val="FFC000"/>
                </a:solidFill>
              </a:rPr>
              <a:t>Melakukan insert  </a:t>
            </a:r>
            <a:r>
              <a:rPr lang="en-US" dirty="0">
                <a:solidFill>
                  <a:srgbClr val="FFC000"/>
                </a:solidFill>
              </a:rPr>
              <a:t>Worksheet</a:t>
            </a:r>
            <a:r>
              <a:rPr lang="id-ID" dirty="0">
                <a:solidFill>
                  <a:srgbClr val="FFC000"/>
                </a:solidFill>
              </a:rPr>
              <a:t> baru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>
          <a:xfrm>
            <a:off x="825472" y="1215745"/>
            <a:ext cx="7626423" cy="2146300"/>
          </a:xfrm>
        </p:spPr>
        <p:txBody>
          <a:bodyPr/>
          <a:lstStyle/>
          <a:p>
            <a:pPr marL="444500" indent="-4445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d-ID" sz="2800" dirty="0"/>
              <a:t>Klik kanan </a:t>
            </a:r>
            <a:r>
              <a:rPr lang="en-US" sz="2800" dirty="0"/>
              <a:t>worksheet tab</a:t>
            </a:r>
            <a:r>
              <a:rPr lang="id-ID" sz="2800" dirty="0"/>
              <a:t>, lalu pilih insert dan klik OK atau tekan ENTER</a:t>
            </a:r>
            <a:r>
              <a:rPr lang="en-US" sz="2800" dirty="0"/>
              <a:t>.</a:t>
            </a:r>
            <a:endParaRPr lang="id-ID" sz="2800" dirty="0"/>
          </a:p>
          <a:p>
            <a:pPr marL="444500" indent="-4445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d-ID" sz="2800" dirty="0"/>
              <a:t>Jika di Excel tinggal klik sebelah kanan worksheet tab paling kanan.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11DA7-D5D9-82AE-DC24-848F07A4E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05" y="3032956"/>
            <a:ext cx="3291088" cy="3564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245F6-66BE-38E1-7134-D322D6715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560" y="3314788"/>
            <a:ext cx="4743951" cy="317406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3600" dirty="0">
                <a:solidFill>
                  <a:srgbClr val="FFFF00"/>
                </a:solidFill>
              </a:rPr>
              <a:t>Pertemuan </a:t>
            </a:r>
            <a:r>
              <a:rPr lang="en-US" sz="3600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3355974"/>
            <a:ext cx="5148262" cy="987425"/>
          </a:xfrm>
        </p:spPr>
        <p:txBody>
          <a:bodyPr/>
          <a:lstStyle/>
          <a:p>
            <a:pPr eaLnBrk="1" hangingPunct="1">
              <a:defRPr/>
            </a:pPr>
            <a:r>
              <a:rPr lang="id-ID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Pengenalan Ms Excel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E05E108-3241-4FF1-BA86-25758D0682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629400" cy="563563"/>
          </a:xfrm>
        </p:spPr>
        <p:txBody>
          <a:bodyPr/>
          <a:lstStyle/>
          <a:p>
            <a:pPr eaLnBrk="1" hangingPunct="1"/>
            <a:r>
              <a:rPr lang="id-ID" dirty="0">
                <a:solidFill>
                  <a:srgbClr val="FFC000"/>
                </a:solidFill>
              </a:rPr>
              <a:t>Menghapus </a:t>
            </a:r>
            <a:r>
              <a:rPr lang="en-US" dirty="0">
                <a:solidFill>
                  <a:srgbClr val="FFC000"/>
                </a:solidFill>
              </a:rPr>
              <a:t>Worksheet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4294967295"/>
          </p:nvPr>
        </p:nvSpPr>
        <p:spPr>
          <a:xfrm>
            <a:off x="648072" y="1855314"/>
            <a:ext cx="3311860" cy="268981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d-ID" sz="2800" dirty="0"/>
              <a:t>Klik kanan worksheet tab yang akan dihapus dan pilih DELETE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4FD69-DC64-6D95-8855-D3B5934E8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700808"/>
            <a:ext cx="4419983" cy="429805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" y="381000"/>
            <a:ext cx="7894683" cy="52860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>
                <a:solidFill>
                  <a:srgbClr val="FFC000"/>
                </a:solidFill>
              </a:rPr>
              <a:t>Meng-copy Worksheet dalam </a:t>
            </a:r>
            <a:r>
              <a:rPr lang="en-US" dirty="0">
                <a:solidFill>
                  <a:srgbClr val="FFC000"/>
                </a:solidFill>
              </a:rPr>
              <a:t>Workbook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8120" y="1484784"/>
            <a:ext cx="4498974" cy="460378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id-ID" sz="2400" dirty="0"/>
              <a:t>Klik kanan worksheet tab dan tentukan lokasi baru sheet yang akan dipindahkan sebelum sheet yang mana, kemudian tandain (centang) Create a copy lalu klik OK atau tekan ENTER</a:t>
            </a:r>
            <a:r>
              <a:rPr lang="en-US" sz="2400" dirty="0"/>
              <a:t>.</a:t>
            </a:r>
            <a:endParaRPr lang="id-ID" sz="2400" dirty="0"/>
          </a:p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id-ID" sz="2400" dirty="0"/>
              <a:t>Apabila Create a copy tidak kita tandain, maka yang terjadi adalah memindahkan sheet (bukan meng-copy sheet)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0DEF8-45AA-FDBA-9BD6-E4F869076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563" y="1994211"/>
            <a:ext cx="3511585" cy="3584934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137142"/>
          </a:xfrm>
        </p:spPr>
        <p:txBody>
          <a:bodyPr/>
          <a:lstStyle/>
          <a:p>
            <a:pPr marL="623888" algn="l" eaLnBrk="1" hangingPunct="1"/>
            <a:r>
              <a:rPr lang="id-ID" dirty="0">
                <a:solidFill>
                  <a:srgbClr val="FFC000"/>
                </a:solidFill>
              </a:rPr>
              <a:t>Membuat Judul dengan menggabung beberapa cell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4343224"/>
            <a:ext cx="7200800" cy="184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47564" y="1592796"/>
            <a:ext cx="7615373" cy="139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5000"/>
              <a:tabLst/>
              <a:defRPr/>
            </a:pPr>
            <a:r>
              <a:rPr kumimoji="0" lang="id-ID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Blok cell</a:t>
            </a:r>
            <a:r>
              <a:rPr kumimoji="0" lang="id-ID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akan digabung dan diberi judul, lalu klik icon berikut ini.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(Home 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 Alignment)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02B27-A99E-7647-BD8A-A0048BB2B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419" y="2815537"/>
            <a:ext cx="2789162" cy="122692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846E6F-2CE4-FA7F-2E22-D54371270658}"/>
              </a:ext>
            </a:extLst>
          </p:cNvPr>
          <p:cNvCxnSpPr>
            <a:cxnSpLocks/>
          </p:cNvCxnSpPr>
          <p:nvPr/>
        </p:nvCxnSpPr>
        <p:spPr bwMode="auto">
          <a:xfrm>
            <a:off x="2663788" y="2348880"/>
            <a:ext cx="2268252" cy="1080120"/>
          </a:xfrm>
          <a:prstGeom prst="straightConnector1">
            <a:avLst/>
          </a:prstGeom>
          <a:ln w="76200">
            <a:headEnd type="none" w="sm" len="sm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629400" cy="5635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000"/>
                </a:solidFill>
              </a:rPr>
              <a:t>Text Wrapping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4923" y="1491071"/>
            <a:ext cx="5004048" cy="139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5000"/>
              <a:tabLst/>
              <a:defRPr/>
            </a:pPr>
            <a:r>
              <a:rPr kumimoji="0" lang="id-ID" sz="32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 cell</a:t>
            </a:r>
            <a:r>
              <a:rPr kumimoji="0" lang="id-ID" sz="3200" b="0" i="0" u="none" strike="noStrike" kern="0" cap="none" spc="0" normalizeH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akan di-wrap / ditampilkan dalam satu cell, lalu klik icon </a:t>
            </a:r>
            <a:r>
              <a:rPr lang="id-ID" sz="3200" b="1" kern="0" noProof="1">
                <a:solidFill>
                  <a:srgbClr val="FFFF00"/>
                </a:solidFill>
                <a:latin typeface="+mn-lt"/>
              </a:rPr>
              <a:t>Wrapt Text</a:t>
            </a:r>
            <a:endParaRPr kumimoji="0" lang="id-ID" sz="3200" b="1" i="0" u="none" strike="noStrike" kern="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80243-31BA-8375-2343-45BC46931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491071"/>
            <a:ext cx="3161339" cy="139064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331B3A-8651-0985-DA70-0719B68E9527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6036" y="2096852"/>
            <a:ext cx="2408761" cy="488814"/>
          </a:xfrm>
          <a:prstGeom prst="straightConnector1">
            <a:avLst/>
          </a:prstGeom>
          <a:ln w="76200">
            <a:solidFill>
              <a:srgbClr val="FF0000"/>
            </a:solidFill>
            <a:headEnd type="none" w="sm" len="sm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5F8107D-5803-09D4-6FFC-40FFACDDD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34" y="3501008"/>
            <a:ext cx="8017331" cy="2664296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629400" cy="563563"/>
          </a:xfrm>
        </p:spPr>
        <p:txBody>
          <a:bodyPr/>
          <a:lstStyle/>
          <a:p>
            <a:pPr eaLnBrk="1" hangingPunct="1"/>
            <a:r>
              <a:rPr lang="id-ID" dirty="0">
                <a:solidFill>
                  <a:srgbClr val="FFC000"/>
                </a:solidFill>
              </a:rPr>
              <a:t>Memformat angka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3971" name="Content Placeholder 2"/>
          <p:cNvSpPr>
            <a:spLocks noGrp="1"/>
          </p:cNvSpPr>
          <p:nvPr>
            <p:ph idx="4294967295"/>
          </p:nvPr>
        </p:nvSpPr>
        <p:spPr>
          <a:xfrm>
            <a:off x="827584" y="2744924"/>
            <a:ext cx="4787404" cy="3574914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id-ID" sz="2800" dirty="0"/>
              <a:t>Klik cell yang akan formatnya akan ditentukan</a:t>
            </a:r>
          </a:p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id-ID" sz="2800" dirty="0"/>
              <a:t>Lalu klik </a:t>
            </a:r>
            <a:r>
              <a:rPr lang="id-ID" sz="2800" noProof="1"/>
              <a:t>icon</a:t>
            </a:r>
            <a:r>
              <a:rPr lang="id-ID" sz="2800" dirty="0"/>
              <a:t> </a:t>
            </a:r>
            <a:r>
              <a:rPr lang="en-US" sz="2800" dirty="0"/>
              <a:t>down arrow </a:t>
            </a:r>
            <a:r>
              <a:rPr lang="id-ID" sz="2800" dirty="0"/>
              <a:t> untuk memilih format yang diinginkan dan klik format misal number seperti terlihat pada gambar di</a:t>
            </a:r>
            <a:r>
              <a:rPr lang="en-US" sz="2800" dirty="0"/>
              <a:t> </a:t>
            </a:r>
            <a:r>
              <a:rPr lang="id-ID" sz="2800" dirty="0"/>
              <a:t>samping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A552B-4310-3D23-F5FC-9FAECCE22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204" y="1080193"/>
            <a:ext cx="2115974" cy="5388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020740-E18D-DB02-01A6-EF4FE0CE8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48" y="836712"/>
            <a:ext cx="2108498" cy="164104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3ECEC6-4D3F-613C-B94A-8C4DB256DE03}"/>
              </a:ext>
            </a:extLst>
          </p:cNvPr>
          <p:cNvCxnSpPr>
            <a:cxnSpLocks/>
          </p:cNvCxnSpPr>
          <p:nvPr/>
        </p:nvCxnSpPr>
        <p:spPr bwMode="auto">
          <a:xfrm flipH="1">
            <a:off x="2447764" y="1232756"/>
            <a:ext cx="4181636" cy="252028"/>
          </a:xfrm>
          <a:prstGeom prst="straightConnector1">
            <a:avLst/>
          </a:prstGeom>
          <a:ln w="76200">
            <a:solidFill>
              <a:srgbClr val="FF0000"/>
            </a:solidFill>
            <a:headEnd type="none" w="sm" len="sm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C000"/>
                </a:solidFill>
              </a:rPr>
              <a:t>Date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6BD8C-01CA-31B8-5E16-A1CDA94C6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406" y="1412776"/>
            <a:ext cx="5159187" cy="4778154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C000"/>
                </a:solidFill>
              </a:rPr>
              <a:t>Format Painter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4294967295"/>
          </p:nvPr>
        </p:nvSpPr>
        <p:spPr>
          <a:xfrm>
            <a:off x="671486" y="1600200"/>
            <a:ext cx="5288008" cy="4749840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id-ID" sz="2800" dirty="0"/>
              <a:t>Menyamakan format dari satu cell ke cell yang lain.</a:t>
            </a:r>
          </a:p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id-ID" sz="2800" dirty="0"/>
              <a:t>Caranya adalah klik cell yang dijadikan format acuan, lalu klik </a:t>
            </a:r>
            <a:r>
              <a:rPr lang="id-ID" sz="3600" b="1" dirty="0">
                <a:solidFill>
                  <a:srgbClr val="FFFF00"/>
                </a:solidFill>
              </a:rPr>
              <a:t>icon format painter </a:t>
            </a:r>
            <a:r>
              <a:rPr lang="id-ID" sz="2800" dirty="0"/>
              <a:t>dan klik/pilih cell/range yang formatnya akan disamakan .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5270E-4B74-A231-DD22-78F0B7B79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484784"/>
            <a:ext cx="1992302" cy="364345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69622C1-F431-9767-E88E-0F781D82BECE}"/>
              </a:ext>
            </a:extLst>
          </p:cNvPr>
          <p:cNvCxnSpPr>
            <a:cxnSpLocks/>
          </p:cNvCxnSpPr>
          <p:nvPr/>
        </p:nvCxnSpPr>
        <p:spPr bwMode="auto">
          <a:xfrm>
            <a:off x="5832140" y="3753036"/>
            <a:ext cx="1896251" cy="144016"/>
          </a:xfrm>
          <a:prstGeom prst="straightConnector1">
            <a:avLst/>
          </a:prstGeom>
          <a:ln w="76200">
            <a:solidFill>
              <a:srgbClr val="FF0000"/>
            </a:solidFill>
            <a:headEnd type="none" w="sm" len="sm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E58B935-7FED-5ACB-015F-E84D3FAF48CB}"/>
              </a:ext>
            </a:extLst>
          </p:cNvPr>
          <p:cNvSpPr/>
          <p:nvPr/>
        </p:nvSpPr>
        <p:spPr bwMode="auto">
          <a:xfrm>
            <a:off x="7728391" y="3645024"/>
            <a:ext cx="660034" cy="576064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8532440" cy="14700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FREEZING ROW AND COLUMN TITLES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36491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629400" cy="5635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000"/>
                </a:solidFill>
              </a:rPr>
              <a:t>Freezing </a:t>
            </a:r>
            <a:r>
              <a:rPr lang="id-ID" dirty="0">
                <a:solidFill>
                  <a:srgbClr val="FFC000"/>
                </a:solidFill>
              </a:rPr>
              <a:t>- </a:t>
            </a:r>
            <a:r>
              <a:rPr lang="en-US" dirty="0">
                <a:solidFill>
                  <a:srgbClr val="FFC000"/>
                </a:solidFill>
              </a:rPr>
              <a:t>Row and Column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26B97-D05C-9042-4257-5813753BE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664804"/>
            <a:ext cx="6629400" cy="4307914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/>
              <a:t>HIDING AND UN-HIDING ROWS AND COLUMNS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6702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26A86A-2029-4686-AC36-463C29B7E6E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gray">
          <a:xfrm>
            <a:off x="20638" y="-39735"/>
            <a:ext cx="9123362" cy="83995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pPr marL="720000">
              <a:defRPr/>
            </a:pPr>
            <a:r>
              <a:rPr lang="id-ID" sz="2400" b="1" dirty="0"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Bahasan</a:t>
            </a:r>
          </a:p>
        </p:txBody>
      </p:sp>
      <p:pic>
        <p:nvPicPr>
          <p:cNvPr id="6152" name="Picture 3" descr="p1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3600" y="87154"/>
            <a:ext cx="474669" cy="80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50358466"/>
              </p:ext>
            </p:extLst>
          </p:nvPr>
        </p:nvGraphicFramePr>
        <p:xfrm>
          <a:off x="1030239" y="1274733"/>
          <a:ext cx="7173969" cy="3176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4F7B3-301B-4912-A152-A3B12A313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1F64F7B3-301B-4912-A152-A3B12A313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graphicEl>
                                              <a:dgm id="{1F64F7B3-301B-4912-A152-A3B12A313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graphicEl>
                                              <a:dgm id="{1F64F7B3-301B-4912-A152-A3B12A313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E6EEE4-264F-4A36-A09A-032C52F3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graphicEl>
                                              <a:dgm id="{D2E6EEE4-264F-4A36-A09A-032C52F3A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D2E6EEE4-264F-4A36-A09A-032C52F3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graphicEl>
                                              <a:dgm id="{D2E6EEE4-264F-4A36-A09A-032C52F3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F10EC2-F6ED-47C7-AB3A-EB21E70A4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8CF10EC2-F6ED-47C7-AB3A-EB21E70A4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8CF10EC2-F6ED-47C7-AB3A-EB21E70A4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8CF10EC2-F6ED-47C7-AB3A-EB21E70A4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9D0A48-7649-4328-A1E0-027478013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graphicEl>
                                              <a:dgm id="{3C9D0A48-7649-4328-A1E0-027478013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graphicEl>
                                              <a:dgm id="{3C9D0A48-7649-4328-A1E0-027478013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3C9D0A48-7649-4328-A1E0-027478013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9" grpId="1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629400" cy="563563"/>
          </a:xfrm>
        </p:spPr>
        <p:txBody>
          <a:bodyPr/>
          <a:lstStyle/>
          <a:p>
            <a:r>
              <a:rPr lang="en-US"/>
              <a:t>Hiding and un-hiding rows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220B5-7FA8-60BB-859A-CDBC46167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96" y="1268760"/>
            <a:ext cx="3300119" cy="4896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7149B5-5EE1-9994-3E05-7048E73B5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275509"/>
            <a:ext cx="3065496" cy="491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83615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/>
              <a:t>HIDING / UN-HIDING WORKSHEETS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33987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629400" cy="563563"/>
          </a:xfrm>
        </p:spPr>
        <p:txBody>
          <a:bodyPr/>
          <a:lstStyle/>
          <a:p>
            <a:r>
              <a:rPr lang="en-US"/>
              <a:t>Hiding and un-hiding worksheets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FBAA4B-303E-43A1-522E-E43FC415B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129" y="1376772"/>
            <a:ext cx="5237742" cy="52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71952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05E108-3241-4FF1-BA86-25758D06828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530600" y="2780928"/>
            <a:ext cx="7452320" cy="150018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d-ID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  <a:reflection blurRad="152400" stA="55000" endA="300" endPos="38000" dir="5400000" sy="-100000" algn="bl" rotWithShape="0"/>
                </a:effectLst>
              </a:rPr>
              <a:t>Formula and Function</a:t>
            </a:r>
            <a:endParaRPr lang="en-US" sz="54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  <a:reflection blurRad="152400" stA="55000" endA="300" endPos="38000" dir="5400000" sy="-100000" algn="bl" rotWithShape="0"/>
              </a:effectLst>
            </a:endParaRPr>
          </a:p>
        </p:txBody>
      </p:sp>
      <p:sp>
        <p:nvSpPr>
          <p:cNvPr id="7" name="8-Point Star 6"/>
          <p:cNvSpPr/>
          <p:nvPr/>
        </p:nvSpPr>
        <p:spPr bwMode="auto">
          <a:xfrm>
            <a:off x="147582" y="2874276"/>
            <a:ext cx="1395369" cy="803286"/>
          </a:xfrm>
          <a:prstGeom prst="star8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 type="none" w="sm" len="sm"/>
            <a:tailEnd type="none" w="sm" len="sm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800" b="1" dirty="0">
                <a:solidFill>
                  <a:schemeClr val="tx1"/>
                </a:solidFill>
                <a:latin typeface="Arial" charset="0"/>
              </a:rPr>
              <a:t>2</a:t>
            </a:r>
            <a:endParaRPr kumimoji="0" lang="id-ID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build="p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ctrTitle" idx="4294967295"/>
          </p:nvPr>
        </p:nvSpPr>
        <p:spPr>
          <a:xfrm>
            <a:off x="-14300" y="3431720"/>
            <a:ext cx="7772400" cy="1470025"/>
          </a:xfrm>
          <a:solidFill>
            <a:schemeClr val="accent3">
              <a:lumMod val="20000"/>
              <a:lumOff val="80000"/>
              <a:alpha val="15000"/>
            </a:schemeClr>
          </a:solidFill>
        </p:spPr>
        <p:txBody>
          <a:bodyPr/>
          <a:lstStyle/>
          <a:p>
            <a:pPr eaLnBrk="1" hangingPunct="1"/>
            <a:r>
              <a:rPr lang="en-US" sz="6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</a:rPr>
              <a:t>FORMULAS</a:t>
            </a: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629400" cy="563563"/>
          </a:xfrm>
        </p:spPr>
        <p:txBody>
          <a:bodyPr/>
          <a:lstStyle/>
          <a:p>
            <a:pPr eaLnBrk="1" hangingPunct="1"/>
            <a:r>
              <a:rPr lang="id-ID" dirty="0">
                <a:solidFill>
                  <a:srgbClr val="FFC000"/>
                </a:solidFill>
              </a:rPr>
              <a:t>Membuat  Rumus (</a:t>
            </a:r>
            <a:r>
              <a:rPr lang="en-US" dirty="0">
                <a:solidFill>
                  <a:srgbClr val="FFC000"/>
                </a:solidFill>
              </a:rPr>
              <a:t>Formula</a:t>
            </a:r>
            <a:r>
              <a:rPr lang="id-ID" dirty="0">
                <a:solidFill>
                  <a:srgbClr val="FFC000"/>
                </a:solidFill>
              </a:rPr>
              <a:t>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4211" name="Content Placeholder 2"/>
          <p:cNvSpPr>
            <a:spLocks noGrp="1"/>
          </p:cNvSpPr>
          <p:nvPr>
            <p:ph idx="4294967295"/>
          </p:nvPr>
        </p:nvSpPr>
        <p:spPr>
          <a:xfrm>
            <a:off x="935596" y="1736812"/>
            <a:ext cx="7294004" cy="4663988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id-ID" dirty="0"/>
              <a:t>Semua rumus dalam Excel dimulai dengan simbol “sama dengan (=)”</a:t>
            </a:r>
            <a:r>
              <a:rPr lang="en-US" dirty="0"/>
              <a:t>.</a:t>
            </a:r>
            <a:br>
              <a:rPr lang="en-US" dirty="0"/>
            </a:br>
            <a:r>
              <a:rPr lang="id-ID" dirty="0"/>
              <a:t>Misal:</a:t>
            </a:r>
            <a:br>
              <a:rPr lang="en-US" dirty="0"/>
            </a:br>
            <a:r>
              <a:rPr lang="en-US" sz="48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=C3*D3</a:t>
            </a:r>
            <a:br>
              <a:rPr lang="en-US" dirty="0"/>
            </a:br>
            <a:r>
              <a:rPr lang="id-ID" dirty="0"/>
              <a:t>artinya angka di cell C3 dikali dengan angka di </a:t>
            </a:r>
            <a:r>
              <a:rPr lang="en-US" dirty="0"/>
              <a:t>cell</a:t>
            </a:r>
            <a:r>
              <a:rPr lang="id-ID" dirty="0"/>
              <a:t> D3</a:t>
            </a:r>
            <a:endParaRPr lang="en-US" dirty="0"/>
          </a:p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id-ID" dirty="0"/>
              <a:t>Lalu tekan ENTER untuk melihat hasil perhitungan tersebut</a:t>
            </a:r>
            <a:r>
              <a:rPr lang="en-US" dirty="0"/>
              <a:t>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629400" cy="563563"/>
          </a:xfrm>
        </p:spPr>
        <p:txBody>
          <a:bodyPr/>
          <a:lstStyle/>
          <a:p>
            <a:pPr eaLnBrk="1" hangingPunct="1"/>
            <a:r>
              <a:rPr lang="id-ID" dirty="0">
                <a:solidFill>
                  <a:srgbClr val="FFC000"/>
                </a:solidFill>
              </a:rPr>
              <a:t>Meng-copy rumus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91580" y="1380392"/>
            <a:ext cx="7740860" cy="2444651"/>
          </a:xfrm>
        </p:spPr>
        <p:txBody>
          <a:bodyPr rtlCol="0">
            <a:normAutofit fontScale="85000" lnSpcReduction="20000"/>
          </a:bodyPr>
          <a:lstStyle/>
          <a:p>
            <a:pPr marL="285750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dirty="0">
                <a:latin typeface="Helvetica" panose="020B0604020202020204" pitchFamily="34" charset="0"/>
                <a:cs typeface="Helvetica" panose="020B0604020202020204" pitchFamily="34" charset="0"/>
              </a:rPr>
              <a:t>Klik pada sel </a:t>
            </a:r>
            <a:r>
              <a:rPr lang="en-US" sz="31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</a:t>
            </a:r>
            <a:r>
              <a:rPr lang="id-ID" sz="31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id-ID" dirty="0">
                <a:latin typeface="Helvetica" panose="020B0604020202020204" pitchFamily="34" charset="0"/>
                <a:cs typeface="Helvetica" panose="020B0604020202020204" pitchFamily="34" charset="0"/>
              </a:rPr>
              <a:t>. Gerakkan penunjuk mouse ke batas kanan bawah sel ini dan Anda akan melihat bahwa penunjuk mouse berubah menjadi bentuk </a:t>
            </a:r>
            <a:r>
              <a:rPr lang="id-ID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tanda silang kecil berwarna hitam pekat</a:t>
            </a:r>
            <a:r>
              <a:rPr lang="id-ID" dirty="0">
                <a:latin typeface="Helvetica" panose="020B0604020202020204" pitchFamily="34" charset="0"/>
                <a:cs typeface="Helvetica" panose="020B0604020202020204" pitchFamily="34" charset="0"/>
              </a:rPr>
              <a:t>. 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noProof="1">
                <a:latin typeface="Helvetica" panose="020B0604020202020204" pitchFamily="34" charset="0"/>
                <a:cs typeface="Helvetica" panose="020B0604020202020204" pitchFamily="34" charset="0"/>
              </a:rPr>
              <a:t>Setelah muncul tanda silang hitam, </a:t>
            </a:r>
            <a:r>
              <a:rPr lang="id-ID" sz="3300" b="1" noProof="1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double clik </a:t>
            </a:r>
            <a:r>
              <a:rPr lang="id-ID" noProof="1">
                <a:latin typeface="Helvetica" panose="020B0604020202020204" pitchFamily="34" charset="0"/>
                <a:cs typeface="Helvetica" panose="020B0604020202020204" pitchFamily="34" charset="0"/>
              </a:rPr>
              <a:t>sampai terlihat formula dicopy sampai baris terbawah yang berisi data.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9963A-1B73-6ADB-B996-EC61A5C69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837546"/>
            <a:ext cx="4753844" cy="2692896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103784"/>
          </a:xfrm>
        </p:spPr>
        <p:txBody>
          <a:bodyPr/>
          <a:lstStyle/>
          <a:p>
            <a:pPr algn="ctr" eaLnBrk="1" hangingPunct="1"/>
            <a:r>
              <a:rPr lang="en-US" sz="6600" dirty="0">
                <a:solidFill>
                  <a:srgbClr val="FFC000"/>
                </a:solidFill>
              </a:rPr>
              <a:t>Operators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97283" name="Content Placeholder 2"/>
          <p:cNvSpPr>
            <a:spLocks noGrp="1"/>
          </p:cNvSpPr>
          <p:nvPr>
            <p:ph idx="4294967295"/>
          </p:nvPr>
        </p:nvSpPr>
        <p:spPr>
          <a:xfrm>
            <a:off x="1295636" y="2024844"/>
            <a:ext cx="6933964" cy="399644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d-ID" sz="4800" b="1" noProof="1">
                <a:solidFill>
                  <a:srgbClr val="FFDA65"/>
                </a:solidFill>
              </a:rPr>
              <a:t>+		(plus)</a:t>
            </a:r>
            <a:br>
              <a:rPr lang="id-ID" sz="4800" b="1" noProof="1"/>
            </a:br>
            <a:r>
              <a:rPr lang="id-ID" sz="4800" b="1" noProof="1">
                <a:solidFill>
                  <a:srgbClr val="92D050"/>
                </a:solidFill>
              </a:rPr>
              <a:t>-		(minus)</a:t>
            </a:r>
            <a:br>
              <a:rPr lang="id-ID" sz="4800" b="1" noProof="1"/>
            </a:br>
            <a:r>
              <a:rPr lang="id-ID" sz="4800" b="1" noProof="1"/>
              <a:t> /		(pembagian)</a:t>
            </a:r>
            <a:br>
              <a:rPr lang="id-ID" sz="4800" b="1" noProof="1"/>
            </a:br>
            <a:r>
              <a:rPr lang="id-ID" sz="4800" b="1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*		(perkalian)</a:t>
            </a:r>
            <a:endParaRPr lang="en-US" sz="4800" b="1" noProof="1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sz="4800" b="1" noProof="1">
                <a:solidFill>
                  <a:srgbClr val="75DBFF"/>
                </a:solidFill>
              </a:rPr>
              <a:t>^		(pangkat)</a:t>
            </a:r>
            <a:endParaRPr lang="id-ID" b="1" noProof="1">
              <a:solidFill>
                <a:srgbClr val="75DBFF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629400" cy="5635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000"/>
                </a:solidFill>
              </a:rPr>
              <a:t>Formula Error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9532" y="1600200"/>
            <a:ext cx="8352928" cy="4457092"/>
          </a:xfrm>
        </p:spPr>
        <p:txBody>
          <a:bodyPr rtlCol="0">
            <a:normAutofit/>
          </a:bodyPr>
          <a:lstStyle/>
          <a:p>
            <a:pPr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800"/>
              </a:spcAft>
              <a:buClr>
                <a:srgbClr val="FFFF66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d-ID" noProof="1"/>
              <a:t>Isi sel tidak dapat ditampilkan dengan benar karena kolom terlalu sempit.</a:t>
            </a:r>
          </a:p>
          <a:p>
            <a:pPr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800"/>
              </a:spcAft>
              <a:buClr>
                <a:srgbClr val="FFFF66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d-ID" noProof="1">
                <a:solidFill>
                  <a:srgbClr val="FFFF00"/>
                </a:solidFill>
              </a:rPr>
              <a:t>Menunjukkan bahwa referensi sel tidak valid. Ini sering ditampilkan saat Anda menghapus sel yang terlibat dalam formula</a:t>
            </a:r>
          </a:p>
          <a:p>
            <a:pPr lvl="1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800"/>
              </a:spcAft>
              <a:buClr>
                <a:srgbClr val="FFFF66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d-ID" noProof="1">
                <a:solidFill>
                  <a:srgbClr val="FFDA65"/>
                </a:solidFill>
              </a:rPr>
              <a:t>Excel tidak mengenali teks yang terkandung dalam formula.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8691" y="2060848"/>
            <a:ext cx="1289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28184" y="3576718"/>
            <a:ext cx="143823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71900" y="4757507"/>
            <a:ext cx="194714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ctrTitle" idx="4294967295"/>
          </p:nvPr>
        </p:nvSpPr>
        <p:spPr>
          <a:xfrm>
            <a:off x="0" y="3140968"/>
            <a:ext cx="7772400" cy="1470025"/>
          </a:xfrm>
          <a:solidFill>
            <a:schemeClr val="accent3">
              <a:lumMod val="40000"/>
              <a:lumOff val="60000"/>
              <a:alpha val="28000"/>
            </a:schemeClr>
          </a:solidFill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C000"/>
                </a:solidFill>
              </a:rPr>
              <a:t>FUNCTIONS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67219"/>
            <a:ext cx="8229600" cy="58477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id-ID" dirty="0">
                <a:solidFill>
                  <a:srgbClr val="FFFF00"/>
                </a:solidFill>
                <a:latin typeface="Arial" charset="0"/>
              </a:rPr>
              <a:t>Workbook and Worksheet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604" y="1484784"/>
            <a:ext cx="7679196" cy="4802088"/>
          </a:xfrm>
          <a:noFill/>
        </p:spPr>
        <p:txBody>
          <a:bodyPr rtlCol="0">
            <a:normAutofit/>
          </a:bodyPr>
          <a:lstStyle/>
          <a:p>
            <a:pPr fontAlgn="auto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d-ID" noProof="1">
                <a:solidFill>
                  <a:srgbClr val="FFFF00"/>
                </a:solidFill>
                <a:latin typeface="Arial"/>
              </a:rPr>
              <a:t>Regional Setting – Time &amp; Date</a:t>
            </a:r>
          </a:p>
          <a:p>
            <a:pPr fontAlgn="auto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d-ID" noProof="1">
                <a:latin typeface="Arial"/>
              </a:rPr>
              <a:t>Pengenalan lembar kerja</a:t>
            </a:r>
          </a:p>
          <a:p>
            <a:pPr fontAlgn="auto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d-ID" noProof="1">
                <a:solidFill>
                  <a:srgbClr val="FFC000"/>
                </a:solidFill>
                <a:latin typeface="Arial"/>
              </a:rPr>
              <a:t>Mengcopy isi cell/range</a:t>
            </a:r>
          </a:p>
          <a:p>
            <a:pPr fontAlgn="auto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d-ID" noProof="1">
                <a:solidFill>
                  <a:srgbClr val="75DBFF"/>
                </a:solidFill>
                <a:latin typeface="Arial"/>
              </a:rPr>
              <a:t>Drag and Drop</a:t>
            </a:r>
          </a:p>
          <a:p>
            <a:pPr fontAlgn="auto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d-ID" noProof="1">
                <a:solidFill>
                  <a:srgbClr val="BD92DE"/>
                </a:solidFill>
                <a:latin typeface="Arial"/>
              </a:rPr>
              <a:t>Save, Undo and Redo</a:t>
            </a:r>
          </a:p>
          <a:p>
            <a:pPr fontAlgn="auto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d-ID" noProof="1">
                <a:solidFill>
                  <a:srgbClr val="FF9797"/>
                </a:solidFill>
                <a:latin typeface="Arial"/>
              </a:rPr>
              <a:t>Menamai Worksheet</a:t>
            </a:r>
          </a:p>
          <a:p>
            <a:pPr fontAlgn="auto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d-ID" noProof="1">
                <a:solidFill>
                  <a:srgbClr val="75DBFF"/>
                </a:solidFill>
                <a:latin typeface="Arial"/>
              </a:rPr>
              <a:t>Insert Worksheet baru atau menghapus</a:t>
            </a:r>
          </a:p>
        </p:txBody>
      </p:sp>
      <p:sp>
        <p:nvSpPr>
          <p:cNvPr id="2" name="Arrow: Pentagon 1">
            <a:hlinkClick r:id="rId3" action="ppaction://hlinksldjump"/>
            <a:extLst>
              <a:ext uri="{FF2B5EF4-FFF2-40B4-BE49-F238E27FC236}">
                <a16:creationId xmlns:a16="http://schemas.microsoft.com/office/drawing/2014/main" id="{6D96745B-CE51-126D-CB34-3CF75FBEEAB8}"/>
              </a:ext>
            </a:extLst>
          </p:cNvPr>
          <p:cNvSpPr/>
          <p:nvPr/>
        </p:nvSpPr>
        <p:spPr bwMode="auto">
          <a:xfrm rot="10800000">
            <a:off x="71500" y="209556"/>
            <a:ext cx="936104" cy="9001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99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C000"/>
                </a:solidFill>
              </a:rPr>
              <a:t>What is a Function?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4294967295"/>
          </p:nvPr>
        </p:nvSpPr>
        <p:spPr>
          <a:xfrm>
            <a:off x="935596" y="2240868"/>
            <a:ext cx="7272808" cy="291632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id-ID" sz="3600" b="1" dirty="0">
                <a:solidFill>
                  <a:srgbClr val="92D050"/>
                </a:solidFill>
              </a:rPr>
              <a:t>Fungsi (</a:t>
            </a:r>
            <a:r>
              <a:rPr lang="en-US" sz="3600" b="1" dirty="0">
                <a:solidFill>
                  <a:srgbClr val="92D050"/>
                </a:solidFill>
              </a:rPr>
              <a:t>function</a:t>
            </a:r>
            <a:r>
              <a:rPr lang="id-ID" sz="3600" b="1" dirty="0">
                <a:solidFill>
                  <a:srgbClr val="92D050"/>
                </a:solidFill>
              </a:rPr>
              <a:t>)</a:t>
            </a:r>
            <a:r>
              <a:rPr lang="en-US" sz="3600" b="1" dirty="0">
                <a:solidFill>
                  <a:srgbClr val="92D050"/>
                </a:solidFill>
              </a:rPr>
              <a:t> </a:t>
            </a:r>
            <a:r>
              <a:rPr lang="id-ID" dirty="0"/>
              <a:t>adalah formula yang telah ditetapkan sebelumnya </a:t>
            </a:r>
            <a:r>
              <a:rPr lang="en-US" dirty="0"/>
              <a:t>(</a:t>
            </a:r>
            <a:r>
              <a:rPr lang="en-US" dirty="0">
                <a:solidFill>
                  <a:srgbClr val="FFDA65"/>
                </a:solidFill>
              </a:rPr>
              <a:t>predefined formula</a:t>
            </a:r>
            <a:r>
              <a:rPr lang="en-US" dirty="0"/>
              <a:t>) </a:t>
            </a:r>
            <a:r>
              <a:rPr lang="id-ID" dirty="0"/>
              <a:t>yang melakukan penghitungan menggunakan nilai tertentu dalam urutan tertentu</a:t>
            </a:r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 eaLnBrk="1" hangingPunct="1"/>
            <a:r>
              <a:rPr lang="id-ID" dirty="0">
                <a:solidFill>
                  <a:srgbClr val="FFC000"/>
                </a:solidFill>
              </a:rPr>
              <a:t>Contoh fungsi (</a:t>
            </a:r>
            <a:r>
              <a:rPr lang="en-US" dirty="0">
                <a:solidFill>
                  <a:srgbClr val="FFC000"/>
                </a:solidFill>
              </a:rPr>
              <a:t>functions</a:t>
            </a:r>
            <a:r>
              <a:rPr lang="id-ID" dirty="0">
                <a:solidFill>
                  <a:srgbClr val="FFC000"/>
                </a:solidFill>
              </a:rPr>
              <a:t>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7584" y="1376772"/>
            <a:ext cx="7488832" cy="502402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noProof="1">
                <a:solidFill>
                  <a:srgbClr val="FFFF00"/>
                </a:solidFill>
              </a:rPr>
              <a:t>AVERAGE</a:t>
            </a:r>
            <a:r>
              <a:rPr lang="en-US" noProof="1"/>
              <a:t>: </a:t>
            </a:r>
            <a:r>
              <a:rPr lang="en-US" noProof="1">
                <a:solidFill>
                  <a:srgbClr val="FFFFCD"/>
                </a:solidFill>
              </a:rPr>
              <a:t>Digunakan untuk menentukan nilai rata-rata isi sel yang dipilih.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noProof="1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noProof="1">
                <a:solidFill>
                  <a:srgbClr val="FFDA65"/>
                </a:solidFill>
              </a:rPr>
              <a:t>COLUMN</a:t>
            </a:r>
            <a:r>
              <a:rPr lang="en-US" noProof="1"/>
              <a:t>: </a:t>
            </a:r>
            <a:r>
              <a:rPr lang="en-US" noProof="1">
                <a:solidFill>
                  <a:srgbClr val="FFEEB9"/>
                </a:solidFill>
              </a:rPr>
              <a:t>Digunakan untuk mengembalikan jumlah kolom dalam referensi.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noProof="1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noProof="1">
                <a:solidFill>
                  <a:srgbClr val="92D050"/>
                </a:solidFill>
              </a:rPr>
              <a:t>COUNT</a:t>
            </a:r>
            <a:r>
              <a:rPr lang="en-US" noProof="1"/>
              <a:t>: </a:t>
            </a:r>
            <a:r>
              <a:rPr lang="en-US" noProof="1">
                <a:solidFill>
                  <a:srgbClr val="C9E7A7"/>
                </a:solidFill>
              </a:rPr>
              <a:t>Digunakan untuk menghitung berapa banyak angka yang ada dalam daftar.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noProof="1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noProof="1">
                <a:solidFill>
                  <a:schemeClr val="accent6">
                    <a:lumMod val="75000"/>
                  </a:schemeClr>
                </a:solidFill>
              </a:rPr>
              <a:t>MAX</a:t>
            </a:r>
            <a:r>
              <a:rPr lang="en-US" noProof="1"/>
              <a:t>: </a:t>
            </a:r>
            <a:r>
              <a:rPr lang="en-US" noProof="1">
                <a:solidFill>
                  <a:srgbClr val="FBC99F"/>
                </a:solidFill>
              </a:rPr>
              <a:t>Digunakan untuk mengembalikan angka maksimum dari daftar.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noProof="1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noProof="1"/>
              <a:t>MIN</a:t>
            </a:r>
            <a:r>
              <a:rPr lang="en-US" noProof="1"/>
              <a:t>: Digunakan untuk mengembalikan angka minimum dari daftar.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noProof="1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noProof="1">
                <a:solidFill>
                  <a:srgbClr val="00B0F0"/>
                </a:solidFill>
              </a:rPr>
              <a:t>ROUND</a:t>
            </a:r>
            <a:r>
              <a:rPr lang="en-US" noProof="1"/>
              <a:t>: </a:t>
            </a:r>
            <a:r>
              <a:rPr lang="en-US" noProof="1">
                <a:solidFill>
                  <a:srgbClr val="75DBFF"/>
                </a:solidFill>
              </a:rPr>
              <a:t>Digunakan untuk membulatkan angka ke sejumlah titik desimal tertentu.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noProof="1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noProof="1">
                <a:solidFill>
                  <a:schemeClr val="accent2">
                    <a:lumMod val="60000"/>
                    <a:lumOff val="40000"/>
                  </a:schemeClr>
                </a:solidFill>
              </a:rPr>
              <a:t>SUM</a:t>
            </a:r>
            <a:r>
              <a:rPr lang="en-US" noProof="1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n-US" noProof="1">
                <a:solidFill>
                  <a:schemeClr val="accent2">
                    <a:lumMod val="20000"/>
                    <a:lumOff val="80000"/>
                  </a:schemeClr>
                </a:solidFill>
              </a:rPr>
              <a:t>Digunakan untuk menambahkan konten sel yang dipilih.</a:t>
            </a:r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98BF41-9B55-DA77-6407-F4662C16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3B87C-A2F1-4440-BDC7-4F8B8A5DA8C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A4414-6F9E-64FC-87BA-8231EE34A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256968"/>
            <a:ext cx="3744416" cy="41931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BB579C-4C16-BB48-2C6E-C8000C292B83}"/>
              </a:ext>
            </a:extLst>
          </p:cNvPr>
          <p:cNvSpPr txBox="1">
            <a:spLocks/>
          </p:cNvSpPr>
          <p:nvPr/>
        </p:nvSpPr>
        <p:spPr bwMode="auto">
          <a:xfrm>
            <a:off x="454166" y="4941168"/>
            <a:ext cx="3862772" cy="147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000" kern="0" noProof="1"/>
              <a:t>Untuk memperoleh nilai dengan fungsi </a:t>
            </a:r>
            <a:r>
              <a:rPr lang="en-US" sz="2000" kern="0" noProof="1">
                <a:solidFill>
                  <a:srgbClr val="FFFF00"/>
                </a:solidFill>
              </a:rPr>
              <a:t>SUM</a:t>
            </a:r>
            <a:r>
              <a:rPr lang="en-US" sz="2000" kern="0" noProof="1"/>
              <a:t>, </a:t>
            </a:r>
            <a:r>
              <a:rPr lang="en-US" sz="2000" kern="0" noProof="1">
                <a:solidFill>
                  <a:srgbClr val="C9E7A7"/>
                </a:solidFill>
              </a:rPr>
              <a:t>AVERAGE</a:t>
            </a:r>
            <a:r>
              <a:rPr lang="en-US" sz="2000" kern="0" noProof="1"/>
              <a:t>, </a:t>
            </a:r>
            <a:r>
              <a:rPr lang="en-US" sz="2000" kern="0" noProof="1">
                <a:solidFill>
                  <a:srgbClr val="00B0F0"/>
                </a:solidFill>
              </a:rPr>
              <a:t>COUNT</a:t>
            </a:r>
            <a:r>
              <a:rPr lang="en-US" sz="2000" kern="0" noProof="1"/>
              <a:t>, </a:t>
            </a:r>
            <a:r>
              <a:rPr lang="en-US" sz="2000" kern="0" noProof="1">
                <a:solidFill>
                  <a:schemeClr val="accent2">
                    <a:lumMod val="60000"/>
                    <a:lumOff val="40000"/>
                  </a:schemeClr>
                </a:solidFill>
              </a:rPr>
              <a:t>MIN</a:t>
            </a:r>
            <a:r>
              <a:rPr lang="en-US" sz="2000" kern="0" noProof="1"/>
              <a:t>, </a:t>
            </a:r>
            <a:r>
              <a:rPr lang="en-US" sz="2000" kern="0" noProof="1">
                <a:solidFill>
                  <a:srgbClr val="FFC000"/>
                </a:solidFill>
              </a:rPr>
              <a:t>MAX</a:t>
            </a:r>
            <a:r>
              <a:rPr lang="en-US" sz="2000" kern="0" noProof="1"/>
              <a:t> dapat juga didapat dengan melihat pada </a:t>
            </a:r>
            <a:r>
              <a:rPr lang="en-US" sz="2000" b="1" kern="0" noProof="1">
                <a:solidFill>
                  <a:srgbClr val="FFFF00"/>
                </a:solidFill>
              </a:rPr>
              <a:t>STATUS BAR</a:t>
            </a:r>
            <a:r>
              <a:rPr lang="en-US" sz="2000" kern="0" noProof="1"/>
              <a:t> di bawah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5510BF-2399-8E51-4BFC-168AAD856EC3}"/>
              </a:ext>
            </a:extLst>
          </p:cNvPr>
          <p:cNvCxnSpPr>
            <a:cxnSpLocks/>
          </p:cNvCxnSpPr>
          <p:nvPr/>
        </p:nvCxnSpPr>
        <p:spPr bwMode="auto">
          <a:xfrm flipV="1">
            <a:off x="1259632" y="4329100"/>
            <a:ext cx="792088" cy="50773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8D2930-A676-EB4E-0D30-53FD3A9C08A0}"/>
              </a:ext>
            </a:extLst>
          </p:cNvPr>
          <p:cNvSpPr txBox="1">
            <a:spLocks/>
          </p:cNvSpPr>
          <p:nvPr/>
        </p:nvSpPr>
        <p:spPr bwMode="auto">
          <a:xfrm>
            <a:off x="4572000" y="256968"/>
            <a:ext cx="4114800" cy="117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1800" kern="0" noProof="1"/>
              <a:t>Apabila belum terlihat, bisa dihidupkan dengan </a:t>
            </a:r>
            <a:r>
              <a:rPr lang="en-US" sz="1800" b="1" kern="0" noProof="1">
                <a:solidFill>
                  <a:srgbClr val="FFC000"/>
                </a:solidFill>
              </a:rPr>
              <a:t>klik kanan </a:t>
            </a:r>
            <a:r>
              <a:rPr lang="en-US" sz="1800" kern="0" noProof="1"/>
              <a:t>pada area </a:t>
            </a:r>
            <a:r>
              <a:rPr lang="en-US" sz="1800" b="1" kern="0" noProof="1">
                <a:solidFill>
                  <a:srgbClr val="FFFF00"/>
                </a:solidFill>
              </a:rPr>
              <a:t>STATUS BAR</a:t>
            </a:r>
            <a:r>
              <a:rPr lang="en-US" sz="1800" kern="0" noProof="1"/>
              <a:t>, pilih/klik fungsi yang akan ditampilkan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21EE99-8ADF-CBCA-8A72-5A92450F2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156" y="1304763"/>
            <a:ext cx="2708118" cy="540567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C7771F-9115-F630-1B12-0BAAA22A4B1E}"/>
              </a:ext>
            </a:extLst>
          </p:cNvPr>
          <p:cNvCxnSpPr>
            <a:cxnSpLocks/>
          </p:cNvCxnSpPr>
          <p:nvPr/>
        </p:nvCxnSpPr>
        <p:spPr bwMode="auto">
          <a:xfrm flipH="1">
            <a:off x="6048164" y="1052736"/>
            <a:ext cx="756084" cy="37841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397369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C000"/>
                </a:solidFill>
              </a:rPr>
              <a:t>Sum Function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4294967295"/>
          </p:nvPr>
        </p:nvSpPr>
        <p:spPr>
          <a:xfrm>
            <a:off x="791580" y="1600199"/>
            <a:ext cx="7956884" cy="229685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d-ID" sz="2800" dirty="0"/>
              <a:t>Digunakan untuk menjumlahkan rentang tertentu</a:t>
            </a:r>
            <a:endParaRPr lang="en-US" sz="2800" dirty="0"/>
          </a:p>
          <a:p>
            <a:pPr marL="0" indent="0" eaLnBrk="1" hangingPunct="1">
              <a:buNone/>
            </a:pPr>
            <a:r>
              <a:rPr lang="en-US" sz="2800" b="1" dirty="0">
                <a:solidFill>
                  <a:srgbClr val="FFFF00"/>
                </a:solidFill>
              </a:rPr>
              <a:t>=SUM(RANGE)</a:t>
            </a:r>
          </a:p>
          <a:p>
            <a:pPr marL="0" indent="0" eaLnBrk="1" hangingPunct="1">
              <a:buNone/>
            </a:pPr>
            <a:r>
              <a:rPr lang="id-ID" sz="2800" dirty="0"/>
              <a:t>Contoh</a:t>
            </a:r>
            <a:r>
              <a:rPr lang="en-US" sz="2800" dirty="0"/>
              <a:t>: </a:t>
            </a:r>
          </a:p>
          <a:p>
            <a:pPr marL="0" indent="0" eaLnBrk="1" hangingPunct="1">
              <a:buNone/>
            </a:pPr>
            <a:r>
              <a:rPr lang="en-US" sz="2800" dirty="0"/>
              <a:t>=SUM(A1:A4)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3D7E1-CF01-FEC3-B954-D5B11BB01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248" y="2339445"/>
            <a:ext cx="4248472" cy="1912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54E37-CAED-D2F9-8345-7CD9209E5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96" y="4700638"/>
            <a:ext cx="3998770" cy="1776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69E5B3-F6D0-305A-B085-C5ABA36F58CA}"/>
              </a:ext>
            </a:extLst>
          </p:cNvPr>
          <p:cNvSpPr txBox="1"/>
          <p:nvPr/>
        </p:nvSpPr>
        <p:spPr>
          <a:xfrm>
            <a:off x="5893580" y="4722485"/>
            <a:ext cx="2854884" cy="461665"/>
          </a:xfrm>
          <a:prstGeom prst="rect">
            <a:avLst/>
          </a:prstGeom>
          <a:solidFill>
            <a:schemeClr val="tx1"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Shortcut </a:t>
            </a:r>
            <a:r>
              <a:rPr lang="en-US" sz="2400" b="1" dirty="0">
                <a:solidFill>
                  <a:srgbClr val="FFC000"/>
                </a:solidFill>
              </a:rPr>
              <a:t>ALT</a:t>
            </a:r>
            <a:r>
              <a:rPr lang="en-US" sz="2400" dirty="0"/>
              <a:t> dan </a:t>
            </a:r>
            <a:r>
              <a:rPr lang="en-US" sz="2400" b="1" dirty="0">
                <a:solidFill>
                  <a:srgbClr val="FFC000"/>
                </a:solidFill>
              </a:rPr>
              <a:t>=</a:t>
            </a:r>
            <a:endParaRPr lang="id-ID" sz="2400" b="1" dirty="0">
              <a:solidFill>
                <a:srgbClr val="FFC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375F26-1514-960B-E9E3-D37A9A9F4FD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28284" y="3295509"/>
            <a:ext cx="648072" cy="13407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4E4AB4-D054-2F8E-49E0-F7A9241CD4D6}"/>
              </a:ext>
            </a:extLst>
          </p:cNvPr>
          <p:cNvCxnSpPr>
            <a:cxnSpLocks/>
            <a:endCxn id="12" idx="2"/>
          </p:cNvCxnSpPr>
          <p:nvPr/>
        </p:nvCxnSpPr>
        <p:spPr bwMode="auto">
          <a:xfrm>
            <a:off x="3455876" y="2403785"/>
            <a:ext cx="1354360" cy="344840"/>
          </a:xfrm>
          <a:prstGeom prst="straightConnector1">
            <a:avLst/>
          </a:prstGeom>
          <a:ln w="76200">
            <a:solidFill>
              <a:srgbClr val="FF0000"/>
            </a:solidFill>
            <a:headEnd type="none" w="sm" len="sm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206ACCD-6AF3-2517-014B-8F1C87E6D77C}"/>
              </a:ext>
            </a:extLst>
          </p:cNvPr>
          <p:cNvSpPr/>
          <p:nvPr/>
        </p:nvSpPr>
        <p:spPr bwMode="auto">
          <a:xfrm>
            <a:off x="4810236" y="2403785"/>
            <a:ext cx="1224136" cy="68968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C000"/>
                </a:solidFill>
              </a:rPr>
              <a:t>Average Function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4294967295"/>
          </p:nvPr>
        </p:nvSpPr>
        <p:spPr>
          <a:xfrm>
            <a:off x="827584" y="1600200"/>
            <a:ext cx="7524836" cy="11807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d-ID" noProof="1"/>
              <a:t>Digunakan untuk mencari nilai rata-rata dari sekelompok angka (range)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69368-4756-D18B-EF7A-A9CD37642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04" y="3102906"/>
            <a:ext cx="7022220" cy="2811261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2919F4-4DD9-1BAE-4F53-D18602467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662" y="3104964"/>
            <a:ext cx="2884627" cy="3019318"/>
          </a:xfrm>
          <a:prstGeom prst="rect">
            <a:avLst/>
          </a:prstGeom>
        </p:spPr>
      </p:pic>
      <p:sp>
        <p:nvSpPr>
          <p:cNvPr id="10752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C000"/>
                </a:solidFill>
              </a:rPr>
              <a:t>Max Function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4294967295"/>
          </p:nvPr>
        </p:nvSpPr>
        <p:spPr>
          <a:xfrm>
            <a:off x="719572" y="1600200"/>
            <a:ext cx="7510028" cy="11858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d-ID" noProof="1"/>
              <a:t>Digunakan untuk menemukan angka maksimum dalam suatu rentang.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8184FD0-EE96-B6D1-E5E2-976CCD70CE11}"/>
              </a:ext>
            </a:extLst>
          </p:cNvPr>
          <p:cNvCxnSpPr>
            <a:cxnSpLocks/>
            <a:endCxn id="4" idx="0"/>
          </p:cNvCxnSpPr>
          <p:nvPr/>
        </p:nvCxnSpPr>
        <p:spPr bwMode="auto">
          <a:xfrm flipH="1">
            <a:off x="3743908" y="2564904"/>
            <a:ext cx="324036" cy="2124236"/>
          </a:xfrm>
          <a:prstGeom prst="straightConnector1">
            <a:avLst/>
          </a:prstGeom>
          <a:ln w="76200">
            <a:solidFill>
              <a:srgbClr val="FF0000"/>
            </a:solidFill>
            <a:headEnd type="none" w="sm" len="sm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0D7381F0-C913-7AB5-64A1-8523D6819473}"/>
              </a:ext>
            </a:extLst>
          </p:cNvPr>
          <p:cNvSpPr/>
          <p:nvPr/>
        </p:nvSpPr>
        <p:spPr bwMode="auto">
          <a:xfrm>
            <a:off x="3131840" y="4689140"/>
            <a:ext cx="1224136" cy="468052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84C14-86D4-941A-800A-2BE6C06D1764}"/>
              </a:ext>
            </a:extLst>
          </p:cNvPr>
          <p:cNvSpPr txBox="1"/>
          <p:nvPr/>
        </p:nvSpPr>
        <p:spPr>
          <a:xfrm>
            <a:off x="6156176" y="3613984"/>
            <a:ext cx="2448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=MAX(RANGE)</a:t>
            </a:r>
            <a:endParaRPr lang="id-ID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D9C60A-EB01-9F09-A081-4E06510F0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14" y="2800944"/>
            <a:ext cx="5292588" cy="3289987"/>
          </a:xfrm>
          <a:prstGeom prst="rect">
            <a:avLst/>
          </a:prstGeom>
        </p:spPr>
      </p:pic>
      <p:sp>
        <p:nvSpPr>
          <p:cNvPr id="10854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51148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C000"/>
                </a:solidFill>
              </a:rPr>
              <a:t>Min Function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4294967295"/>
          </p:nvPr>
        </p:nvSpPr>
        <p:spPr>
          <a:xfrm>
            <a:off x="719572" y="1600200"/>
            <a:ext cx="7632848" cy="11858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noProof="1"/>
              <a:t>Fungsi </a:t>
            </a:r>
            <a:r>
              <a:rPr lang="en-US" sz="2800" b="1" noProof="1">
                <a:solidFill>
                  <a:srgbClr val="FFFF00"/>
                </a:solidFill>
              </a:rPr>
              <a:t>MIN</a:t>
            </a:r>
            <a:r>
              <a:rPr lang="en-US" sz="2800" noProof="1"/>
              <a:t> d</a:t>
            </a:r>
            <a:r>
              <a:rPr lang="id-ID" sz="2800" noProof="1"/>
              <a:t>igunakan untuk menemukan angka minimum dalam suatu rentang.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7FAE8D-796E-A7A1-06DD-4A66D11FF535}"/>
              </a:ext>
            </a:extLst>
          </p:cNvPr>
          <p:cNvCxnSpPr>
            <a:cxnSpLocks/>
            <a:endCxn id="6" idx="0"/>
          </p:cNvCxnSpPr>
          <p:nvPr/>
        </p:nvCxnSpPr>
        <p:spPr bwMode="auto">
          <a:xfrm flipH="1">
            <a:off x="4139952" y="2564904"/>
            <a:ext cx="360040" cy="2458870"/>
          </a:xfrm>
          <a:prstGeom prst="straightConnector1">
            <a:avLst/>
          </a:prstGeom>
          <a:ln w="76200">
            <a:solidFill>
              <a:srgbClr val="FF0000"/>
            </a:solidFill>
            <a:headEnd type="none" w="sm" len="sm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7D076C09-CA9B-D4D1-C699-839E3C8F4389}"/>
              </a:ext>
            </a:extLst>
          </p:cNvPr>
          <p:cNvSpPr/>
          <p:nvPr/>
        </p:nvSpPr>
        <p:spPr bwMode="auto">
          <a:xfrm>
            <a:off x="3527884" y="5023774"/>
            <a:ext cx="1224136" cy="468052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1D7284-297E-4B0B-2705-399C151F957D}"/>
              </a:ext>
            </a:extLst>
          </p:cNvPr>
          <p:cNvSpPr txBox="1"/>
          <p:nvPr/>
        </p:nvSpPr>
        <p:spPr>
          <a:xfrm>
            <a:off x="6548248" y="4066572"/>
            <a:ext cx="2590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5DBFF"/>
                </a:solidFill>
              </a:rPr>
              <a:t>=MIN(RANGE)</a:t>
            </a:r>
            <a:endParaRPr lang="id-ID" sz="2800" b="1" dirty="0">
              <a:solidFill>
                <a:srgbClr val="75DBFF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B9108F-8582-241C-1698-7052E8FDA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55" y="2868572"/>
            <a:ext cx="5074457" cy="3353932"/>
          </a:xfrm>
          <a:prstGeom prst="rect">
            <a:avLst/>
          </a:prstGeom>
        </p:spPr>
      </p:pic>
      <p:sp>
        <p:nvSpPr>
          <p:cNvPr id="10957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C000"/>
                </a:solidFill>
              </a:rPr>
              <a:t>Count Function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4294967295"/>
          </p:nvPr>
        </p:nvSpPr>
        <p:spPr>
          <a:xfrm>
            <a:off x="755576" y="1366174"/>
            <a:ext cx="7474024" cy="134845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d-ID" noProof="1"/>
              <a:t>Fungsi </a:t>
            </a:r>
            <a:r>
              <a:rPr lang="id-ID" b="1" noProof="1">
                <a:solidFill>
                  <a:srgbClr val="FFFF00"/>
                </a:solidFill>
              </a:rPr>
              <a:t>COUNT</a:t>
            </a:r>
            <a:r>
              <a:rPr lang="id-ID" noProof="1"/>
              <a:t> akan menghitung jumlah sel yang berisi angka.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3903A2-3247-CEF8-ACE5-69231FF8397F}"/>
              </a:ext>
            </a:extLst>
          </p:cNvPr>
          <p:cNvCxnSpPr>
            <a:cxnSpLocks/>
            <a:endCxn id="6" idx="0"/>
          </p:cNvCxnSpPr>
          <p:nvPr/>
        </p:nvCxnSpPr>
        <p:spPr bwMode="auto">
          <a:xfrm flipH="1">
            <a:off x="2061248" y="1880828"/>
            <a:ext cx="818564" cy="2592288"/>
          </a:xfrm>
          <a:prstGeom prst="straightConnector1">
            <a:avLst/>
          </a:prstGeom>
          <a:ln w="76200">
            <a:solidFill>
              <a:srgbClr val="FF0000"/>
            </a:solidFill>
            <a:headEnd type="none" w="sm" len="sm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4C274BC-9413-83D0-D9CA-07BF55DF9901}"/>
              </a:ext>
            </a:extLst>
          </p:cNvPr>
          <p:cNvSpPr/>
          <p:nvPr/>
        </p:nvSpPr>
        <p:spPr bwMode="auto">
          <a:xfrm>
            <a:off x="990655" y="4473116"/>
            <a:ext cx="2141185" cy="612068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9A93B3-02A4-4E89-C5DC-A313616B57BA}"/>
              </a:ext>
            </a:extLst>
          </p:cNvPr>
          <p:cNvSpPr txBox="1"/>
          <p:nvPr/>
        </p:nvSpPr>
        <p:spPr>
          <a:xfrm>
            <a:off x="6156176" y="4022318"/>
            <a:ext cx="277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CD"/>
                </a:solidFill>
              </a:rPr>
              <a:t>=COUNT(RANGE)</a:t>
            </a:r>
            <a:endParaRPr lang="id-ID" sz="2400" b="1" dirty="0">
              <a:solidFill>
                <a:srgbClr val="FFFFCD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Excel 2021 Functions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571500" y="1232756"/>
            <a:ext cx="8229600" cy="104298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2800" dirty="0"/>
              <a:t>Klik pada tab </a:t>
            </a:r>
            <a:r>
              <a:rPr lang="sv-SE" sz="2800" b="1" dirty="0">
                <a:solidFill>
                  <a:srgbClr val="FFC000"/>
                </a:solidFill>
              </a:rPr>
              <a:t>Formulas</a:t>
            </a:r>
            <a:r>
              <a:rPr lang="sv-SE" sz="2800" dirty="0"/>
              <a:t> dan Anda akan melihat grup bernama </a:t>
            </a:r>
            <a:r>
              <a:rPr lang="sv-SE" sz="2800" b="1" dirty="0">
                <a:solidFill>
                  <a:srgbClr val="FFFF00"/>
                </a:solidFill>
              </a:rPr>
              <a:t>Function Library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54C7E-4370-1318-ADB4-2A1A93BED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2563937"/>
            <a:ext cx="3636404" cy="1170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B664AC-2248-E660-B801-CE550FFF4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701" y="2563937"/>
            <a:ext cx="4785775" cy="3619814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/>
              <a:t>Date and time functions</a:t>
            </a:r>
            <a:endParaRPr lang="en-GB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67219"/>
            <a:ext cx="8229600" cy="58477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id-ID" dirty="0">
                <a:solidFill>
                  <a:srgbClr val="FFFF00"/>
                </a:solidFill>
                <a:latin typeface="Arial" charset="0"/>
              </a:rPr>
              <a:t>Workbook and Worksheet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604" y="1408693"/>
            <a:ext cx="7679196" cy="5090120"/>
          </a:xfrm>
          <a:noFill/>
        </p:spPr>
        <p:txBody>
          <a:bodyPr rtlCol="0">
            <a:normAutofit/>
          </a:bodyPr>
          <a:lstStyle/>
          <a:p>
            <a:pPr fontAlgn="auto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d-ID" noProof="1">
                <a:solidFill>
                  <a:srgbClr val="FFDA65"/>
                </a:solidFill>
                <a:latin typeface="Arial"/>
              </a:rPr>
              <a:t>Meng-hide atau unhide worksheet</a:t>
            </a:r>
          </a:p>
          <a:p>
            <a:pPr fontAlgn="auto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d-ID" noProof="1">
                <a:solidFill>
                  <a:srgbClr val="92D050"/>
                </a:solidFill>
                <a:latin typeface="Arial"/>
              </a:rPr>
              <a:t>Mencopy atau Move worksheet</a:t>
            </a:r>
          </a:p>
          <a:p>
            <a:pPr fontAlgn="auto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d-ID" noProof="1">
                <a:solidFill>
                  <a:srgbClr val="00B0F0"/>
                </a:solidFill>
                <a:latin typeface="Arial"/>
              </a:rPr>
              <a:t>Menggabung cell atau me-wrap cell</a:t>
            </a:r>
          </a:p>
          <a:p>
            <a:pPr fontAlgn="auto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d-ID" noProof="1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</a:rPr>
              <a:t>Memformat cell dalam angka atau tanggal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noProof="1">
                <a:solidFill>
                  <a:srgbClr val="FFFF00"/>
                </a:solidFill>
                <a:latin typeface="Arial" charset="0"/>
              </a:rPr>
              <a:t>Menambah atau mengurangi baris atau kolom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noProof="1">
                <a:latin typeface="Arial" charset="0"/>
              </a:rPr>
              <a:t>Freezing Row atau Column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d-ID" noProof="1">
                <a:solidFill>
                  <a:srgbClr val="75DBFF"/>
                </a:solidFill>
                <a:latin typeface="Arial" charset="0"/>
              </a:rPr>
              <a:t>Hide atau Unhide Row and Column</a:t>
            </a:r>
          </a:p>
        </p:txBody>
      </p:sp>
      <p:sp>
        <p:nvSpPr>
          <p:cNvPr id="2" name="Arrow: Pentagon 1">
            <a:hlinkClick r:id="rId3" action="ppaction://hlinksldjump"/>
            <a:extLst>
              <a:ext uri="{FF2B5EF4-FFF2-40B4-BE49-F238E27FC236}">
                <a16:creationId xmlns:a16="http://schemas.microsoft.com/office/drawing/2014/main" id="{6D96745B-CE51-126D-CB34-3CF75FBEEAB8}"/>
              </a:ext>
            </a:extLst>
          </p:cNvPr>
          <p:cNvSpPr/>
          <p:nvPr/>
        </p:nvSpPr>
        <p:spPr bwMode="auto">
          <a:xfrm rot="10800000">
            <a:off x="71500" y="209556"/>
            <a:ext cx="936104" cy="9001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Using date and time functions:</a:t>
            </a:r>
            <a:endParaRPr lang="en-GB" sz="3600" dirty="0">
              <a:solidFill>
                <a:srgbClr val="FFC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39E65D-87BC-DF2C-1036-CD2D81E75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77" y="1616299"/>
            <a:ext cx="3956066" cy="1726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647191-D3A2-8EF2-BF55-BFFAE8A82C76}"/>
              </a:ext>
            </a:extLst>
          </p:cNvPr>
          <p:cNvSpPr txBox="1"/>
          <p:nvPr/>
        </p:nvSpPr>
        <p:spPr>
          <a:xfrm>
            <a:off x="3167844" y="2479662"/>
            <a:ext cx="1013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TODAY</a:t>
            </a:r>
            <a:endParaRPr lang="id-ID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6D3F5-DA7E-3B71-0D78-01A9571BD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36" y="4078538"/>
            <a:ext cx="3916776" cy="19067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17D29B-59D1-5AEE-6D8B-FB1CFEC2B27F}"/>
              </a:ext>
            </a:extLst>
          </p:cNvPr>
          <p:cNvSpPr txBox="1"/>
          <p:nvPr/>
        </p:nvSpPr>
        <p:spPr>
          <a:xfrm>
            <a:off x="3163179" y="5111896"/>
            <a:ext cx="681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DAY</a:t>
            </a:r>
            <a:endParaRPr lang="id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A98BA8-8DDB-9329-0CDD-F22CC35FB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877" y="1616299"/>
            <a:ext cx="3802710" cy="17451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09A794-50DB-26A2-E82C-A4F3C77762B4}"/>
              </a:ext>
            </a:extLst>
          </p:cNvPr>
          <p:cNvSpPr txBox="1"/>
          <p:nvPr/>
        </p:nvSpPr>
        <p:spPr>
          <a:xfrm>
            <a:off x="7390703" y="2719311"/>
            <a:ext cx="1151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MONTH</a:t>
            </a:r>
            <a:endParaRPr lang="id-ID" b="1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31D89D-4EB8-BAF3-5D4F-66A078FB3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616" y="4078538"/>
            <a:ext cx="3924258" cy="19067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52E5F9-2ED0-9691-D2EB-EA378E65DEED}"/>
              </a:ext>
            </a:extLst>
          </p:cNvPr>
          <p:cNvSpPr txBox="1"/>
          <p:nvPr/>
        </p:nvSpPr>
        <p:spPr>
          <a:xfrm>
            <a:off x="7488325" y="5481228"/>
            <a:ext cx="864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YEAR</a:t>
            </a:r>
            <a:endParaRPr lang="id-ID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 idx="4294967295"/>
          </p:nvPr>
        </p:nvSpPr>
        <p:spPr>
          <a:xfrm>
            <a:off x="0" y="3471143"/>
            <a:ext cx="7772400" cy="1470025"/>
          </a:xfrm>
          <a:solidFill>
            <a:schemeClr val="tx1">
              <a:lumMod val="95000"/>
              <a:alpha val="26000"/>
            </a:schemeClr>
          </a:solidFill>
        </p:spPr>
        <p:txBody>
          <a:bodyPr/>
          <a:lstStyle/>
          <a:p>
            <a:r>
              <a:rPr lang="en-US" sz="3600" dirty="0">
                <a:solidFill>
                  <a:srgbClr val="92D050"/>
                </a:solidFill>
              </a:rPr>
              <a:t>Mathematical functions</a:t>
            </a:r>
            <a:endParaRPr lang="en-GB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D1FA23-5E5A-BB5D-4FEC-74219ED80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88" y="872716"/>
            <a:ext cx="7475868" cy="5738357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159397"/>
            <a:ext cx="9144000" cy="563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Using mathematical functions: SUMIF</a:t>
            </a:r>
            <a:endParaRPr lang="en-GB" dirty="0">
              <a:solidFill>
                <a:srgbClr val="FFC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F5DBF3E-AF34-07FA-1FDA-B4CE05F7A5B0}"/>
              </a:ext>
            </a:extLst>
          </p:cNvPr>
          <p:cNvCxnSpPr>
            <a:cxnSpLocks/>
            <a:endCxn id="5" idx="0"/>
          </p:cNvCxnSpPr>
          <p:nvPr/>
        </p:nvCxnSpPr>
        <p:spPr bwMode="auto">
          <a:xfrm flipH="1">
            <a:off x="2789802" y="3197454"/>
            <a:ext cx="702078" cy="1008112"/>
          </a:xfrm>
          <a:prstGeom prst="straightConnector1">
            <a:avLst/>
          </a:prstGeom>
          <a:ln w="76200">
            <a:solidFill>
              <a:srgbClr val="FF0000"/>
            </a:solidFill>
            <a:headEnd type="none" w="sm" len="sm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4FC4212E-6274-1164-354D-55B56173B32C}"/>
              </a:ext>
            </a:extLst>
          </p:cNvPr>
          <p:cNvSpPr/>
          <p:nvPr/>
        </p:nvSpPr>
        <p:spPr bwMode="auto">
          <a:xfrm>
            <a:off x="2195736" y="4205566"/>
            <a:ext cx="1188132" cy="24876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E030AF-605A-5DD3-5026-E158F40E82C7}"/>
              </a:ext>
            </a:extLst>
          </p:cNvPr>
          <p:cNvCxnSpPr>
            <a:cxnSpLocks/>
            <a:endCxn id="13" idx="6"/>
          </p:cNvCxnSpPr>
          <p:nvPr/>
        </p:nvCxnSpPr>
        <p:spPr bwMode="auto">
          <a:xfrm flipH="1">
            <a:off x="3887924" y="3053438"/>
            <a:ext cx="2556284" cy="176419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sm" len="sm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7EB2E6E-30B8-80C4-BA4C-ED48E9F2122F}"/>
              </a:ext>
            </a:extLst>
          </p:cNvPr>
          <p:cNvSpPr/>
          <p:nvPr/>
        </p:nvSpPr>
        <p:spPr bwMode="auto">
          <a:xfrm>
            <a:off x="2015716" y="4655616"/>
            <a:ext cx="1872208" cy="324036"/>
          </a:xfrm>
          <a:prstGeom prst="ellipse">
            <a:avLst/>
          </a:prstGeom>
          <a:noFill/>
          <a:ln w="285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DBAD79-4D7A-0C54-6232-D524B0EEE205}"/>
              </a:ext>
            </a:extLst>
          </p:cNvPr>
          <p:cNvSpPr/>
          <p:nvPr/>
        </p:nvSpPr>
        <p:spPr bwMode="auto">
          <a:xfrm>
            <a:off x="4836811" y="4892902"/>
            <a:ext cx="1103341" cy="408306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3562B4-E02A-C3D2-6400-F97177FD5C71}"/>
              </a:ext>
            </a:extLst>
          </p:cNvPr>
          <p:cNvSpPr txBox="1"/>
          <p:nvPr/>
        </p:nvSpPr>
        <p:spPr>
          <a:xfrm>
            <a:off x="5940152" y="4902949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Hasil SUMIF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/>
              <a:t>Text functions</a:t>
            </a:r>
            <a:endParaRPr lang="en-GB"/>
          </a:p>
        </p:txBody>
      </p:sp>
    </p:spTree>
  </p:cSld>
  <p:clrMapOvr>
    <a:masterClrMapping/>
  </p:clrMapOvr>
  <p:transition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35581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Using text functions: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sz="4400" dirty="0">
                <a:solidFill>
                  <a:srgbClr val="92D050"/>
                </a:solidFill>
              </a:rPr>
              <a:t>Proper</a:t>
            </a:r>
            <a:r>
              <a:rPr lang="en-US" sz="4400" dirty="0">
                <a:solidFill>
                  <a:srgbClr val="FFC000"/>
                </a:solidFill>
              </a:rPr>
              <a:t>, lower, 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UPPER</a:t>
            </a:r>
            <a:endParaRPr lang="en-GB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71FDE-CFBB-F557-3563-C3E12C5D7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82" y="2504327"/>
            <a:ext cx="8496436" cy="2765684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995772"/>
          </a:xfrm>
        </p:spPr>
        <p:txBody>
          <a:bodyPr/>
          <a:lstStyle/>
          <a:p>
            <a:pPr algn="ctr"/>
            <a:r>
              <a:rPr lang="en-US" noProof="1">
                <a:solidFill>
                  <a:srgbClr val="FFC000"/>
                </a:solidFill>
              </a:rPr>
              <a:t>Using text functions:</a:t>
            </a:r>
            <a:br>
              <a:rPr lang="en-US" noProof="1">
                <a:solidFill>
                  <a:srgbClr val="FFC000"/>
                </a:solidFill>
              </a:rPr>
            </a:br>
            <a:r>
              <a:rPr lang="en-US" noProof="1">
                <a:solidFill>
                  <a:srgbClr val="FFC000"/>
                </a:solidFill>
              </a:rPr>
              <a:t>CONCATENATE atau &amp;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640CB-EFC8-30E7-35FD-82BBF0AD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1" y="2708920"/>
            <a:ext cx="8320117" cy="198022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/>
              <a:t>Lookup and reference functions</a:t>
            </a:r>
            <a:endParaRPr lang="en-GB"/>
          </a:p>
        </p:txBody>
      </p:sp>
    </p:spTree>
  </p:cSld>
  <p:clrMapOvr>
    <a:masterClrMapping/>
  </p:clrMapOvr>
  <p:transition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629400" cy="563563"/>
          </a:xfrm>
        </p:spPr>
        <p:txBody>
          <a:bodyPr/>
          <a:lstStyle/>
          <a:p>
            <a:r>
              <a:rPr lang="en-US"/>
              <a:t>Using lookup and reference functions: VLOOKUP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723A2-3F4A-FBDD-C957-713237428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68760"/>
            <a:ext cx="7971211" cy="530398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4A923C-7027-83F5-4FB4-3DCEEAAD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3B87C-A2F1-4440-BDC7-4F8B8A5DA8C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CA20A-64B5-89FC-EF12-FE738FC18A2F}"/>
              </a:ext>
            </a:extLst>
          </p:cNvPr>
          <p:cNvSpPr txBox="1"/>
          <p:nvPr/>
        </p:nvSpPr>
        <p:spPr>
          <a:xfrm>
            <a:off x="1079612" y="1124744"/>
            <a:ext cx="73088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noProof="1">
                <a:solidFill>
                  <a:srgbClr val="FFFFCD"/>
                </a:solidFill>
              </a:rPr>
              <a:t>Selain VLOOKUP,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noProof="1"/>
              <a:t>ada beberapa keluarga LOOKUP yang bisa digunakan, yaitu: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400" b="1" noProof="1">
                <a:solidFill>
                  <a:srgbClr val="FFC000"/>
                </a:solidFill>
              </a:rPr>
              <a:t>LOOKUP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400" b="1" noProof="1">
                <a:solidFill>
                  <a:srgbClr val="FFFF00"/>
                </a:solidFill>
              </a:rPr>
              <a:t>HLOOKUP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400" b="1" noProof="1">
                <a:solidFill>
                  <a:srgbClr val="75DBFF"/>
                </a:solidFill>
              </a:rPr>
              <a:t>XLOOKUP </a:t>
            </a:r>
            <a:r>
              <a:rPr lang="en-US" sz="2400" noProof="1">
                <a:solidFill>
                  <a:srgbClr val="75DBFF"/>
                </a:solidFill>
              </a:rPr>
              <a:t>(hanya ada di Office 365 atau Office 2021 ke atas)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noProof="1">
                <a:solidFill>
                  <a:srgbClr val="FFFFCD"/>
                </a:solidFill>
              </a:rPr>
              <a:t>Fungsi </a:t>
            </a:r>
            <a:r>
              <a:rPr lang="en-US" sz="2400" b="1" noProof="1">
                <a:solidFill>
                  <a:srgbClr val="FFC000"/>
                </a:solidFill>
              </a:rPr>
              <a:t>INDEX</a:t>
            </a:r>
            <a:r>
              <a:rPr lang="en-US" sz="2400" noProof="1">
                <a:solidFill>
                  <a:srgbClr val="FFFFCD"/>
                </a:solidFill>
              </a:rPr>
              <a:t> dan </a:t>
            </a:r>
            <a:r>
              <a:rPr lang="en-US" sz="2400" b="1" noProof="1">
                <a:solidFill>
                  <a:srgbClr val="FFC000"/>
                </a:solidFill>
              </a:rPr>
              <a:t>MATCH</a:t>
            </a:r>
            <a:r>
              <a:rPr lang="en-US" sz="2400" noProof="1">
                <a:solidFill>
                  <a:srgbClr val="FFFFCD"/>
                </a:solidFill>
              </a:rPr>
              <a:t> juga dapat digunakan sebagai alternatif</a:t>
            </a:r>
          </a:p>
        </p:txBody>
      </p:sp>
    </p:spTree>
    <p:extLst>
      <p:ext uri="{BB962C8B-B14F-4D97-AF65-F5344CB8AC3E}">
        <p14:creationId xmlns:p14="http://schemas.microsoft.com/office/powerpoint/2010/main" val="7457841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/>
              <a:t>Logical functions</a:t>
            </a:r>
            <a:endParaRPr lang="en-GB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9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id-ID" dirty="0">
                <a:solidFill>
                  <a:srgbClr val="000000"/>
                </a:solidFill>
                <a:latin typeface="Arial" charset="0"/>
              </a:rPr>
              <a:t>Formula and Function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2800" dirty="0">
                <a:latin typeface="Arial" charset="0"/>
              </a:rPr>
              <a:t>Membuat rumus dan meng-copy rumus</a:t>
            </a:r>
          </a:p>
          <a:p>
            <a:r>
              <a:rPr lang="id-ID" sz="2800" dirty="0">
                <a:latin typeface="Arial" charset="0"/>
              </a:rPr>
              <a:t>Fungsi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SUM, MAX, MIN, AVERAGE, COUNT</a:t>
            </a:r>
          </a:p>
          <a:p>
            <a:r>
              <a:rPr lang="id-ID" sz="2800" dirty="0">
                <a:latin typeface="Arial" charset="0"/>
              </a:rPr>
              <a:t>Fungsi </a:t>
            </a:r>
            <a:r>
              <a:rPr lang="id-ID" sz="2800" dirty="0">
                <a:solidFill>
                  <a:srgbClr val="FFC000"/>
                </a:solidFill>
                <a:latin typeface="Arial" charset="0"/>
              </a:rPr>
              <a:t>IF</a:t>
            </a:r>
          </a:p>
          <a:p>
            <a:r>
              <a:rPr lang="id-ID" sz="2800" dirty="0">
                <a:latin typeface="Arial" charset="0"/>
              </a:rPr>
              <a:t>Fungsi </a:t>
            </a:r>
            <a:r>
              <a:rPr lang="id-ID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</a:rPr>
              <a:t>SUMIF</a:t>
            </a:r>
          </a:p>
          <a:p>
            <a:r>
              <a:rPr lang="id-ID" sz="2800" dirty="0">
                <a:latin typeface="Arial" charset="0"/>
              </a:rPr>
              <a:t>Fungsi </a:t>
            </a:r>
            <a:r>
              <a:rPr lang="id-ID" sz="2800" dirty="0">
                <a:solidFill>
                  <a:srgbClr val="00B0F0"/>
                </a:solidFill>
                <a:latin typeface="Arial" charset="0"/>
              </a:rPr>
              <a:t>CONCATENATE</a:t>
            </a:r>
            <a:r>
              <a:rPr lang="en-US" sz="2800" dirty="0">
                <a:latin typeface="Arial" charset="0"/>
              </a:rPr>
              <a:t> dan </a:t>
            </a:r>
            <a:r>
              <a:rPr lang="en-US" sz="2800" dirty="0">
                <a:solidFill>
                  <a:srgbClr val="00B0F0"/>
                </a:solidFill>
                <a:latin typeface="Arial" charset="0"/>
              </a:rPr>
              <a:t>&amp;</a:t>
            </a:r>
            <a:endParaRPr lang="id-ID" sz="2800" dirty="0">
              <a:solidFill>
                <a:srgbClr val="00B0F0"/>
              </a:solidFill>
              <a:latin typeface="Arial" charset="0"/>
            </a:endParaRPr>
          </a:p>
          <a:p>
            <a:r>
              <a:rPr lang="id-ID" sz="2800" dirty="0">
                <a:latin typeface="Arial" charset="0"/>
              </a:rPr>
              <a:t>Fungsi </a:t>
            </a:r>
            <a:r>
              <a:rPr lang="id-ID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VLOOKUP</a:t>
            </a:r>
          </a:p>
          <a:p>
            <a:r>
              <a:rPr lang="id-ID" sz="2800" dirty="0">
                <a:latin typeface="Arial" charset="0"/>
              </a:rPr>
              <a:t>Fungsi </a:t>
            </a:r>
            <a:r>
              <a:rPr lang="id-ID" sz="2800" dirty="0">
                <a:solidFill>
                  <a:srgbClr val="92D050"/>
                </a:solidFill>
                <a:latin typeface="Arial" charset="0"/>
              </a:rPr>
              <a:t>Upper, Lower, Proper</a:t>
            </a:r>
          </a:p>
          <a:p>
            <a:r>
              <a:rPr lang="id-ID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SUBTOTAL</a:t>
            </a:r>
          </a:p>
          <a:p>
            <a:r>
              <a:rPr lang="id-ID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PIVOT TABLE</a:t>
            </a:r>
          </a:p>
          <a:p>
            <a:r>
              <a:rPr lang="id-ID" sz="2800" dirty="0">
                <a:solidFill>
                  <a:srgbClr val="FFC000"/>
                </a:solidFill>
                <a:latin typeface="Arial" charset="0"/>
              </a:rPr>
              <a:t>MACRO</a:t>
            </a:r>
          </a:p>
          <a:p>
            <a:endParaRPr lang="id-ID" sz="2800" dirty="0"/>
          </a:p>
        </p:txBody>
      </p:sp>
      <p:sp>
        <p:nvSpPr>
          <p:cNvPr id="2" name="Arrow: Pentagon 1">
            <a:hlinkClick r:id="rId3" action="ppaction://hlinksldjump"/>
            <a:extLst>
              <a:ext uri="{FF2B5EF4-FFF2-40B4-BE49-F238E27FC236}">
                <a16:creationId xmlns:a16="http://schemas.microsoft.com/office/drawing/2014/main" id="{B6979BFD-B8F2-5C42-FC1B-FF6E6509531C}"/>
              </a:ext>
            </a:extLst>
          </p:cNvPr>
          <p:cNvSpPr/>
          <p:nvPr/>
        </p:nvSpPr>
        <p:spPr bwMode="auto">
          <a:xfrm rot="10800000">
            <a:off x="71500" y="209556"/>
            <a:ext cx="936104" cy="9001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635732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C000"/>
                </a:solidFill>
              </a:rPr>
              <a:t>IF Functions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4294967295"/>
          </p:nvPr>
        </p:nvSpPr>
        <p:spPr>
          <a:xfrm>
            <a:off x="683568" y="1772816"/>
            <a:ext cx="7992888" cy="408792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d-ID" sz="2800" noProof="1"/>
              <a:t>Excel memiliki sejumlah fungsi yang memungkinkan kita untuk mengevaluasi nilai dan membuat keputusan berdasarkan hasil evaluasi. </a:t>
            </a:r>
            <a:endParaRPr lang="en-US" sz="2800" noProof="1"/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d-ID" sz="2800" b="1" noProof="1">
                <a:solidFill>
                  <a:srgbClr val="FFC000"/>
                </a:solidFill>
              </a:rPr>
              <a:t>FUNGSI IF() </a:t>
            </a:r>
            <a:r>
              <a:rPr lang="id-ID" sz="2800" noProof="1"/>
              <a:t>adalah salah satunya.</a:t>
            </a:r>
            <a:br>
              <a:rPr lang="en-US" dirty="0"/>
            </a:br>
            <a:br>
              <a:rPr lang="en-US" dirty="0"/>
            </a:br>
            <a:r>
              <a:rPr lang="en-US" sz="2800" b="1" dirty="0">
                <a:solidFill>
                  <a:srgbClr val="FFFF00"/>
                </a:solidFill>
              </a:rPr>
              <a:t>=IF</a:t>
            </a: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</a:rPr>
              <a:t>LOGICAL</a:t>
            </a:r>
            <a:r>
              <a:rPr lang="en-US" sz="2800" dirty="0">
                <a:solidFill>
                  <a:srgbClr val="FFFF00"/>
                </a:solidFill>
              </a:rPr>
              <a:t>_TEST, ACTION_</a:t>
            </a:r>
            <a:r>
              <a:rPr lang="en-US" sz="2800" b="1" dirty="0">
                <a:solidFill>
                  <a:srgbClr val="FFFF00"/>
                </a:solidFill>
              </a:rPr>
              <a:t>IF_TRUE</a:t>
            </a:r>
            <a:r>
              <a:rPr lang="en-US" sz="2800" dirty="0">
                <a:solidFill>
                  <a:srgbClr val="FFFF00"/>
                </a:solidFill>
              </a:rPr>
              <a:t>, ACTION_</a:t>
            </a:r>
            <a:r>
              <a:rPr lang="en-US" sz="2800" b="1" dirty="0">
                <a:solidFill>
                  <a:srgbClr val="FFFF00"/>
                </a:solidFill>
              </a:rPr>
              <a:t>IF_FALSE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77123"/>
      </p:ext>
    </p:extLst>
  </p:cSld>
  <p:clrMapOvr>
    <a:masterClrMapping/>
  </p:clrMapOvr>
  <p:transition>
    <p:zo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C000"/>
                </a:solidFill>
              </a:rPr>
              <a:t>Using the IF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F3D3A-FBB2-5B0B-049C-80B664B23387}"/>
              </a:ext>
            </a:extLst>
          </p:cNvPr>
          <p:cNvSpPr txBox="1"/>
          <p:nvPr/>
        </p:nvSpPr>
        <p:spPr>
          <a:xfrm>
            <a:off x="735012" y="1049776"/>
            <a:ext cx="7797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noProof="1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Contoh:</a:t>
            </a:r>
          </a:p>
          <a:p>
            <a:r>
              <a:rPr lang="en-US" noProof="1">
                <a:latin typeface="Calibri" panose="020F0502020204030204" pitchFamily="34" charset="0"/>
              </a:rPr>
              <a:t>Berikut adalah kriteria/kondisi yang akan diterapkan</a:t>
            </a:r>
          </a:p>
          <a:p>
            <a:endParaRPr lang="en-US" sz="1800" b="0" i="0" u="none" strike="noStrike" noProof="1">
              <a:solidFill>
                <a:srgbClr val="FFFF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0" i="0" u="none" strike="noStrike" noProof="1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Jika nilai &gt;=90 --&gt; Hebat</a:t>
            </a:r>
          </a:p>
          <a:p>
            <a:r>
              <a:rPr lang="en-US" sz="1800" b="0" i="0" u="none" strike="noStrike" noProof="1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Jika nilai &lt;90 --&gt; Bagus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78DAD-F1F1-6527-4302-812849412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579" y="2632317"/>
            <a:ext cx="6780294" cy="39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80921"/>
      </p:ext>
    </p:extLst>
  </p:cSld>
  <p:clrMapOvr>
    <a:masterClrMapping/>
  </p:clrMapOvr>
  <p:transition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Logical functions: AND &amp; OR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303EC-47D5-DC04-7818-97411BE0A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088740"/>
            <a:ext cx="6163766" cy="4068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4E2E44-1178-01CC-8CA3-8D963D167DB7}"/>
              </a:ext>
            </a:extLst>
          </p:cNvPr>
          <p:cNvSpPr txBox="1"/>
          <p:nvPr/>
        </p:nvSpPr>
        <p:spPr>
          <a:xfrm>
            <a:off x="1029147" y="5481228"/>
            <a:ext cx="73448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noProof="1">
                <a:solidFill>
                  <a:srgbClr val="FFC000"/>
                </a:solidFill>
                <a:latin typeface="Calibri" panose="020F0502020204030204" pitchFamily="34" charset="0"/>
              </a:rPr>
              <a:t>Buatlah Formula menggunakan </a:t>
            </a:r>
            <a:r>
              <a:rPr lang="en-US" sz="2500" b="1" noProof="1">
                <a:solidFill>
                  <a:srgbClr val="FFFF00"/>
                </a:solidFill>
                <a:latin typeface="Calibri" panose="020F0502020204030204" pitchFamily="34" charset="0"/>
              </a:rPr>
              <a:t>fungsi IF, dan AND/OR </a:t>
            </a:r>
            <a:r>
              <a:rPr lang="en-US" sz="2500" noProof="1">
                <a:solidFill>
                  <a:srgbClr val="FFC000"/>
                </a:solidFill>
                <a:latin typeface="Calibri" panose="020F0502020204030204" pitchFamily="34" charset="0"/>
              </a:rPr>
              <a:t>untuk menghasilkan tabel seperti pada gambar di atas</a:t>
            </a:r>
          </a:p>
        </p:txBody>
      </p:sp>
    </p:spTree>
  </p:cSld>
  <p:clrMapOvr>
    <a:masterClrMapping/>
  </p:clrMapOvr>
  <p:transition>
    <p:zo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9BAE7A-B46E-D236-BC24-34FF129ED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009" y="4457711"/>
            <a:ext cx="6169989" cy="2031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E422F0-474E-2F72-CF45-FF17BBCAD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36883"/>
            <a:ext cx="4396999" cy="1900864"/>
          </a:xfrm>
          <a:prstGeom prst="rect">
            <a:avLst/>
          </a:prstGeom>
        </p:spPr>
      </p:pic>
      <p:sp>
        <p:nvSpPr>
          <p:cNvPr id="111618" name="Title 1"/>
          <p:cNvSpPr>
            <a:spLocks noGrp="1"/>
          </p:cNvSpPr>
          <p:nvPr>
            <p:ph type="title" idx="4294967295"/>
          </p:nvPr>
        </p:nvSpPr>
        <p:spPr>
          <a:xfrm>
            <a:off x="5633" y="213103"/>
            <a:ext cx="9144000" cy="563563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FFC000"/>
                </a:solidFill>
              </a:rPr>
              <a:t>Using the SUMIF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B22C4-7478-39F1-305C-BED729470200}"/>
              </a:ext>
            </a:extLst>
          </p:cNvPr>
          <p:cNvSpPr txBox="1"/>
          <p:nvPr/>
        </p:nvSpPr>
        <p:spPr>
          <a:xfrm>
            <a:off x="575556" y="930410"/>
            <a:ext cx="73448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noProof="1">
                <a:solidFill>
                  <a:srgbClr val="FFC000"/>
                </a:solidFill>
                <a:latin typeface="Calibri" panose="020F0502020204030204" pitchFamily="34" charset="0"/>
              </a:rPr>
              <a:t>=SUMIF(Range; Criteria; Sum Range)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4039F-7F09-9FB7-5712-181D9DE478FF}"/>
              </a:ext>
            </a:extLst>
          </p:cNvPr>
          <p:cNvSpPr txBox="1"/>
          <p:nvPr/>
        </p:nvSpPr>
        <p:spPr>
          <a:xfrm>
            <a:off x="0" y="1736812"/>
            <a:ext cx="4396998" cy="1660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noProof="1">
                <a:solidFill>
                  <a:srgbClr val="FFFF00"/>
                </a:solidFill>
                <a:latin typeface="Calibri" panose="020F0502020204030204" pitchFamily="34" charset="0"/>
              </a:rPr>
              <a:t>Criteria</a:t>
            </a:r>
            <a:r>
              <a:rPr lang="en-US" noProof="1">
                <a:latin typeface="Calibri" panose="020F0502020204030204" pitchFamily="34" charset="0"/>
              </a:rPr>
              <a:t> </a:t>
            </a:r>
            <a:r>
              <a:rPr lang="en-US" noProof="1">
                <a:latin typeface="Calibri" panose="020F0502020204030204" pitchFamily="34" charset="0"/>
                <a:sym typeface="Wingdings" panose="05000000000000000000" pitchFamily="2" charset="2"/>
              </a:rPr>
              <a:t> nama buah, hanya boleh 1 sel, pada contoh G4 (apel)</a:t>
            </a:r>
            <a:endParaRPr lang="en-US" noProof="1">
              <a:latin typeface="Calibri" panose="020F0502020204030204" pitchFamily="34" charset="0"/>
            </a:endParaRPr>
          </a:p>
          <a:p>
            <a:pPr marL="269875" indent="-269875" algn="just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noProof="1">
                <a:solidFill>
                  <a:srgbClr val="FFC000"/>
                </a:solidFill>
                <a:latin typeface="Calibri" panose="020F0502020204030204" pitchFamily="34" charset="0"/>
              </a:rPr>
              <a:t>Range</a:t>
            </a:r>
            <a:r>
              <a:rPr lang="en-US" noProof="1">
                <a:latin typeface="Calibri" panose="020F0502020204030204" pitchFamily="34" charset="0"/>
              </a:rPr>
              <a:t> </a:t>
            </a:r>
            <a:r>
              <a:rPr lang="en-US" noProof="1">
                <a:latin typeface="Calibri" panose="020F0502020204030204" pitchFamily="34" charset="0"/>
                <a:sym typeface="Wingdings" panose="05000000000000000000" pitchFamily="2" charset="2"/>
              </a:rPr>
              <a:t> Kolom B yang berisi data nama buah. </a:t>
            </a:r>
          </a:p>
          <a:p>
            <a:pPr marL="269875" indent="-269875" algn="just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noProof="1">
                <a:solidFill>
                  <a:srgbClr val="C9E7A7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Sum Range </a:t>
            </a:r>
            <a:r>
              <a:rPr lang="en-US" noProof="1">
                <a:latin typeface="Calibri" panose="020F0502020204030204" pitchFamily="34" charset="0"/>
                <a:sym typeface="Wingdings" panose="05000000000000000000" pitchFamily="2" charset="2"/>
              </a:rPr>
              <a:t> Nilai yang akan dijumlahkan, yaitu kolom C</a:t>
            </a:r>
            <a:endParaRPr lang="en-US" noProof="1"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CBC724-DC71-2EB9-703A-F7163CB6A392}"/>
              </a:ext>
            </a:extLst>
          </p:cNvPr>
          <p:cNvSpPr txBox="1"/>
          <p:nvPr/>
        </p:nvSpPr>
        <p:spPr>
          <a:xfrm>
            <a:off x="175001" y="3449118"/>
            <a:ext cx="3964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noProof="1">
                <a:solidFill>
                  <a:srgbClr val="FFEEB7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Data Range pada komponen </a:t>
            </a:r>
            <a:r>
              <a:rPr lang="en-US" b="1" noProof="1">
                <a:solidFill>
                  <a:srgbClr val="FFC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Range</a:t>
            </a:r>
            <a:r>
              <a:rPr lang="en-US" noProof="1">
                <a:solidFill>
                  <a:srgbClr val="FFEEB7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dan </a:t>
            </a:r>
            <a:r>
              <a:rPr lang="en-US" b="1" noProof="1">
                <a:solidFill>
                  <a:srgbClr val="C9E7A7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Sum Range</a:t>
            </a:r>
            <a:r>
              <a:rPr lang="en-US" noProof="1">
                <a:solidFill>
                  <a:srgbClr val="FFEEB7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harus merujuk sel absolut (Pakai tanda dolar)</a:t>
            </a:r>
            <a:endParaRPr lang="id-ID" dirty="0">
              <a:solidFill>
                <a:srgbClr val="FFEE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40638"/>
      </p:ext>
    </p:extLst>
  </p:cSld>
  <p:clrMapOvr>
    <a:masterClrMapping/>
  </p:clrMapOvr>
  <p:transition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10580" y="145932"/>
            <a:ext cx="9133420" cy="563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Creating subtotals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F1A1D5-0250-A7EA-6CEE-F04B11E72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84865"/>
            <a:ext cx="2885509" cy="2628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AAC5B-E5FC-2CC6-F665-C59EA57FE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679" y="1151309"/>
            <a:ext cx="5292588" cy="2252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47FFF5-8BE1-CD7A-1350-585BE478F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06" y="3733223"/>
            <a:ext cx="2278675" cy="2740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9F63E8-28AB-05DD-0D07-6A99252A8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916" y="2960948"/>
            <a:ext cx="3050217" cy="37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66821"/>
      </p:ext>
    </p:extLst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Removing subtotals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97238"/>
            <a:ext cx="8229600" cy="16859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Klik</a:t>
            </a:r>
            <a:r>
              <a:rPr lang="en-US" dirty="0"/>
              <a:t> ikon </a:t>
            </a:r>
            <a:r>
              <a:rPr lang="en-US" b="1" dirty="0">
                <a:solidFill>
                  <a:srgbClr val="FFFF00"/>
                </a:solidFill>
              </a:rPr>
              <a:t>Subtotal</a:t>
            </a:r>
            <a:r>
              <a:rPr lang="en-US" dirty="0"/>
              <a:t> dan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dialog yang </a:t>
            </a:r>
            <a:r>
              <a:rPr lang="en-US" dirty="0" err="1"/>
              <a:t>ditampilkan</a:t>
            </a:r>
            <a:r>
              <a:rPr lang="en-US" dirty="0"/>
              <a:t>,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</a:rPr>
              <a:t>Remove All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0CB59-7E84-EC0F-0112-A09CE3F05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658"/>
          <a:stretch/>
        </p:blipFill>
        <p:spPr>
          <a:xfrm>
            <a:off x="2195736" y="3774838"/>
            <a:ext cx="5166142" cy="19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44776"/>
      </p:ext>
    </p:extLst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PIVOT TABLES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id-ID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Membuat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PivotTable</a:t>
            </a: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2C356-0012-1C69-134D-4005BD93F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38" y="1288508"/>
            <a:ext cx="4482392" cy="5174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ED22B4-3F25-F566-9786-B9E0C9B9BA4C}"/>
              </a:ext>
            </a:extLst>
          </p:cNvPr>
          <p:cNvSpPr txBox="1"/>
          <p:nvPr/>
        </p:nvSpPr>
        <p:spPr>
          <a:xfrm>
            <a:off x="5114364" y="1080857"/>
            <a:ext cx="35425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500" noProof="1">
                <a:solidFill>
                  <a:srgbClr val="FFC000"/>
                </a:solidFill>
                <a:latin typeface="Calibri" panose="020F0502020204030204" pitchFamily="34" charset="0"/>
              </a:rPr>
              <a:t>Pilih/seleksi dulu range sel yg akan dijadikan pivot (gunakan </a:t>
            </a:r>
            <a:r>
              <a:rPr lang="en-US" sz="2500" b="1" noProof="1">
                <a:solidFill>
                  <a:srgbClr val="FFFF00"/>
                </a:solidFill>
                <a:latin typeface="Calibri" panose="020F0502020204030204" pitchFamily="34" charset="0"/>
              </a:rPr>
              <a:t>CTRL</a:t>
            </a:r>
            <a:r>
              <a:rPr lang="en-US" sz="2500" noProof="1">
                <a:solidFill>
                  <a:srgbClr val="FFC000"/>
                </a:solidFill>
                <a:latin typeface="Calibri" panose="020F0502020204030204" pitchFamily="34" charset="0"/>
              </a:rPr>
              <a:t> + </a:t>
            </a:r>
            <a:r>
              <a:rPr lang="en-US" sz="2500" b="1" noProof="1">
                <a:solidFill>
                  <a:srgbClr val="FFFF00"/>
                </a:solidFill>
                <a:latin typeface="Calibri" panose="020F0502020204030204" pitchFamily="34" charset="0"/>
              </a:rPr>
              <a:t>A</a:t>
            </a:r>
            <a:r>
              <a:rPr lang="en-US" sz="2500" noProof="1">
                <a:solidFill>
                  <a:srgbClr val="FFC000"/>
                </a:solidFill>
                <a:latin typeface="Calibri" panose="020F0502020204030204" pitchFamily="34" charset="0"/>
              </a:rPr>
              <a:t>)</a:t>
            </a:r>
          </a:p>
          <a:p>
            <a:pPr marL="457200" indent="-457200" algn="just">
              <a:buAutoNum type="arabicPeriod"/>
            </a:pPr>
            <a:r>
              <a:rPr lang="en-US" sz="2500" noProof="1">
                <a:solidFill>
                  <a:srgbClr val="FFC000"/>
                </a:solidFill>
                <a:latin typeface="Calibri" panose="020F0502020204030204" pitchFamily="34" charset="0"/>
              </a:rPr>
              <a:t>Klik Menu </a:t>
            </a:r>
            <a:r>
              <a:rPr lang="en-US" sz="25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INSERT</a:t>
            </a:r>
            <a:r>
              <a:rPr lang="en-US" sz="2500" noProof="1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US" sz="2500" noProof="1">
                <a:solidFill>
                  <a:srgbClr val="FFC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5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PivotTable</a:t>
            </a:r>
          </a:p>
          <a:p>
            <a:pPr marL="457200" indent="-457200" algn="just">
              <a:buAutoNum type="arabicPeriod"/>
            </a:pPr>
            <a:endParaRPr lang="en-US" sz="2500" noProof="1">
              <a:solidFill>
                <a:srgbClr val="FFC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 algn="just">
              <a:buAutoNum type="arabicPeriod"/>
            </a:pPr>
            <a:endParaRPr lang="en-US" sz="2500" noProof="1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BB607D-7140-023D-6A6A-FAC9EAC2C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964" y="3884641"/>
            <a:ext cx="3574378" cy="2317059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Dropping data into the Pivot Table</a:t>
            </a:r>
            <a:endParaRPr lang="en-GB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585D1-562B-E324-EEDD-13D825E65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33" y="995691"/>
            <a:ext cx="4227629" cy="3960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34FE97-E5EB-7C9D-6251-3FBE881B8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020" y="2816932"/>
            <a:ext cx="4217127" cy="38639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FA5E70-6A48-3C6B-8B58-E20C7DD071FC}"/>
              </a:ext>
            </a:extLst>
          </p:cNvPr>
          <p:cNvSpPr txBox="1"/>
          <p:nvPr/>
        </p:nvSpPr>
        <p:spPr>
          <a:xfrm>
            <a:off x="5076056" y="1172861"/>
            <a:ext cx="38930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Mengganti Layout agar mudah navigasi FIELD LIST pada pivotTable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2639A5-2D67-32EC-4FCB-6644F8C080D1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 flipH="1">
            <a:off x="6912260" y="1880747"/>
            <a:ext cx="110342" cy="154825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A515325-B1C3-9F2C-4920-552BDAE01C74}"/>
              </a:ext>
            </a:extLst>
          </p:cNvPr>
          <p:cNvSpPr/>
          <p:nvPr/>
        </p:nvSpPr>
        <p:spPr bwMode="auto">
          <a:xfrm>
            <a:off x="2303748" y="1509220"/>
            <a:ext cx="2448272" cy="349803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8B672-AFE7-F26F-BF48-DF278913E309}"/>
              </a:ext>
            </a:extLst>
          </p:cNvPr>
          <p:cNvSpPr txBox="1"/>
          <p:nvPr/>
        </p:nvSpPr>
        <p:spPr>
          <a:xfrm>
            <a:off x="634957" y="5571916"/>
            <a:ext cx="3064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noProof="1">
                <a:solidFill>
                  <a:srgbClr val="FFC000"/>
                </a:solidFill>
                <a:latin typeface="Calibri" panose="020F0502020204030204" pitchFamily="34" charset="0"/>
              </a:rPr>
              <a:t>FIELD LIST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7386E1-D55C-DAF5-6A3C-B4A9A10028F4}"/>
              </a:ext>
            </a:extLst>
          </p:cNvPr>
          <p:cNvCxnSpPr>
            <a:cxnSpLocks/>
          </p:cNvCxnSpPr>
          <p:nvPr/>
        </p:nvCxnSpPr>
        <p:spPr bwMode="auto">
          <a:xfrm flipV="1">
            <a:off x="2234213" y="4869160"/>
            <a:ext cx="717607" cy="65162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</p:cSld>
  <p:clrMapOvr>
    <a:masterClrMapping/>
  </p:clrMapOvr>
  <p:transition>
    <p:zo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FIELD LIST, CHANGE DATA SOURCE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425F5-8585-7032-E530-069D007A3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60748"/>
            <a:ext cx="4536504" cy="24276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3B75FB-015D-3F21-60CF-8026ADC3D317}"/>
              </a:ext>
            </a:extLst>
          </p:cNvPr>
          <p:cNvSpPr txBox="1"/>
          <p:nvPr/>
        </p:nvSpPr>
        <p:spPr>
          <a:xfrm>
            <a:off x="5400092" y="1160748"/>
            <a:ext cx="3217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Untuk menampilkan / menghilangkan FIELD LIST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DF88CB-4C71-F270-EF54-4E8126796528}"/>
              </a:ext>
            </a:extLst>
          </p:cNvPr>
          <p:cNvCxnSpPr>
            <a:cxnSpLocks/>
            <a:stCxn id="4" idx="1"/>
          </p:cNvCxnSpPr>
          <p:nvPr/>
        </p:nvCxnSpPr>
        <p:spPr bwMode="auto">
          <a:xfrm flipH="1">
            <a:off x="3383868" y="1514691"/>
            <a:ext cx="2016224" cy="18611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AD6D58F-991D-02C2-CDA0-3E147936E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916" y="4257092"/>
            <a:ext cx="5024085" cy="17518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F71A73-ADC8-8DBF-B6CA-79B7D962815D}"/>
              </a:ext>
            </a:extLst>
          </p:cNvPr>
          <p:cNvSpPr txBox="1"/>
          <p:nvPr/>
        </p:nvSpPr>
        <p:spPr>
          <a:xfrm>
            <a:off x="467543" y="5301066"/>
            <a:ext cx="2765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Mengganti sumber data untuk pivot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8B9353-19C8-3385-044F-099B83B089AB}"/>
              </a:ext>
            </a:extLst>
          </p:cNvPr>
          <p:cNvCxnSpPr>
            <a:cxnSpLocks/>
          </p:cNvCxnSpPr>
          <p:nvPr/>
        </p:nvCxnSpPr>
        <p:spPr bwMode="auto">
          <a:xfrm flipV="1">
            <a:off x="3383868" y="5258389"/>
            <a:ext cx="1188132" cy="25884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68660"/>
            <a:ext cx="8229600" cy="584775"/>
          </a:xfr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charset="0"/>
              </a:rPr>
              <a:t>Manipulating Data and Named Range</a:t>
            </a:r>
            <a:endParaRPr lang="id-ID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604" y="1530324"/>
            <a:ext cx="7679196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noProof="1">
                <a:solidFill>
                  <a:srgbClr val="FFC000"/>
                </a:solidFill>
                <a:latin typeface="Arial"/>
              </a:rPr>
              <a:t>Teknik Paste Special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noProof="1">
                <a:solidFill>
                  <a:srgbClr val="FFFF00"/>
                </a:solidFill>
                <a:latin typeface="Arial"/>
              </a:rPr>
              <a:t>Transposing Data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noProof="1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</a:rPr>
              <a:t>Sorting data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noProof="1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</a:rPr>
              <a:t>Filter data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noProof="1">
                <a:solidFill>
                  <a:srgbClr val="75DBFF"/>
                </a:solidFill>
                <a:latin typeface="Arial"/>
              </a:rPr>
              <a:t>Custom number format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noProof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</a:rPr>
              <a:t>Conditional Formatting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noProof="1">
                <a:solidFill>
                  <a:srgbClr val="FFDA65"/>
                </a:solidFill>
                <a:latin typeface="Arial"/>
              </a:rPr>
              <a:t>Range:</a:t>
            </a:r>
          </a:p>
          <a:p>
            <a:pPr lvl="1" fontAlgn="auto">
              <a:spcAft>
                <a:spcPts val="0"/>
              </a:spcAft>
              <a:buClr>
                <a:srgbClr val="FFFF00"/>
              </a:buClr>
              <a:buFont typeface="Courier New" panose="02070309020205020404" pitchFamily="49" charset="0"/>
              <a:buChar char="o"/>
              <a:defRPr/>
            </a:pPr>
            <a:r>
              <a:rPr lang="id-ID" noProof="1">
                <a:solidFill>
                  <a:srgbClr val="FFDA65"/>
                </a:solidFill>
                <a:latin typeface="Arial"/>
              </a:rPr>
              <a:t>Menamai Range</a:t>
            </a:r>
          </a:p>
          <a:p>
            <a:pPr lvl="1" fontAlgn="auto">
              <a:spcAft>
                <a:spcPts val="0"/>
              </a:spcAft>
              <a:buClr>
                <a:srgbClr val="FFFF00"/>
              </a:buClr>
              <a:buFont typeface="Courier New" panose="02070309020205020404" pitchFamily="49" charset="0"/>
              <a:buChar char="o"/>
              <a:defRPr/>
            </a:pPr>
            <a:r>
              <a:rPr lang="id-ID" noProof="1">
                <a:solidFill>
                  <a:srgbClr val="FFDA65"/>
                </a:solidFill>
                <a:latin typeface="Arial"/>
              </a:rPr>
              <a:t>Menggunakan Nama Range</a:t>
            </a:r>
          </a:p>
          <a:p>
            <a:pPr lvl="1" fontAlgn="auto">
              <a:spcAft>
                <a:spcPts val="0"/>
              </a:spcAft>
              <a:buClr>
                <a:srgbClr val="FFFF00"/>
              </a:buClr>
              <a:buFont typeface="Courier New" panose="02070309020205020404" pitchFamily="49" charset="0"/>
              <a:buChar char="o"/>
              <a:defRPr/>
            </a:pPr>
            <a:r>
              <a:rPr lang="id-ID" noProof="1">
                <a:solidFill>
                  <a:srgbClr val="FFDA65"/>
                </a:solidFill>
                <a:latin typeface="Arial"/>
              </a:rPr>
              <a:t>Mengedit atau menghapus Nama Range</a:t>
            </a:r>
          </a:p>
        </p:txBody>
      </p:sp>
      <p:sp>
        <p:nvSpPr>
          <p:cNvPr id="2" name="Arrow: Pentagon 1">
            <a:hlinkClick r:id="rId3" action="ppaction://hlinksldjump"/>
            <a:extLst>
              <a:ext uri="{FF2B5EF4-FFF2-40B4-BE49-F238E27FC236}">
                <a16:creationId xmlns:a16="http://schemas.microsoft.com/office/drawing/2014/main" id="{5F0ADBEA-887D-E591-C2F5-78E555D8FF02}"/>
              </a:ext>
            </a:extLst>
          </p:cNvPr>
          <p:cNvSpPr/>
          <p:nvPr/>
        </p:nvSpPr>
        <p:spPr bwMode="auto">
          <a:xfrm rot="10800000">
            <a:off x="71500" y="209556"/>
            <a:ext cx="936104" cy="9001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Grouping data within a Pivot table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09A62-6FC2-FE5B-2CC6-95C9A0EC1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14" y="1160748"/>
            <a:ext cx="3060340" cy="3753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08E1AE-B6FA-A91D-E6ED-91708D537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811" y="1998476"/>
            <a:ext cx="2526065" cy="44644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2EF7D-DAA3-CC17-C6FB-C1584E90716B}"/>
              </a:ext>
            </a:extLst>
          </p:cNvPr>
          <p:cNvSpPr txBox="1"/>
          <p:nvPr/>
        </p:nvSpPr>
        <p:spPr>
          <a:xfrm>
            <a:off x="3283970" y="1052736"/>
            <a:ext cx="5614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a. Pilih sel A4 s.d. A5 (apel dan durian)</a:t>
            </a:r>
          </a:p>
          <a:p>
            <a:pPr algn="just"/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b. Klik kanan, pilih </a:t>
            </a:r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GROUP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06280D-85E5-A1BF-5D18-799872B63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033" y="3277437"/>
            <a:ext cx="2177423" cy="24884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B0A703-741B-E8B9-723E-AF203543A92C}"/>
              </a:ext>
            </a:extLst>
          </p:cNvPr>
          <p:cNvSpPr txBox="1"/>
          <p:nvPr/>
        </p:nvSpPr>
        <p:spPr>
          <a:xfrm>
            <a:off x="6499033" y="5947209"/>
            <a:ext cx="21774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Hasil dari grouping</a:t>
            </a:r>
            <a:endParaRPr lang="en-US" sz="2000" b="1" noProof="1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/>
              <a:t>MACROS</a:t>
            </a:r>
            <a:endParaRPr lang="en-GB"/>
          </a:p>
        </p:txBody>
      </p:sp>
    </p:spTree>
  </p:cSld>
  <p:clrMapOvr>
    <a:masterClrMapping/>
  </p:clrMapOvr>
  <p:transition>
    <p:zo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144000" cy="1260140"/>
          </a:xfrm>
        </p:spPr>
        <p:txBody>
          <a:bodyPr/>
          <a:lstStyle/>
          <a:p>
            <a:pPr algn="ctr"/>
            <a:r>
              <a:rPr lang="id-ID" dirty="0">
                <a:solidFill>
                  <a:srgbClr val="FFFF00"/>
                </a:solidFill>
              </a:rPr>
              <a:t>Memunculkan</a:t>
            </a:r>
            <a:r>
              <a:rPr lang="en-US" dirty="0">
                <a:solidFill>
                  <a:srgbClr val="FFFF00"/>
                </a:solidFill>
              </a:rPr>
              <a:t> Tab Developer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(Office 2007)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714500"/>
            <a:ext cx="1876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1571625"/>
            <a:ext cx="34861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4000500"/>
            <a:ext cx="77628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144000" cy="648072"/>
          </a:xfrm>
        </p:spPr>
        <p:txBody>
          <a:bodyPr/>
          <a:lstStyle/>
          <a:p>
            <a:pPr algn="ctr"/>
            <a:r>
              <a:rPr lang="id-ID" dirty="0">
                <a:solidFill>
                  <a:srgbClr val="FFFF00"/>
                </a:solidFill>
              </a:rPr>
              <a:t>Memunculkan</a:t>
            </a:r>
            <a:r>
              <a:rPr lang="en-US" dirty="0">
                <a:solidFill>
                  <a:srgbClr val="FFFF00"/>
                </a:solidFill>
              </a:rPr>
              <a:t> Tab Developer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DF188-87B0-6D35-B072-CA6E85D3F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8" y="1160748"/>
            <a:ext cx="5580620" cy="1969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D5DC6E-EC84-4F23-0785-A26BC443CC58}"/>
              </a:ext>
            </a:extLst>
          </p:cNvPr>
          <p:cNvSpPr txBox="1"/>
          <p:nvPr/>
        </p:nvSpPr>
        <p:spPr>
          <a:xfrm>
            <a:off x="5868144" y="1160748"/>
            <a:ext cx="28803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Klik kanan pada bagian kosong pada </a:t>
            </a:r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RIBBON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Klik </a:t>
            </a:r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Customize the Ribbon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Centang </a:t>
            </a:r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Develepor Tab</a:t>
            </a:r>
          </a:p>
          <a:p>
            <a:pPr algn="just"/>
            <a:endParaRPr lang="en-US" sz="2000" noProof="1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FD6EF2-1BEA-1AC4-BFBB-0FF90D11F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38" y="3287511"/>
            <a:ext cx="4668125" cy="33818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B6DB44-FC29-D455-88F4-06C50D45584B}"/>
              </a:ext>
            </a:extLst>
          </p:cNvPr>
          <p:cNvCxnSpPr>
            <a:cxnSpLocks/>
          </p:cNvCxnSpPr>
          <p:nvPr/>
        </p:nvCxnSpPr>
        <p:spPr bwMode="auto">
          <a:xfrm flipH="1">
            <a:off x="3779912" y="2744924"/>
            <a:ext cx="3312368" cy="277230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76104630"/>
      </p:ext>
    </p:extLst>
  </p:cSld>
  <p:clrMapOvr>
    <a:masterClrMapping/>
  </p:clrMapOvr>
  <p:transition>
    <p:zo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629400" cy="563563"/>
          </a:xfrm>
        </p:spPr>
        <p:txBody>
          <a:bodyPr/>
          <a:lstStyle/>
          <a:p>
            <a:r>
              <a:rPr lang="en-US"/>
              <a:t>Recording and running macros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36A71-FF5E-0241-4E2E-A0069271A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05952"/>
            <a:ext cx="6948772" cy="2052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E479CF-0C31-1715-A3B3-B50CA55AD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170" y="3345101"/>
            <a:ext cx="4140460" cy="3313818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Lowering your macro security level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90FD57-E353-32F6-7D27-438F021CE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8391"/>
            <a:ext cx="9144000" cy="251492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97FA27F-7A65-1749-8028-E4F2394BB56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55776" y="2672916"/>
            <a:ext cx="2304256" cy="14401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7ACA3D0-4533-27AC-BCF1-447798F245CC}"/>
              </a:ext>
            </a:extLst>
          </p:cNvPr>
          <p:cNvSpPr txBox="1"/>
          <p:nvPr/>
        </p:nvSpPr>
        <p:spPr>
          <a:xfrm>
            <a:off x="359532" y="4005064"/>
            <a:ext cx="8496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Setting default macro adalah “Disable all macros with notification”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Agar macro dapat berjalan, maka centang pada sebelah kiri dari “Enable all macros)</a:t>
            </a:r>
          </a:p>
        </p:txBody>
      </p:sp>
    </p:spTree>
  </p:cSld>
  <p:clrMapOvr>
    <a:masterClrMapping/>
  </p:clrMapOvr>
  <p:transition>
    <p:zoom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05E108-3241-4FF1-BA86-25758D068281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/>
          <a:lstStyle/>
          <a:p>
            <a:pPr eaLnBrk="1" hangingPunct="1">
              <a:defRPr/>
            </a:pPr>
            <a:r>
              <a:rPr lang="id-ID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139700" stA="55000" endA="300" endPos="35000" dir="5400000" sy="-100000" algn="bl" rotWithShape="0"/>
                </a:effectLst>
              </a:rPr>
              <a:t>Manipulating</a:t>
            </a:r>
            <a:r>
              <a:rPr lang="id-ID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  <a:reflection blurRad="139700" stA="55000" endA="300" endPos="35000" dir="5400000" sy="-100000" algn="bl" rotWithShape="0"/>
                </a:effectLst>
              </a:rPr>
              <a:t> Data </a:t>
            </a:r>
            <a:r>
              <a:rPr lang="id-ID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139700" stA="55000" endA="300" endPos="35000" dir="5400000" sy="-100000" algn="bl" rotWithShape="0"/>
                </a:effectLst>
              </a:rPr>
              <a:t>and</a:t>
            </a:r>
            <a:r>
              <a:rPr lang="id-ID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  <a:reflection blurRad="139700" stA="55000" endA="300" endPos="35000" dir="5400000" sy="-100000" algn="bl" rotWithShape="0"/>
                </a:effectLst>
              </a:rPr>
              <a:t> </a:t>
            </a:r>
            <a:r>
              <a:rPr lang="id-ID" sz="44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  <a:reflection blurRad="139700" stA="55000" endA="300" endPos="35000" dir="5400000" sy="-100000" algn="bl" rotWithShape="0"/>
                </a:effectLst>
              </a:rPr>
              <a:t>Named Ranges</a:t>
            </a:r>
            <a:endParaRPr lang="en-US" sz="4400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  <a:reflection blurRad="139700" stA="55000" endA="300" endPos="35000" dir="5400000" sy="-100000" algn="bl" rotWithShape="0"/>
              </a:effectLst>
            </a:endParaRPr>
          </a:p>
        </p:txBody>
      </p:sp>
      <p:sp>
        <p:nvSpPr>
          <p:cNvPr id="7" name="8-Point Star 6"/>
          <p:cNvSpPr/>
          <p:nvPr/>
        </p:nvSpPr>
        <p:spPr bwMode="auto">
          <a:xfrm>
            <a:off x="147582" y="2874276"/>
            <a:ext cx="1395369" cy="803286"/>
          </a:xfrm>
          <a:prstGeom prst="star8">
            <a:avLst/>
          </a:prstGeom>
          <a:ln>
            <a:noFill/>
            <a:headEnd type="none" w="sm" len="sm"/>
            <a:tailEnd type="none" w="sm" len="sm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build="p"/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MANIPULATING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DATA</a:t>
            </a:r>
            <a:r>
              <a:rPr lang="en-US" dirty="0"/>
              <a:t> &amp; </a:t>
            </a:r>
            <a:r>
              <a:rPr lang="en-US" dirty="0">
                <a:solidFill>
                  <a:srgbClr val="92D050"/>
                </a:solidFill>
              </a:rPr>
              <a:t>NAMED RANGES</a:t>
            </a:r>
            <a:endParaRPr lang="en-GB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TEKNIK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PASTE SPECIAL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Paste Special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70BEEB-2E6C-ECAA-5B98-DF8C93B23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77" y="1160748"/>
            <a:ext cx="4206823" cy="4135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F7E95-CCAA-184F-9D5A-4B078A1BF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667" y="1816017"/>
            <a:ext cx="4172164" cy="322596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67219"/>
            <a:ext cx="8229600" cy="58477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id-ID" dirty="0">
                <a:solidFill>
                  <a:srgbClr val="FFFF00"/>
                </a:solidFill>
                <a:latin typeface="Arial" charset="0"/>
              </a:rPr>
              <a:t>Linking and Consolidating Data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1007604" y="1448780"/>
            <a:ext cx="7679196" cy="4952020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noProof="1">
                <a:solidFill>
                  <a:srgbClr val="FFDA65"/>
                </a:solidFill>
                <a:latin typeface="Arial" charset="0"/>
              </a:rPr>
              <a:t>Linking data or chart </a:t>
            </a:r>
          </a:p>
          <a:p>
            <a:pPr marL="804863" lvl="1">
              <a:spcBef>
                <a:spcPts val="0"/>
              </a:spcBef>
            </a:pPr>
            <a:r>
              <a:rPr lang="en-US" noProof="1">
                <a:solidFill>
                  <a:srgbClr val="FFEEB7"/>
                </a:solidFill>
                <a:latin typeface="Arial" charset="0"/>
              </a:rPr>
              <a:t>within a worksheet</a:t>
            </a:r>
          </a:p>
          <a:p>
            <a:pPr marL="804863" lvl="1">
              <a:spcBef>
                <a:spcPts val="0"/>
              </a:spcBef>
            </a:pPr>
            <a:r>
              <a:rPr lang="en-US" noProof="1">
                <a:solidFill>
                  <a:srgbClr val="FFEEB7"/>
                </a:solidFill>
                <a:latin typeface="Arial" charset="0"/>
              </a:rPr>
              <a:t>between Worksheet</a:t>
            </a:r>
          </a:p>
          <a:p>
            <a:pPr marL="804863" lvl="1">
              <a:spcBef>
                <a:spcPts val="0"/>
              </a:spcBef>
            </a:pPr>
            <a:r>
              <a:rPr lang="en-US" noProof="1">
                <a:solidFill>
                  <a:srgbClr val="FFEEB7"/>
                </a:solidFill>
                <a:latin typeface="Arial" charset="0"/>
              </a:rPr>
              <a:t>between Workbook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noProof="1">
                <a:solidFill>
                  <a:srgbClr val="FFFF00"/>
                </a:solidFill>
                <a:latin typeface="Arial" charset="0"/>
              </a:rPr>
              <a:t>Consolidating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noProof="1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Importing 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noProof="1">
                <a:solidFill>
                  <a:srgbClr val="BD92DE"/>
                </a:solidFill>
                <a:latin typeface="Arial" charset="0"/>
              </a:rPr>
              <a:t>Workbook protection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noProof="1">
                <a:latin typeface="Arial" charset="0"/>
              </a:rPr>
              <a:t>Worksheet protection</a:t>
            </a:r>
          </a:p>
        </p:txBody>
      </p:sp>
      <p:sp>
        <p:nvSpPr>
          <p:cNvPr id="2" name="Arrow: Pentagon 1">
            <a:hlinkClick r:id="rId3" action="ppaction://hlinksldjump"/>
            <a:extLst>
              <a:ext uri="{FF2B5EF4-FFF2-40B4-BE49-F238E27FC236}">
                <a16:creationId xmlns:a16="http://schemas.microsoft.com/office/drawing/2014/main" id="{0160826D-2147-D030-2065-659F659DEC7B}"/>
              </a:ext>
            </a:extLst>
          </p:cNvPr>
          <p:cNvSpPr/>
          <p:nvPr/>
        </p:nvSpPr>
        <p:spPr bwMode="auto">
          <a:xfrm rot="10800000">
            <a:off x="71500" y="209556"/>
            <a:ext cx="936104" cy="9001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Transposing data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BAEAD-F92E-64E3-CBDB-DD9E86F97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8" y="4839958"/>
            <a:ext cx="8718765" cy="1637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1BDECF-F1B8-FE65-3449-8981B3983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924" y="1184807"/>
            <a:ext cx="4172164" cy="3225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27C6A8-D88B-EC10-6475-923E709B63FA}"/>
              </a:ext>
            </a:extLst>
          </p:cNvPr>
          <p:cNvSpPr txBox="1"/>
          <p:nvPr/>
        </p:nvSpPr>
        <p:spPr>
          <a:xfrm>
            <a:off x="334444" y="1182231"/>
            <a:ext cx="29883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Pilih dan kopi data (misalkan range data dari sel A1 s.d. C4)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Paste Spesial, centang pada bagian </a:t>
            </a:r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Transpose</a:t>
            </a:r>
          </a:p>
        </p:txBody>
      </p:sp>
    </p:spTree>
  </p:cSld>
  <p:clrMapOvr>
    <a:masterClrMapping/>
  </p:clrMapOvr>
  <p:transition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/>
              <a:t>SORTING AND QUERYING DATA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52170"/>
      </p:ext>
    </p:extLst>
  </p:cSld>
  <p:clrMapOvr>
    <a:masterClrMapping/>
  </p:clrMapOvr>
  <p:transition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/>
              <a:t>SORTING DATA BY MULTIPLE COLUMNS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26636"/>
      </p:ext>
    </p:extLst>
  </p:cSld>
  <p:clrMapOvr>
    <a:masterClrMapping/>
  </p:clrMapOvr>
  <p:transition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Sorting internal Excel databases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91046-6466-1EA8-AED2-746B0FE22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72" y="3200636"/>
            <a:ext cx="7163989" cy="327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1260F6-A663-95F4-C2E6-D0BC475B0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850" y="1195614"/>
            <a:ext cx="2700300" cy="176470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4B75FA7-B70C-20B8-9DCC-98193E77CC29}"/>
              </a:ext>
            </a:extLst>
          </p:cNvPr>
          <p:cNvSpPr/>
          <p:nvPr/>
        </p:nvSpPr>
        <p:spPr bwMode="auto">
          <a:xfrm>
            <a:off x="4391980" y="1520788"/>
            <a:ext cx="792088" cy="972108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57388"/>
      </p:ext>
    </p:extLst>
  </p:cSld>
  <p:clrMapOvr>
    <a:masterClrMapping/>
  </p:clrMapOvr>
  <p:transition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/>
              <a:t>USING AUTOFILTER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673443"/>
      </p:ext>
    </p:extLst>
  </p:cSld>
  <p:clrMapOvr>
    <a:masterClrMapping/>
  </p:clrMapOvr>
  <p:transition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id-ID" noProof="1">
                <a:solidFill>
                  <a:srgbClr val="FFFF00"/>
                </a:solidFill>
              </a:rPr>
              <a:t>AutoFilter untuk query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64A50-3D7C-8377-3D9F-E45519329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84" y="1268760"/>
            <a:ext cx="2438611" cy="121168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E834D3-75B4-1B79-495C-77AA07FD545B}"/>
              </a:ext>
            </a:extLst>
          </p:cNvPr>
          <p:cNvSpPr/>
          <p:nvPr/>
        </p:nvSpPr>
        <p:spPr bwMode="auto">
          <a:xfrm>
            <a:off x="2015716" y="1499927"/>
            <a:ext cx="576064" cy="70493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EB835-FF47-6011-2298-F4219F777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584" y="3032956"/>
            <a:ext cx="3368332" cy="3162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A310FD-1083-665A-78CE-B1B45128E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3802642"/>
            <a:ext cx="3398815" cy="162320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384521-A63E-9CAD-2034-C8534FB59EB0}"/>
              </a:ext>
            </a:extLst>
          </p:cNvPr>
          <p:cNvCxnSpPr>
            <a:cxnSpLocks/>
          </p:cNvCxnSpPr>
          <p:nvPr/>
        </p:nvCxnSpPr>
        <p:spPr bwMode="auto">
          <a:xfrm flipH="1">
            <a:off x="2303748" y="836712"/>
            <a:ext cx="468052" cy="66321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3EFBB2D-26D2-C5A6-5A89-E58026F2DE97}"/>
              </a:ext>
            </a:extLst>
          </p:cNvPr>
          <p:cNvSpPr txBox="1"/>
          <p:nvPr/>
        </p:nvSpPr>
        <p:spPr>
          <a:xfrm>
            <a:off x="5075548" y="1168319"/>
            <a:ext cx="3399322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  <a:alpha val="25000"/>
                </a:schemeClr>
              </a:gs>
              <a:gs pos="34000">
                <a:schemeClr val="accent5">
                  <a:lumMod val="0"/>
                  <a:lumOff val="100000"/>
                  <a:alpha val="19000"/>
                </a:schemeClr>
              </a:gs>
              <a:gs pos="100000">
                <a:schemeClr val="accent5">
                  <a:lumMod val="100000"/>
                  <a:alpha val="13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Klik tanda panah di kolom </a:t>
            </a:r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Uraian</a:t>
            </a: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, pilih “</a:t>
            </a:r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Apel</a:t>
            </a: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”</a:t>
            </a:r>
            <a:endParaRPr lang="en-US" sz="2000" b="1" noProof="1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80DBC0-B477-ABEC-A9FF-BB46BFC96278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flipH="1">
            <a:off x="3462795" y="1876205"/>
            <a:ext cx="3312414" cy="155279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10D4F14-2E9B-E977-E4B5-EB1FCD9DCED3}"/>
              </a:ext>
            </a:extLst>
          </p:cNvPr>
          <p:cNvSpPr txBox="1"/>
          <p:nvPr/>
        </p:nvSpPr>
        <p:spPr>
          <a:xfrm>
            <a:off x="5075548" y="5569871"/>
            <a:ext cx="33993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Hasil auto filter</a:t>
            </a:r>
            <a:endParaRPr lang="en-US" sz="2000" b="1" noProof="1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9190"/>
      </p:ext>
    </p:extLst>
  </p:cSld>
  <p:clrMapOvr>
    <a:masterClrMapping/>
  </p:clrMapOvr>
  <p:transition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48ACCE-8C79-6B36-A00B-6A7FE0272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59" y="2134322"/>
            <a:ext cx="2684888" cy="3257401"/>
          </a:xfrm>
          <a:prstGeom prst="rect">
            <a:avLst/>
          </a:prstGeom>
        </p:spPr>
      </p:pic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0" y="14871"/>
            <a:ext cx="9144000" cy="563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Multiple queries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A68D6-C431-3073-D65E-E7E6F8CFB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385" y="2185901"/>
            <a:ext cx="4942067" cy="4278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FF5C65-5618-F857-6B40-3E60496AB66C}"/>
              </a:ext>
            </a:extLst>
          </p:cNvPr>
          <p:cNvSpPr txBox="1"/>
          <p:nvPr/>
        </p:nvSpPr>
        <p:spPr>
          <a:xfrm>
            <a:off x="516120" y="768946"/>
            <a:ext cx="8124332" cy="101566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  <a:alpha val="25000"/>
                </a:schemeClr>
              </a:gs>
              <a:gs pos="34000">
                <a:schemeClr val="accent5">
                  <a:lumMod val="0"/>
                  <a:lumOff val="100000"/>
                  <a:alpha val="19000"/>
                </a:schemeClr>
              </a:gs>
              <a:gs pos="100000">
                <a:schemeClr val="accent5">
                  <a:lumMod val="100000"/>
                  <a:alpha val="13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Klik tanda panah di kolom </a:t>
            </a:r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Uraian</a:t>
            </a:r>
            <a:endParaRPr lang="en-US" sz="2000" b="1" noProof="1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Pilih </a:t>
            </a:r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Text Filter </a:t>
            </a:r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Contains</a:t>
            </a:r>
            <a:endParaRPr lang="en-US" sz="2000" b="1" noProof="1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Gunakan pilihan OR untuk memfilter uraian yg berisi “Apel” atau “Mangga”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52ECDE-AC1F-B2C1-2794-391CA5613C4C}"/>
              </a:ext>
            </a:extLst>
          </p:cNvPr>
          <p:cNvCxnSpPr>
            <a:cxnSpLocks/>
          </p:cNvCxnSpPr>
          <p:nvPr/>
        </p:nvCxnSpPr>
        <p:spPr bwMode="auto">
          <a:xfrm flipH="1">
            <a:off x="1907704" y="1088740"/>
            <a:ext cx="1790681" cy="133214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16063848"/>
      </p:ext>
    </p:extLst>
  </p:cSld>
  <p:clrMapOvr>
    <a:masterClrMapping/>
  </p:clrMapOvr>
  <p:transition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id-ID" dirty="0">
                <a:solidFill>
                  <a:srgbClr val="FFFF00"/>
                </a:solidFill>
              </a:rPr>
              <a:t>Menghapus filter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58C8D-7D83-B5A8-9690-3A413FE8F722}"/>
              </a:ext>
            </a:extLst>
          </p:cNvPr>
          <p:cNvSpPr txBox="1"/>
          <p:nvPr/>
        </p:nvSpPr>
        <p:spPr>
          <a:xfrm>
            <a:off x="779021" y="1527636"/>
            <a:ext cx="3540952" cy="101566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  <a:alpha val="25000"/>
                </a:schemeClr>
              </a:gs>
              <a:gs pos="34000">
                <a:schemeClr val="accent5">
                  <a:lumMod val="0"/>
                  <a:lumOff val="100000"/>
                  <a:alpha val="19000"/>
                </a:schemeClr>
              </a:gs>
              <a:gs pos="100000">
                <a:schemeClr val="accent5">
                  <a:lumMod val="100000"/>
                  <a:alpha val="13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Untuk menghapus </a:t>
            </a:r>
            <a:r>
              <a:rPr lang="en-US" sz="2000" noProof="1">
                <a:solidFill>
                  <a:srgbClr val="FFFF00"/>
                </a:solidFill>
                <a:latin typeface="Calibri" panose="020F0502020204030204" pitchFamily="34" charset="0"/>
              </a:rPr>
              <a:t>Filter</a:t>
            </a: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Klik Kembali icon </a:t>
            </a:r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Filter </a:t>
            </a: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atau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klik icon </a:t>
            </a:r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Clear</a:t>
            </a:r>
            <a:r>
              <a:rPr lang="en-US" sz="2000" b="1" noProof="1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Filter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B60BE-F92B-CE48-BA9C-35F468538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268" y="1418193"/>
            <a:ext cx="2629128" cy="123454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C6CC24-7C2C-9489-6627-38B601B7C28F}"/>
              </a:ext>
            </a:extLst>
          </p:cNvPr>
          <p:cNvCxnSpPr>
            <a:cxnSpLocks/>
            <a:stCxn id="4" idx="3"/>
          </p:cNvCxnSpPr>
          <p:nvPr/>
        </p:nvCxnSpPr>
        <p:spPr bwMode="auto">
          <a:xfrm>
            <a:off x="4319973" y="2035468"/>
            <a:ext cx="259228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0D04258-1054-6DAC-11B7-E1EE33F28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037" y="3248980"/>
            <a:ext cx="2629128" cy="123454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580B2D-BEF8-6ED0-077C-6C2C1346426C}"/>
              </a:ext>
            </a:extLst>
          </p:cNvPr>
          <p:cNvCxnSpPr>
            <a:cxnSpLocks/>
            <a:stCxn id="4" idx="2"/>
          </p:cNvCxnSpPr>
          <p:nvPr/>
        </p:nvCxnSpPr>
        <p:spPr bwMode="auto">
          <a:xfrm>
            <a:off x="2549497" y="2543299"/>
            <a:ext cx="1266419" cy="109090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02543699"/>
      </p:ext>
    </p:extLst>
  </p:cSld>
  <p:clrMapOvr>
    <a:masterClrMapping/>
  </p:clrMapOvr>
  <p:transition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Top 10 AutoFilter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8C94A-F5D9-9989-6E8A-200D7333B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48780"/>
            <a:ext cx="4742468" cy="4860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A007B2-CE14-F6C8-0393-B2EF6FAEC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237" y="2811726"/>
            <a:ext cx="3162574" cy="1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18870"/>
      </p:ext>
    </p:extLst>
  </p:cSld>
  <p:clrMapOvr>
    <a:masterClrMapping/>
  </p:clrMapOvr>
  <p:transition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/>
              <a:t>USING ADVANCED QUERY / FILTER OPTIONS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008353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05E108-3241-4FF1-BA86-25758D06828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542950" y="2906713"/>
            <a:ext cx="7601049" cy="150018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d-ID" sz="4400" b="1" dirty="0">
                <a:solidFill>
                  <a:srgbClr val="FF9797"/>
                </a:solidFill>
                <a:effectLst>
                  <a:outerShdw blurRad="38100" dist="38100" dir="2700000" algn="tl">
                    <a:srgbClr val="000000"/>
                  </a:outerShdw>
                  <a:reflection blurRad="152400" stA="55000" endA="300" endPos="36000" dir="5400000" sy="-100000" algn="bl" rotWithShape="0"/>
                </a:effectLst>
              </a:rPr>
              <a:t>Workbook and Worksheet</a:t>
            </a:r>
            <a:endParaRPr lang="en-US" sz="4400" b="1" dirty="0">
              <a:solidFill>
                <a:srgbClr val="FF9797"/>
              </a:solidFill>
              <a:effectLst>
                <a:outerShdw blurRad="38100" dist="38100" dir="2700000" algn="tl">
                  <a:srgbClr val="000000"/>
                </a:outerShdw>
                <a:reflection blurRad="152400" stA="55000" endA="300" endPos="36000" dir="5400000" sy="-100000" algn="bl" rotWithShape="0"/>
              </a:effectLst>
            </a:endParaRPr>
          </a:p>
        </p:txBody>
      </p:sp>
      <p:sp>
        <p:nvSpPr>
          <p:cNvPr id="7" name="8-Point Star 6"/>
          <p:cNvSpPr/>
          <p:nvPr/>
        </p:nvSpPr>
        <p:spPr bwMode="auto">
          <a:xfrm>
            <a:off x="147582" y="2874276"/>
            <a:ext cx="1395369" cy="803286"/>
          </a:xfrm>
          <a:prstGeom prst="star8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  <a:headEnd type="none" w="sm" len="sm"/>
            <a:tailEnd type="none" w="sm" len="sm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build="p"/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629400" cy="563563"/>
          </a:xfrm>
        </p:spPr>
        <p:txBody>
          <a:bodyPr/>
          <a:lstStyle/>
          <a:p>
            <a:r>
              <a:rPr lang="en-US"/>
              <a:t>Filtering unique records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36388-E081-E36E-F349-D1A2180DC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88741"/>
            <a:ext cx="2597411" cy="14041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3BEBFCD-FDB9-C707-FEC6-F962CB6A8D49}"/>
              </a:ext>
            </a:extLst>
          </p:cNvPr>
          <p:cNvSpPr/>
          <p:nvPr/>
        </p:nvSpPr>
        <p:spPr bwMode="auto">
          <a:xfrm>
            <a:off x="1403648" y="1556792"/>
            <a:ext cx="720080" cy="396045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60EB2-C87A-A835-9D72-4D7CB291A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376" y="2329298"/>
            <a:ext cx="3888432" cy="3635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77AC14-7031-67D2-300D-E419B5BEE833}"/>
              </a:ext>
            </a:extLst>
          </p:cNvPr>
          <p:cNvSpPr txBox="1"/>
          <p:nvPr/>
        </p:nvSpPr>
        <p:spPr>
          <a:xfrm>
            <a:off x="3455876" y="1129099"/>
            <a:ext cx="5256584" cy="101566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  <a:alpha val="25000"/>
                </a:schemeClr>
              </a:gs>
              <a:gs pos="34000">
                <a:schemeClr val="accent5">
                  <a:lumMod val="0"/>
                  <a:lumOff val="100000"/>
                  <a:alpha val="19000"/>
                </a:schemeClr>
              </a:gs>
              <a:gs pos="100000">
                <a:schemeClr val="accent5">
                  <a:lumMod val="100000"/>
                  <a:alpha val="13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Tujuan</a:t>
            </a:r>
            <a:r>
              <a:rPr lang="en-US" sz="2000" noProof="1">
                <a:solidFill>
                  <a:srgbClr val="FFFF00"/>
                </a:solidFill>
                <a:latin typeface="Calibri" panose="020F0502020204030204" pitchFamily="34" charset="0"/>
              </a:rPr>
              <a:t>: mencari data unik dari kolom uraian</a:t>
            </a:r>
          </a:p>
          <a:p>
            <a:pPr algn="just"/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Data mentah </a:t>
            </a: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000" b="1" noProof="1">
                <a:solidFill>
                  <a:srgbClr val="C9E7A7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A5:C15</a:t>
            </a:r>
          </a:p>
          <a:p>
            <a:pPr algn="just"/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Data hasil  </a:t>
            </a:r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E5:E9</a:t>
            </a:r>
            <a:endParaRPr lang="en-US" sz="2000" b="1" noProof="1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064560-0A24-04AC-36D8-78D7BB228337}"/>
              </a:ext>
            </a:extLst>
          </p:cNvPr>
          <p:cNvSpPr txBox="1"/>
          <p:nvPr/>
        </p:nvSpPr>
        <p:spPr>
          <a:xfrm>
            <a:off x="323528" y="2683872"/>
            <a:ext cx="3996445" cy="132343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  <a:alpha val="25000"/>
                </a:schemeClr>
              </a:gs>
              <a:gs pos="34000">
                <a:schemeClr val="accent5">
                  <a:lumMod val="0"/>
                  <a:lumOff val="100000"/>
                  <a:alpha val="19000"/>
                </a:schemeClr>
              </a:gs>
              <a:gs pos="100000">
                <a:schemeClr val="accent5">
                  <a:lumMod val="100000"/>
                  <a:alpha val="13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Langkah</a:t>
            </a:r>
            <a:r>
              <a:rPr lang="en-US" sz="2000" noProof="1">
                <a:solidFill>
                  <a:srgbClr val="FFFF00"/>
                </a:solidFill>
                <a:latin typeface="Calibri" panose="020F0502020204030204" pitchFamily="34" charset="0"/>
              </a:rPr>
              <a:t>:</a:t>
            </a:r>
          </a:p>
          <a:p>
            <a:pPr marL="176213" indent="-176213" algn="just">
              <a:buFont typeface="+mj-lt"/>
              <a:buAutoNum type="arabicPeriod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 Letakkan kursor pada sel </a:t>
            </a:r>
            <a:r>
              <a:rPr lang="en-US" sz="2000" b="1" noProof="1">
                <a:solidFill>
                  <a:srgbClr val="FFC000"/>
                </a:solidFill>
                <a:latin typeface="Calibri" panose="020F0502020204030204" pitchFamily="34" charset="0"/>
              </a:rPr>
              <a:t>B5</a:t>
            </a:r>
            <a:endParaRPr lang="en-US" sz="2000" b="1" noProof="1">
              <a:solidFill>
                <a:srgbClr val="C9E7A7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6213" indent="-176213" algn="just">
              <a:buFont typeface="+mj-lt"/>
              <a:buAutoNum type="arabicPeriod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Klik icon Advanced Filter</a:t>
            </a:r>
          </a:p>
          <a:p>
            <a:pPr marL="176213" indent="-176213" algn="just">
              <a:buFont typeface="+mj-lt"/>
              <a:buAutoNum type="arabicPeriod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Isi seperti gambar di bawah</a:t>
            </a:r>
            <a:endParaRPr lang="en-US" sz="2000" noProof="1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D5BE13-5C74-BD2F-0743-8C5AFAD7B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272883"/>
            <a:ext cx="2400508" cy="2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35154"/>
      </p:ext>
    </p:extLst>
  </p:cSld>
  <p:clrMapOvr>
    <a:masterClrMapping/>
  </p:clrMapOvr>
  <p:transition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id-ID" noProof="1">
                <a:solidFill>
                  <a:srgbClr val="FFFF00"/>
                </a:solidFill>
              </a:rPr>
              <a:t>Advanced Filter Kondisi </a:t>
            </a:r>
            <a:r>
              <a:rPr lang="id-ID" noProof="1">
                <a:solidFill>
                  <a:srgbClr val="FFC000"/>
                </a:solidFill>
              </a:rPr>
              <a:t>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36388-E081-E36E-F349-D1A2180DC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88741"/>
            <a:ext cx="2597411" cy="14041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3BEBFCD-FDB9-C707-FEC6-F962CB6A8D49}"/>
              </a:ext>
            </a:extLst>
          </p:cNvPr>
          <p:cNvSpPr/>
          <p:nvPr/>
        </p:nvSpPr>
        <p:spPr bwMode="auto">
          <a:xfrm>
            <a:off x="1403648" y="1556792"/>
            <a:ext cx="720080" cy="396045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7AC14-7031-67D2-300D-E419B5BEE833}"/>
              </a:ext>
            </a:extLst>
          </p:cNvPr>
          <p:cNvSpPr txBox="1"/>
          <p:nvPr/>
        </p:nvSpPr>
        <p:spPr>
          <a:xfrm>
            <a:off x="3455876" y="1129099"/>
            <a:ext cx="5256584" cy="101566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  <a:alpha val="25000"/>
                </a:schemeClr>
              </a:gs>
              <a:gs pos="34000">
                <a:schemeClr val="accent5">
                  <a:lumMod val="0"/>
                  <a:lumOff val="100000"/>
                  <a:alpha val="19000"/>
                </a:schemeClr>
              </a:gs>
              <a:gs pos="100000">
                <a:schemeClr val="accent5">
                  <a:lumMod val="100000"/>
                  <a:alpha val="13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Tujuan</a:t>
            </a:r>
            <a:r>
              <a:rPr lang="en-US" sz="2000" noProof="1">
                <a:solidFill>
                  <a:srgbClr val="FFFF00"/>
                </a:solidFill>
                <a:latin typeface="Calibri" panose="020F0502020204030204" pitchFamily="34" charset="0"/>
              </a:rPr>
              <a:t>: </a:t>
            </a:r>
          </a:p>
          <a:p>
            <a:pPr algn="just"/>
            <a:r>
              <a:rPr lang="en-US" sz="2000" noProof="1">
                <a:solidFill>
                  <a:srgbClr val="FFFF00"/>
                </a:solidFill>
                <a:latin typeface="Calibri" panose="020F0502020204030204" pitchFamily="34" charset="0"/>
              </a:rPr>
              <a:t>Memfilter Apel pada kolom </a:t>
            </a:r>
            <a:r>
              <a:rPr lang="en-US" sz="2000" b="1" noProof="1">
                <a:solidFill>
                  <a:srgbClr val="FFC000"/>
                </a:solidFill>
                <a:latin typeface="Calibri" panose="020F0502020204030204" pitchFamily="34" charset="0"/>
              </a:rPr>
              <a:t>URAIAN</a:t>
            </a:r>
            <a:r>
              <a:rPr lang="en-US" sz="2000" noProof="1">
                <a:solidFill>
                  <a:srgbClr val="FFFF00"/>
                </a:solidFill>
                <a:latin typeface="Calibri" panose="020F0502020204030204" pitchFamily="34" charset="0"/>
              </a:rPr>
              <a:t> dengan </a:t>
            </a:r>
            <a:r>
              <a:rPr lang="en-US" sz="2000" b="1" noProof="1">
                <a:solidFill>
                  <a:srgbClr val="FFC000"/>
                </a:solidFill>
                <a:latin typeface="Calibri" panose="020F0502020204030204" pitchFamily="34" charset="0"/>
              </a:rPr>
              <a:t>jumlah</a:t>
            </a:r>
            <a:r>
              <a:rPr lang="en-US" sz="2000" noProof="1">
                <a:solidFill>
                  <a:srgbClr val="FFFF00"/>
                </a:solidFill>
                <a:latin typeface="Calibri" panose="020F0502020204030204" pitchFamily="34" charset="0"/>
              </a:rPr>
              <a:t> kurang dari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064560-0A24-04AC-36D8-78D7BB228337}"/>
              </a:ext>
            </a:extLst>
          </p:cNvPr>
          <p:cNvSpPr txBox="1"/>
          <p:nvPr/>
        </p:nvSpPr>
        <p:spPr>
          <a:xfrm>
            <a:off x="323528" y="2683872"/>
            <a:ext cx="3996445" cy="19389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  <a:alpha val="25000"/>
                </a:schemeClr>
              </a:gs>
              <a:gs pos="34000">
                <a:schemeClr val="accent5">
                  <a:lumMod val="0"/>
                  <a:lumOff val="100000"/>
                  <a:alpha val="19000"/>
                </a:schemeClr>
              </a:gs>
              <a:gs pos="100000">
                <a:schemeClr val="accent5">
                  <a:lumMod val="100000"/>
                  <a:alpha val="13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Langkah</a:t>
            </a:r>
            <a:r>
              <a:rPr lang="en-US" sz="2000" noProof="1">
                <a:solidFill>
                  <a:srgbClr val="FFFF00"/>
                </a:solidFill>
                <a:latin typeface="Calibri" panose="020F0502020204030204" pitchFamily="34" charset="0"/>
              </a:rPr>
              <a:t>:</a:t>
            </a:r>
          </a:p>
          <a:p>
            <a:pPr marL="176213" indent="-176213" algn="just">
              <a:buFont typeface="+mj-lt"/>
              <a:buAutoNum type="arabicPeriod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 Isi B2 dengan </a:t>
            </a:r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=“=apel”</a:t>
            </a: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 dan C2 dengan </a:t>
            </a:r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&gt;0</a:t>
            </a:r>
          </a:p>
          <a:p>
            <a:pPr marL="176213" indent="-176213" algn="just">
              <a:buFont typeface="+mj-lt"/>
              <a:buAutoNum type="arabicPeriod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 Letakkan kursor pada sel </a:t>
            </a:r>
            <a:r>
              <a:rPr lang="en-US" sz="2000" b="1" noProof="1">
                <a:solidFill>
                  <a:srgbClr val="FFC000"/>
                </a:solidFill>
                <a:latin typeface="Calibri" panose="020F0502020204030204" pitchFamily="34" charset="0"/>
              </a:rPr>
              <a:t>B5</a:t>
            </a:r>
            <a:endParaRPr lang="en-US" sz="2000" b="1" noProof="1">
              <a:solidFill>
                <a:srgbClr val="C9E7A7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6213" indent="-176213" algn="just">
              <a:buFont typeface="+mj-lt"/>
              <a:buAutoNum type="arabicPeriod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Klik icon Advanced Filter</a:t>
            </a:r>
          </a:p>
          <a:p>
            <a:pPr marL="176213" indent="-176213" algn="just">
              <a:buFont typeface="+mj-lt"/>
              <a:buAutoNum type="arabicPeriod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Isi seperti gambar di bawah</a:t>
            </a:r>
            <a:endParaRPr lang="en-US" sz="2000" noProof="1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4D973-804D-D6DC-89A4-4CF19FD64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293" y="2372936"/>
            <a:ext cx="2973123" cy="4118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8EF279-45AB-2E66-11AD-21781EDA5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786" y="4807438"/>
            <a:ext cx="1980220" cy="19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91986"/>
      </p:ext>
    </p:extLst>
  </p:cSld>
  <p:clrMapOvr>
    <a:masterClrMapping/>
  </p:clrMapOvr>
  <p:transition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id-ID" noProof="1">
                <a:solidFill>
                  <a:srgbClr val="FFFF00"/>
                </a:solidFill>
              </a:rPr>
              <a:t>Advanced Filter Kondisi </a:t>
            </a:r>
            <a:r>
              <a:rPr lang="en-US" noProof="1">
                <a:solidFill>
                  <a:srgbClr val="FFC000"/>
                </a:solidFill>
              </a:rPr>
              <a:t>OR</a:t>
            </a:r>
            <a:endParaRPr lang="id-ID" noProof="1">
              <a:solidFill>
                <a:srgbClr val="FFC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36388-E081-E36E-F349-D1A2180DC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88741"/>
            <a:ext cx="2597411" cy="14041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3BEBFCD-FDB9-C707-FEC6-F962CB6A8D49}"/>
              </a:ext>
            </a:extLst>
          </p:cNvPr>
          <p:cNvSpPr/>
          <p:nvPr/>
        </p:nvSpPr>
        <p:spPr bwMode="auto">
          <a:xfrm>
            <a:off x="1403648" y="1556792"/>
            <a:ext cx="720080" cy="396045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7AC14-7031-67D2-300D-E419B5BEE833}"/>
              </a:ext>
            </a:extLst>
          </p:cNvPr>
          <p:cNvSpPr txBox="1"/>
          <p:nvPr/>
        </p:nvSpPr>
        <p:spPr>
          <a:xfrm>
            <a:off x="3455876" y="1129099"/>
            <a:ext cx="5256584" cy="101566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  <a:alpha val="25000"/>
                </a:schemeClr>
              </a:gs>
              <a:gs pos="34000">
                <a:schemeClr val="accent5">
                  <a:lumMod val="0"/>
                  <a:lumOff val="100000"/>
                  <a:alpha val="19000"/>
                </a:schemeClr>
              </a:gs>
              <a:gs pos="100000">
                <a:schemeClr val="accent5">
                  <a:lumMod val="100000"/>
                  <a:alpha val="13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Tujuan</a:t>
            </a:r>
            <a:r>
              <a:rPr lang="en-US" sz="2000" noProof="1">
                <a:solidFill>
                  <a:srgbClr val="FFFF00"/>
                </a:solidFill>
                <a:latin typeface="Calibri" panose="020F0502020204030204" pitchFamily="34" charset="0"/>
              </a:rPr>
              <a:t>: </a:t>
            </a:r>
          </a:p>
          <a:p>
            <a:pPr algn="just"/>
            <a:r>
              <a:rPr lang="en-US" sz="2000" noProof="1">
                <a:solidFill>
                  <a:srgbClr val="FFFF00"/>
                </a:solidFill>
                <a:latin typeface="Calibri" panose="020F0502020204030204" pitchFamily="34" charset="0"/>
              </a:rPr>
              <a:t>Memfilter kolom </a:t>
            </a:r>
            <a:r>
              <a:rPr lang="en-US" sz="2000" b="1" noProof="1">
                <a:solidFill>
                  <a:srgbClr val="FFC000"/>
                </a:solidFill>
                <a:latin typeface="Calibri" panose="020F0502020204030204" pitchFamily="34" charset="0"/>
              </a:rPr>
              <a:t>URAIAN</a:t>
            </a:r>
            <a:r>
              <a:rPr lang="en-US" sz="2000" noProof="1">
                <a:solidFill>
                  <a:srgbClr val="FFFF00"/>
                </a:solidFill>
                <a:latin typeface="Calibri" panose="020F0502020204030204" pitchFamily="34" charset="0"/>
              </a:rPr>
              <a:t> untuk mencari isian </a:t>
            </a:r>
            <a:r>
              <a:rPr lang="en-US" sz="2000" b="1" noProof="1">
                <a:solidFill>
                  <a:srgbClr val="FFC000"/>
                </a:solidFill>
                <a:latin typeface="Calibri" panose="020F0502020204030204" pitchFamily="34" charset="0"/>
              </a:rPr>
              <a:t>Apel</a:t>
            </a:r>
            <a:r>
              <a:rPr lang="en-US" sz="2000" noProof="1">
                <a:solidFill>
                  <a:srgbClr val="FFFF00"/>
                </a:solidFill>
                <a:latin typeface="Calibri" panose="020F0502020204030204" pitchFamily="34" charset="0"/>
              </a:rPr>
              <a:t> atau </a:t>
            </a:r>
            <a:r>
              <a:rPr lang="en-US" sz="2000" b="1" noProof="1">
                <a:solidFill>
                  <a:srgbClr val="FFC000"/>
                </a:solidFill>
                <a:latin typeface="Calibri" panose="020F0502020204030204" pitchFamily="34" charset="0"/>
              </a:rPr>
              <a:t>Jambu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064560-0A24-04AC-36D8-78D7BB228337}"/>
              </a:ext>
            </a:extLst>
          </p:cNvPr>
          <p:cNvSpPr txBox="1"/>
          <p:nvPr/>
        </p:nvSpPr>
        <p:spPr>
          <a:xfrm>
            <a:off x="323528" y="2683872"/>
            <a:ext cx="3996445" cy="19389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  <a:alpha val="25000"/>
                </a:schemeClr>
              </a:gs>
              <a:gs pos="34000">
                <a:schemeClr val="accent5">
                  <a:lumMod val="0"/>
                  <a:lumOff val="100000"/>
                  <a:alpha val="19000"/>
                </a:schemeClr>
              </a:gs>
              <a:gs pos="100000">
                <a:schemeClr val="accent5">
                  <a:lumMod val="100000"/>
                  <a:alpha val="13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Langkah</a:t>
            </a:r>
            <a:r>
              <a:rPr lang="en-US" sz="2000" noProof="1">
                <a:solidFill>
                  <a:srgbClr val="FFFF00"/>
                </a:solidFill>
                <a:latin typeface="Calibri" panose="020F0502020204030204" pitchFamily="34" charset="0"/>
              </a:rPr>
              <a:t>:</a:t>
            </a:r>
          </a:p>
          <a:p>
            <a:pPr marL="176213" indent="-176213" algn="just">
              <a:buFont typeface="+mj-lt"/>
              <a:buAutoNum type="arabicPeriod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 Isi B2 dengan </a:t>
            </a:r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="=apel"</a:t>
            </a: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 dan B3 dengan </a:t>
            </a:r>
            <a:r>
              <a:rPr lang="en-US" sz="2000" b="1" noProof="1">
                <a:solidFill>
                  <a:srgbClr val="FFFF00"/>
                </a:solidFill>
                <a:latin typeface="Calibri" panose="020F0502020204030204" pitchFamily="34" charset="0"/>
              </a:rPr>
              <a:t>="=jambu"</a:t>
            </a:r>
          </a:p>
          <a:p>
            <a:pPr marL="176213" indent="-176213" algn="just">
              <a:buFont typeface="+mj-lt"/>
              <a:buAutoNum type="arabicPeriod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</a:rPr>
              <a:t> Letakkan kursor pada sel </a:t>
            </a:r>
            <a:r>
              <a:rPr lang="en-US" sz="2000" b="1" noProof="1">
                <a:solidFill>
                  <a:srgbClr val="FFC000"/>
                </a:solidFill>
                <a:latin typeface="Calibri" panose="020F0502020204030204" pitchFamily="34" charset="0"/>
              </a:rPr>
              <a:t>B5</a:t>
            </a:r>
            <a:endParaRPr lang="en-US" sz="2000" b="1" noProof="1">
              <a:solidFill>
                <a:srgbClr val="C9E7A7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6213" indent="-176213" algn="just">
              <a:buFont typeface="+mj-lt"/>
              <a:buAutoNum type="arabicPeriod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Klik icon Advanced Filter</a:t>
            </a:r>
          </a:p>
          <a:p>
            <a:pPr marL="176213" indent="-176213" algn="just">
              <a:buFont typeface="+mj-lt"/>
              <a:buAutoNum type="arabicPeriod"/>
            </a:pPr>
            <a:r>
              <a:rPr lang="en-US" sz="2000" noProof="1">
                <a:solidFill>
                  <a:srgbClr val="FFC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Isi seperti gambar di bawah</a:t>
            </a:r>
            <a:endParaRPr lang="en-US" sz="2000" noProof="1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F879E3-8CDE-7D9A-EE6B-73EF4296C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12" y="2683872"/>
            <a:ext cx="3917019" cy="3787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A3B24A-7F0C-4536-3454-BCD28DF86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1471" y="4687651"/>
            <a:ext cx="2143750" cy="20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01516"/>
      </p:ext>
    </p:extLst>
  </p:cSld>
  <p:clrMapOvr>
    <a:masterClrMapping/>
  </p:clrMapOvr>
  <p:transition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sz="4000" dirty="0">
                <a:solidFill>
                  <a:srgbClr val="92D050"/>
                </a:solidFill>
              </a:rPr>
              <a:t>NAMED RANGES</a:t>
            </a:r>
            <a:endParaRPr lang="en-GB" sz="4000" dirty="0">
              <a:solidFill>
                <a:srgbClr val="92D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92E691-759B-A52D-40ED-3D6F9317A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8" y="3753036"/>
            <a:ext cx="6496954" cy="23762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067780"/>
          </a:xfrm>
        </p:spPr>
        <p:txBody>
          <a:bodyPr/>
          <a:lstStyle/>
          <a:p>
            <a:pPr algn="ctr"/>
            <a:r>
              <a:rPr lang="id-ID" sz="2800" noProof="1">
                <a:solidFill>
                  <a:srgbClr val="FFFF00"/>
                </a:solidFill>
              </a:rPr>
              <a:t>Buat apa memberi nama pada sekelompok sel (Ranges)?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827584" y="1736812"/>
            <a:ext cx="7402016" cy="4663988"/>
          </a:xfrm>
        </p:spPr>
        <p:txBody>
          <a:bodyPr/>
          <a:lstStyle/>
          <a:p>
            <a:pPr marL="269875" indent="-269875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id-ID" sz="2400" noProof="1">
                <a:solidFill>
                  <a:srgbClr val="FFC000"/>
                </a:solidFill>
              </a:rPr>
              <a:t>Anda dapat menamai sel dan rentang agar dapat dirujuk menggunakan nama yang bermakna, seperti '</a:t>
            </a:r>
            <a:r>
              <a:rPr lang="id-ID" sz="2400" noProof="1">
                <a:solidFill>
                  <a:srgbClr val="FFFF00"/>
                </a:solidFill>
              </a:rPr>
              <a:t>penjualan</a:t>
            </a:r>
            <a:r>
              <a:rPr lang="id-ID" sz="2400" noProof="1">
                <a:solidFill>
                  <a:srgbClr val="FFC000"/>
                </a:solidFill>
              </a:rPr>
              <a:t>’</a:t>
            </a:r>
            <a:r>
              <a:rPr lang="en-US" sz="2400" noProof="1">
                <a:solidFill>
                  <a:srgbClr val="FFC000"/>
                </a:solidFill>
              </a:rPr>
              <a:t> daripada range seperti $A$1:$G$200</a:t>
            </a:r>
            <a:r>
              <a:rPr lang="id-ID" sz="2400" noProof="1">
                <a:solidFill>
                  <a:srgbClr val="FFC000"/>
                </a:solidFill>
              </a:rPr>
              <a:t>.</a:t>
            </a:r>
            <a:endParaRPr lang="en-US" sz="2400" noProof="1">
              <a:solidFill>
                <a:srgbClr val="FFC000"/>
              </a:solidFill>
            </a:endParaRPr>
          </a:p>
          <a:p>
            <a:pPr marL="0" indent="0">
              <a:buClr>
                <a:srgbClr val="FFFF00"/>
              </a:buClr>
              <a:buNone/>
            </a:pPr>
            <a:endParaRPr lang="en-US" sz="2400" noProof="1">
              <a:solidFill>
                <a:srgbClr val="FFC000"/>
              </a:solidFill>
            </a:endParaRPr>
          </a:p>
          <a:p>
            <a:pPr marL="269875" indent="-269875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id-ID" sz="2400" noProof="1">
                <a:solidFill>
                  <a:srgbClr val="FFC000"/>
                </a:solidFill>
              </a:rPr>
              <a:t>Jauh lebih mudah untuk memahami rumus seperti: </a:t>
            </a:r>
            <a:r>
              <a:rPr lang="id-ID" sz="2400" noProof="1">
                <a:solidFill>
                  <a:srgbClr val="FFFF00"/>
                </a:solidFill>
              </a:rPr>
              <a:t>=</a:t>
            </a:r>
            <a:r>
              <a:rPr lang="en-US" sz="2400" noProof="1">
                <a:solidFill>
                  <a:srgbClr val="FFFF00"/>
                </a:solidFill>
              </a:rPr>
              <a:t> </a:t>
            </a:r>
            <a:r>
              <a:rPr lang="id-ID" sz="2400" noProof="1">
                <a:solidFill>
                  <a:srgbClr val="FFFF00"/>
                </a:solidFill>
              </a:rPr>
              <a:t>harga_unit</a:t>
            </a:r>
            <a:r>
              <a:rPr lang="en-US" sz="2400" noProof="1">
                <a:solidFill>
                  <a:srgbClr val="FFFF00"/>
                </a:solidFill>
              </a:rPr>
              <a:t> </a:t>
            </a:r>
            <a:r>
              <a:rPr lang="id-ID" sz="2400" noProof="1">
                <a:solidFill>
                  <a:srgbClr val="FFFF00"/>
                </a:solidFill>
              </a:rPr>
              <a:t>*</a:t>
            </a:r>
            <a:r>
              <a:rPr lang="en-US" sz="2400" noProof="1">
                <a:solidFill>
                  <a:srgbClr val="FFFF00"/>
                </a:solidFill>
              </a:rPr>
              <a:t> kuantitas</a:t>
            </a:r>
            <a:br>
              <a:rPr lang="id-ID" noProof="1"/>
            </a:br>
            <a:r>
              <a:rPr lang="en-US" sz="2400" noProof="1">
                <a:solidFill>
                  <a:srgbClr val="FFC000"/>
                </a:solidFill>
              </a:rPr>
              <a:t>daripada formula seperti di bawah ini:</a:t>
            </a:r>
            <a:endParaRPr lang="id-ID" noProof="1"/>
          </a:p>
          <a:p>
            <a:pPr marL="269875" lvl="1" indent="0">
              <a:buNone/>
            </a:pPr>
            <a:r>
              <a:rPr lang="id-ID" sz="2400" noProof="1">
                <a:solidFill>
                  <a:srgbClr val="FFFF00"/>
                </a:solidFill>
              </a:rPr>
              <a:t>=A</a:t>
            </a:r>
            <a:r>
              <a:rPr lang="en-US" sz="2400" noProof="1">
                <a:solidFill>
                  <a:srgbClr val="FFFF00"/>
                </a:solidFill>
              </a:rPr>
              <a:t>2</a:t>
            </a:r>
            <a:r>
              <a:rPr lang="id-ID" sz="2400" noProof="1">
                <a:solidFill>
                  <a:srgbClr val="FFFF00"/>
                </a:solidFill>
              </a:rPr>
              <a:t>*B</a:t>
            </a:r>
            <a:r>
              <a:rPr lang="en-US" sz="2400" noProof="1">
                <a:solidFill>
                  <a:srgbClr val="FFFF00"/>
                </a:solidFill>
              </a:rPr>
              <a:t>2</a:t>
            </a:r>
            <a:endParaRPr lang="id-ID" sz="2400" noProof="1">
              <a:solidFill>
                <a:srgbClr val="FFFF00"/>
              </a:solidFill>
            </a:endParaRPr>
          </a:p>
          <a:p>
            <a:endParaRPr lang="id-ID" noProof="1"/>
          </a:p>
        </p:txBody>
      </p:sp>
    </p:spTree>
  </p:cSld>
  <p:clrMapOvr>
    <a:masterClrMapping/>
  </p:clrMapOvr>
  <p:transition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en-US" noProof="1">
                <a:solidFill>
                  <a:srgbClr val="FFFF00"/>
                </a:solidFill>
              </a:rPr>
              <a:t>Aturan penamaan ranges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647564" y="1700808"/>
            <a:ext cx="7884876" cy="3708412"/>
          </a:xfrm>
        </p:spPr>
        <p:txBody>
          <a:bodyPr/>
          <a:lstStyle/>
          <a:p>
            <a:pPr marL="342900" lvl="1" indent="-34290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</a:pPr>
            <a:r>
              <a:rPr lang="id-ID" sz="2400" noProof="1">
                <a:solidFill>
                  <a:srgbClr val="FFC000"/>
                </a:solidFill>
                <a:ea typeface="+mn-ea"/>
                <a:cs typeface="+mn-cs"/>
              </a:rPr>
              <a:t>Nama rentang biasanya dimulai dengan </a:t>
            </a:r>
            <a:r>
              <a:rPr lang="id-ID" sz="2400" noProof="1">
                <a:solidFill>
                  <a:srgbClr val="FFFF00"/>
                </a:solidFill>
                <a:ea typeface="+mn-ea"/>
                <a:cs typeface="+mn-cs"/>
              </a:rPr>
              <a:t>huruf</a:t>
            </a:r>
            <a:r>
              <a:rPr lang="id-ID" sz="2400" noProof="1">
                <a:solidFill>
                  <a:srgbClr val="FFC000"/>
                </a:solidFill>
                <a:ea typeface="+mn-ea"/>
                <a:cs typeface="+mn-cs"/>
              </a:rPr>
              <a:t> atau karakter </a:t>
            </a:r>
            <a:r>
              <a:rPr lang="id-ID" sz="2400" u="sng" noProof="1">
                <a:solidFill>
                  <a:srgbClr val="FFFF00"/>
                </a:solidFill>
                <a:ea typeface="+mn-ea"/>
                <a:cs typeface="+mn-cs"/>
              </a:rPr>
              <a:t>garis bawah</a:t>
            </a:r>
            <a:r>
              <a:rPr lang="id-ID" sz="2400" noProof="1">
                <a:solidFill>
                  <a:srgbClr val="FFC000"/>
                </a:solidFill>
                <a:ea typeface="+mn-ea"/>
                <a:cs typeface="+mn-cs"/>
              </a:rPr>
              <a:t>.</a:t>
            </a:r>
          </a:p>
          <a:p>
            <a:pPr marL="342900" lvl="1" indent="-34290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</a:pPr>
            <a:r>
              <a:rPr lang="id-ID" sz="2400" noProof="1">
                <a:solidFill>
                  <a:srgbClr val="FFC000"/>
                </a:solidFill>
                <a:ea typeface="+mn-ea"/>
                <a:cs typeface="+mn-cs"/>
              </a:rPr>
              <a:t>Nama rentang </a:t>
            </a:r>
            <a:r>
              <a:rPr lang="id-ID" sz="2400" noProof="1">
                <a:solidFill>
                  <a:srgbClr val="FFFF00"/>
                </a:solidFill>
                <a:ea typeface="+mn-ea"/>
                <a:cs typeface="+mn-cs"/>
              </a:rPr>
              <a:t>TIDAK BOLEH </a:t>
            </a:r>
            <a:r>
              <a:rPr lang="id-ID" sz="2400" noProof="1">
                <a:solidFill>
                  <a:srgbClr val="FFC000"/>
                </a:solidFill>
                <a:ea typeface="+mn-ea"/>
                <a:cs typeface="+mn-cs"/>
              </a:rPr>
              <a:t>mengandung </a:t>
            </a:r>
            <a:r>
              <a:rPr lang="id-ID" sz="2400" b="1" i="1" noProof="1">
                <a:solidFill>
                  <a:srgbClr val="FFFF00"/>
                </a:solidFill>
                <a:ea typeface="+mn-ea"/>
                <a:cs typeface="+mn-cs"/>
              </a:rPr>
              <a:t>tanda hubung </a:t>
            </a:r>
            <a:r>
              <a:rPr lang="id-ID" sz="2400" b="1" noProof="1">
                <a:solidFill>
                  <a:srgbClr val="FFFF00"/>
                </a:solidFill>
                <a:ea typeface="+mn-ea"/>
                <a:cs typeface="+mn-cs"/>
              </a:rPr>
              <a:t>(-)</a:t>
            </a:r>
            <a:r>
              <a:rPr lang="id-ID" sz="2400" noProof="1">
                <a:solidFill>
                  <a:srgbClr val="FFC000"/>
                </a:solidFill>
                <a:ea typeface="+mn-ea"/>
                <a:cs typeface="+mn-cs"/>
              </a:rPr>
              <a:t> atau </a:t>
            </a:r>
            <a:r>
              <a:rPr lang="id-ID" sz="2400" b="1" noProof="1">
                <a:solidFill>
                  <a:srgbClr val="FFFF00"/>
                </a:solidFill>
                <a:ea typeface="+mn-ea"/>
                <a:cs typeface="+mn-cs"/>
              </a:rPr>
              <a:t>spasi</a:t>
            </a:r>
            <a:r>
              <a:rPr lang="id-ID" sz="2400" noProof="1">
                <a:solidFill>
                  <a:srgbClr val="FFC000"/>
                </a:solidFill>
                <a:ea typeface="+mn-ea"/>
                <a:cs typeface="+mn-cs"/>
              </a:rPr>
              <a:t>.</a:t>
            </a:r>
          </a:p>
          <a:p>
            <a:pPr marL="342900" lvl="1" indent="-34290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</a:pPr>
            <a:r>
              <a:rPr lang="id-ID" sz="2400" noProof="1">
                <a:solidFill>
                  <a:srgbClr val="FFC000"/>
                </a:solidFill>
                <a:ea typeface="+mn-ea"/>
                <a:cs typeface="+mn-cs"/>
              </a:rPr>
              <a:t>Nama rentang dibatasi </a:t>
            </a:r>
            <a:r>
              <a:rPr lang="en-US" sz="2400" noProof="1">
                <a:solidFill>
                  <a:srgbClr val="FFC000"/>
                </a:solidFill>
                <a:ea typeface="+mn-ea"/>
                <a:cs typeface="+mn-cs"/>
              </a:rPr>
              <a:t>maksimal </a:t>
            </a:r>
            <a:r>
              <a:rPr lang="id-ID" sz="2400" noProof="1">
                <a:solidFill>
                  <a:srgbClr val="FFC000"/>
                </a:solidFill>
                <a:ea typeface="+mn-ea"/>
                <a:cs typeface="+mn-cs"/>
              </a:rPr>
              <a:t>hingga </a:t>
            </a:r>
            <a:r>
              <a:rPr lang="id-ID" sz="2400" noProof="1">
                <a:solidFill>
                  <a:srgbClr val="FFFF00"/>
                </a:solidFill>
                <a:ea typeface="+mn-ea"/>
                <a:cs typeface="+mn-cs"/>
              </a:rPr>
              <a:t>255</a:t>
            </a:r>
            <a:r>
              <a:rPr lang="id-ID" sz="2400" noProof="1">
                <a:solidFill>
                  <a:srgbClr val="FFC000"/>
                </a:solidFill>
                <a:ea typeface="+mn-ea"/>
                <a:cs typeface="+mn-cs"/>
              </a:rPr>
              <a:t> karakter.</a:t>
            </a:r>
          </a:p>
          <a:p>
            <a:pPr marL="342900" lvl="1" indent="-34290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</a:pPr>
            <a:r>
              <a:rPr lang="id-ID" sz="2400" noProof="1">
                <a:solidFill>
                  <a:srgbClr val="FFC000"/>
                </a:solidFill>
                <a:ea typeface="+mn-ea"/>
                <a:cs typeface="+mn-cs"/>
              </a:rPr>
              <a:t>Perlu diingat bahwa nama dengan panjang 10-15 karakter akan terlihat di pada </a:t>
            </a:r>
            <a:r>
              <a:rPr lang="id-ID" sz="2400" noProof="1">
                <a:solidFill>
                  <a:srgbClr val="FFFF00"/>
                </a:solidFill>
                <a:ea typeface="+mn-ea"/>
                <a:cs typeface="+mn-cs"/>
              </a:rPr>
              <a:t>menu Drop-down</a:t>
            </a:r>
            <a:r>
              <a:rPr lang="id-ID" sz="2400" noProof="1">
                <a:solidFill>
                  <a:srgbClr val="FFC000"/>
                </a:solidFill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wipe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Naming cell range(s) in a worksheet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8DC47-9CE6-9A4E-7147-0B899340D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24" y="1410784"/>
            <a:ext cx="7650751" cy="248427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CEA66C-4888-4A4D-298D-EF89AB5683C4}"/>
              </a:ext>
            </a:extLst>
          </p:cNvPr>
          <p:cNvSpPr txBox="1">
            <a:spLocks/>
          </p:cNvSpPr>
          <p:nvPr/>
        </p:nvSpPr>
        <p:spPr bwMode="auto">
          <a:xfrm>
            <a:off x="647564" y="4437112"/>
            <a:ext cx="7749811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kern="0" noProof="1">
                <a:solidFill>
                  <a:srgbClr val="FFC000"/>
                </a:solidFill>
                <a:ea typeface="+mn-ea"/>
                <a:cs typeface="+mn-cs"/>
              </a:rPr>
              <a:t>Sel C15 diberi nama </a:t>
            </a:r>
            <a:r>
              <a:rPr lang="en-US" sz="2400" kern="0" noProof="1">
                <a:solidFill>
                  <a:srgbClr val="FFFF00"/>
                </a:solidFill>
                <a:ea typeface="+mn-ea"/>
                <a:cs typeface="+mn-cs"/>
              </a:rPr>
              <a:t>kuantitas</a:t>
            </a:r>
          </a:p>
          <a:p>
            <a:pPr marL="342900" lvl="1" indent="-34290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kern="0" noProof="1">
                <a:solidFill>
                  <a:srgbClr val="FFC000"/>
                </a:solidFill>
              </a:rPr>
              <a:t>Sel E2 diberi nama </a:t>
            </a:r>
            <a:r>
              <a:rPr lang="en-US" sz="2400" kern="0" noProof="1">
                <a:solidFill>
                  <a:srgbClr val="75DBFF"/>
                </a:solidFill>
              </a:rPr>
              <a:t>harga</a:t>
            </a:r>
          </a:p>
          <a:p>
            <a:pPr marL="342900" lvl="1" indent="-34290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kern="0" noProof="1">
                <a:solidFill>
                  <a:srgbClr val="FFC000"/>
                </a:solidFill>
                <a:ea typeface="+mn-ea"/>
                <a:cs typeface="+mn-cs"/>
              </a:rPr>
              <a:t>Sel F2 dibuat formula =</a:t>
            </a:r>
            <a:r>
              <a:rPr lang="en-US" sz="2400" kern="0" noProof="1">
                <a:solidFill>
                  <a:srgbClr val="75DBFF"/>
                </a:solidFill>
                <a:ea typeface="+mn-ea"/>
                <a:cs typeface="+mn-cs"/>
              </a:rPr>
              <a:t>harga</a:t>
            </a:r>
            <a:r>
              <a:rPr lang="en-US" sz="2400" kern="0" noProof="1">
                <a:solidFill>
                  <a:srgbClr val="FFC000"/>
                </a:solidFill>
                <a:ea typeface="+mn-ea"/>
                <a:cs typeface="+mn-cs"/>
              </a:rPr>
              <a:t> * </a:t>
            </a:r>
            <a:r>
              <a:rPr lang="en-US" sz="2400" kern="0" noProof="1">
                <a:solidFill>
                  <a:srgbClr val="FFFF00"/>
                </a:solidFill>
                <a:ea typeface="+mn-ea"/>
                <a:cs typeface="+mn-cs"/>
              </a:rPr>
              <a:t>kuantitas</a:t>
            </a:r>
            <a:r>
              <a:rPr lang="en-US" sz="2400" kern="0" noProof="1">
                <a:solidFill>
                  <a:srgbClr val="FFC000"/>
                </a:solidFill>
                <a:ea typeface="+mn-ea"/>
                <a:cs typeface="+mn-cs"/>
              </a:rPr>
              <a:t> (=</a:t>
            </a:r>
            <a:r>
              <a:rPr lang="en-US" sz="2400" kern="0" noProof="1">
                <a:solidFill>
                  <a:srgbClr val="75DBFF"/>
                </a:solidFill>
                <a:ea typeface="+mn-ea"/>
                <a:cs typeface="+mn-cs"/>
              </a:rPr>
              <a:t>E2</a:t>
            </a:r>
            <a:r>
              <a:rPr lang="en-US" sz="2400" kern="0" noProof="1">
                <a:solidFill>
                  <a:srgbClr val="FFC000"/>
                </a:solidFill>
                <a:ea typeface="+mn-ea"/>
                <a:cs typeface="+mn-cs"/>
              </a:rPr>
              <a:t>*</a:t>
            </a:r>
            <a:r>
              <a:rPr lang="en-US" sz="2400" kern="0" noProof="1">
                <a:solidFill>
                  <a:srgbClr val="FFFF00"/>
                </a:solidFill>
                <a:ea typeface="+mn-ea"/>
                <a:cs typeface="+mn-cs"/>
              </a:rPr>
              <a:t>C15</a:t>
            </a:r>
            <a:r>
              <a:rPr lang="en-US" sz="2400" kern="0" noProof="1">
                <a:solidFill>
                  <a:srgbClr val="FFC000"/>
                </a:solidFill>
                <a:ea typeface="+mn-ea"/>
                <a:cs typeface="+mn-cs"/>
              </a:rPr>
              <a:t>)</a:t>
            </a:r>
            <a:endParaRPr lang="id-ID" sz="2400" kern="0" noProof="1">
              <a:solidFill>
                <a:srgbClr val="FFC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id-ID" dirty="0">
                <a:solidFill>
                  <a:srgbClr val="FFFF00"/>
                </a:solidFill>
              </a:rPr>
              <a:t>Cara memberikan nama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FD593-DEF3-5958-17FA-DC16EE193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465" y="1473277"/>
            <a:ext cx="4359018" cy="284250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FB56B8-0946-1C97-E4AA-8F2289665876}"/>
              </a:ext>
            </a:extLst>
          </p:cNvPr>
          <p:cNvSpPr txBox="1">
            <a:spLocks/>
          </p:cNvSpPr>
          <p:nvPr/>
        </p:nvSpPr>
        <p:spPr bwMode="auto">
          <a:xfrm>
            <a:off x="215517" y="1484784"/>
            <a:ext cx="3852428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kern="0" noProof="1">
                <a:solidFill>
                  <a:srgbClr val="FFC000"/>
                </a:solidFill>
                <a:ea typeface="+mn-ea"/>
                <a:cs typeface="+mn-cs"/>
              </a:rPr>
              <a:t>Kursor diletakkan pada </a:t>
            </a:r>
            <a:r>
              <a:rPr lang="en-US" sz="2400" b="1" kern="0" noProof="1">
                <a:solidFill>
                  <a:srgbClr val="FFFF00"/>
                </a:solidFill>
                <a:ea typeface="+mn-ea"/>
                <a:cs typeface="+mn-cs"/>
              </a:rPr>
              <a:t>Sel C15</a:t>
            </a:r>
            <a:r>
              <a:rPr lang="en-US" sz="2400" kern="0" noProof="1">
                <a:solidFill>
                  <a:srgbClr val="FFC000"/>
                </a:solidFill>
                <a:ea typeface="+mn-ea"/>
                <a:cs typeface="+mn-cs"/>
              </a:rPr>
              <a:t> </a:t>
            </a:r>
          </a:p>
          <a:p>
            <a:pPr marL="342900" lvl="1" indent="-34290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kern="0" noProof="1">
                <a:solidFill>
                  <a:srgbClr val="FFC000"/>
                </a:solidFill>
              </a:rPr>
              <a:t>Pada kotak </a:t>
            </a:r>
            <a:r>
              <a:rPr lang="en-US" sz="2400" b="1" kern="0" noProof="1">
                <a:solidFill>
                  <a:srgbClr val="FFFF00"/>
                </a:solidFill>
              </a:rPr>
              <a:t>Name Box </a:t>
            </a:r>
            <a:r>
              <a:rPr lang="en-US" sz="2400" kern="0" noProof="1">
                <a:solidFill>
                  <a:srgbClr val="FFC000"/>
                </a:solidFill>
                <a:ea typeface="+mn-ea"/>
                <a:cs typeface="+mn-cs"/>
              </a:rPr>
              <a:t>isi dengan “</a:t>
            </a:r>
            <a:r>
              <a:rPr lang="en-US" sz="2400" kern="0" noProof="1">
                <a:solidFill>
                  <a:srgbClr val="FFFF00"/>
                </a:solidFill>
                <a:ea typeface="+mn-ea"/>
                <a:cs typeface="+mn-cs"/>
              </a:rPr>
              <a:t>kuantitas”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D78790-6DF8-94C5-D785-F54840D8945E}"/>
              </a:ext>
            </a:extLst>
          </p:cNvPr>
          <p:cNvCxnSpPr>
            <a:cxnSpLocks/>
            <a:endCxn id="7" idx="2"/>
          </p:cNvCxnSpPr>
          <p:nvPr/>
        </p:nvCxnSpPr>
        <p:spPr bwMode="auto">
          <a:xfrm flipV="1">
            <a:off x="2483768" y="1575856"/>
            <a:ext cx="2069164" cy="88103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1958F08-FC49-125B-8716-AE70631FE804}"/>
              </a:ext>
            </a:extLst>
          </p:cNvPr>
          <p:cNvSpPr/>
          <p:nvPr/>
        </p:nvSpPr>
        <p:spPr bwMode="auto">
          <a:xfrm>
            <a:off x="4552932" y="1234880"/>
            <a:ext cx="2107299" cy="681952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044D9F-30B2-E49B-A62C-41664E0D0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964" y="1260537"/>
            <a:ext cx="4647352" cy="1113428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id-ID" dirty="0">
                <a:solidFill>
                  <a:srgbClr val="FFFF00"/>
                </a:solidFill>
              </a:rPr>
              <a:t>Cara </a:t>
            </a:r>
            <a:r>
              <a:rPr lang="en-US" dirty="0">
                <a:solidFill>
                  <a:srgbClr val="FFFF00"/>
                </a:solidFill>
              </a:rPr>
              <a:t>lain </a:t>
            </a:r>
            <a:r>
              <a:rPr lang="id-ID" dirty="0">
                <a:solidFill>
                  <a:srgbClr val="FFFF00"/>
                </a:solidFill>
              </a:rPr>
              <a:t>memberikan nama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FB56B8-0946-1C97-E4AA-8F2289665876}"/>
              </a:ext>
            </a:extLst>
          </p:cNvPr>
          <p:cNvSpPr txBox="1">
            <a:spLocks/>
          </p:cNvSpPr>
          <p:nvPr/>
        </p:nvSpPr>
        <p:spPr bwMode="auto">
          <a:xfrm>
            <a:off x="464708" y="1327106"/>
            <a:ext cx="3567232" cy="361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kern="0" noProof="1">
                <a:solidFill>
                  <a:srgbClr val="FFC000"/>
                </a:solidFill>
                <a:ea typeface="+mn-ea"/>
                <a:cs typeface="+mn-cs"/>
              </a:rPr>
              <a:t>Klik Menu </a:t>
            </a:r>
            <a:r>
              <a:rPr lang="en-US" sz="2400" b="1" kern="0" noProof="1">
                <a:solidFill>
                  <a:srgbClr val="FFFF00"/>
                </a:solidFill>
                <a:ea typeface="+mn-ea"/>
                <a:cs typeface="+mn-cs"/>
              </a:rPr>
              <a:t>Formulas</a:t>
            </a:r>
          </a:p>
          <a:p>
            <a:pPr marL="342900" lvl="1" indent="-34290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kern="0" noProof="1">
                <a:solidFill>
                  <a:srgbClr val="FFC000"/>
                </a:solidFill>
                <a:ea typeface="+mn-ea"/>
                <a:cs typeface="+mn-cs"/>
              </a:rPr>
              <a:t>Kursor diletakkan pada </a:t>
            </a:r>
            <a:r>
              <a:rPr lang="en-US" sz="2400" b="1" kern="0" noProof="1">
                <a:solidFill>
                  <a:srgbClr val="FFFF00"/>
                </a:solidFill>
                <a:ea typeface="+mn-ea"/>
                <a:cs typeface="+mn-cs"/>
              </a:rPr>
              <a:t>Sel C15</a:t>
            </a:r>
            <a:r>
              <a:rPr lang="en-US" sz="2400" kern="0" noProof="1">
                <a:solidFill>
                  <a:srgbClr val="FFC000"/>
                </a:solidFill>
                <a:ea typeface="+mn-ea"/>
                <a:cs typeface="+mn-cs"/>
              </a:rPr>
              <a:t> </a:t>
            </a:r>
          </a:p>
          <a:p>
            <a:pPr marL="342900" lvl="1" indent="-34290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kern="0" noProof="1">
                <a:solidFill>
                  <a:srgbClr val="FFC000"/>
                </a:solidFill>
              </a:rPr>
              <a:t>Klik </a:t>
            </a:r>
            <a:r>
              <a:rPr lang="en-US" sz="2400" b="1" kern="0" noProof="1">
                <a:solidFill>
                  <a:srgbClr val="FFFF00"/>
                </a:solidFill>
              </a:rPr>
              <a:t>Define Name </a:t>
            </a:r>
          </a:p>
          <a:p>
            <a:pPr marL="342900" lvl="1" indent="-34290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400" kern="0" noProof="1">
                <a:solidFill>
                  <a:srgbClr val="FFC000"/>
                </a:solidFill>
                <a:ea typeface="+mn-ea"/>
                <a:cs typeface="+mn-cs"/>
              </a:rPr>
              <a:t>Beri nama </a:t>
            </a:r>
            <a:r>
              <a:rPr lang="en-US" sz="2400" kern="0" noProof="1">
                <a:solidFill>
                  <a:srgbClr val="FFC000"/>
                </a:solidFill>
              </a:rPr>
              <a:t>sesuai dengan konteksnya, dalam hal ini </a:t>
            </a:r>
            <a:r>
              <a:rPr lang="en-US" sz="2400" kern="0" noProof="1">
                <a:solidFill>
                  <a:srgbClr val="FFFF00"/>
                </a:solidFill>
              </a:rPr>
              <a:t>Kuantitas</a:t>
            </a:r>
            <a:endParaRPr lang="en-US" sz="2400" kern="0" noProof="1">
              <a:solidFill>
                <a:srgbClr val="FFFF00"/>
              </a:solidFill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D78790-6DF8-94C5-D785-F54840D8945E}"/>
              </a:ext>
            </a:extLst>
          </p:cNvPr>
          <p:cNvCxnSpPr>
            <a:cxnSpLocks/>
          </p:cNvCxnSpPr>
          <p:nvPr/>
        </p:nvCxnSpPr>
        <p:spPr bwMode="auto">
          <a:xfrm flipV="1">
            <a:off x="3383868" y="1573574"/>
            <a:ext cx="2304256" cy="142337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1958F08-FC49-125B-8716-AE70631FE804}"/>
              </a:ext>
            </a:extLst>
          </p:cNvPr>
          <p:cNvSpPr/>
          <p:nvPr/>
        </p:nvSpPr>
        <p:spPr bwMode="auto">
          <a:xfrm>
            <a:off x="5688124" y="1285543"/>
            <a:ext cx="1260141" cy="57606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2AEBB8-5B3C-F94D-5B8F-D87F825F2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533" y="3073047"/>
            <a:ext cx="3788931" cy="2912237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C58A86-B8D0-9953-966A-F643D2CAD58C}"/>
              </a:ext>
            </a:extLst>
          </p:cNvPr>
          <p:cNvCxnSpPr>
            <a:cxnSpLocks/>
          </p:cNvCxnSpPr>
          <p:nvPr/>
        </p:nvCxnSpPr>
        <p:spPr bwMode="auto">
          <a:xfrm flipV="1">
            <a:off x="2357754" y="3596999"/>
            <a:ext cx="2862318" cy="102013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296B97E-F3E0-A461-9F88-B909CF8205B4}"/>
              </a:ext>
            </a:extLst>
          </p:cNvPr>
          <p:cNvSpPr/>
          <p:nvPr/>
        </p:nvSpPr>
        <p:spPr bwMode="auto">
          <a:xfrm>
            <a:off x="5220072" y="3308968"/>
            <a:ext cx="1260141" cy="57606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21845"/>
      </p:ext>
    </p:extLst>
  </p:cSld>
  <p:clrMapOvr>
    <a:masterClrMapping/>
  </p:clrMapOvr>
  <p:transition>
    <p:wipe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63563"/>
          </a:xfrm>
        </p:spPr>
        <p:txBody>
          <a:bodyPr/>
          <a:lstStyle/>
          <a:p>
            <a:pPr algn="ctr"/>
            <a:r>
              <a:rPr lang="id-ID" noProof="1">
                <a:solidFill>
                  <a:srgbClr val="FFFF00"/>
                </a:solidFill>
              </a:rPr>
              <a:t>Menghapus named cells/ranges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8A0B0D-A9BE-6FA3-1EDF-8BE482E21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7" y="1153391"/>
            <a:ext cx="3024336" cy="1183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BDDEB-28D6-E9CE-F168-CFA070CC9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893" y="2538178"/>
            <a:ext cx="5349704" cy="420660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B32195-BC8A-7534-5CD0-AB51628ECC82}"/>
              </a:ext>
            </a:extLst>
          </p:cNvPr>
          <p:cNvCxnSpPr>
            <a:cxnSpLocks/>
          </p:cNvCxnSpPr>
          <p:nvPr/>
        </p:nvCxnSpPr>
        <p:spPr bwMode="auto">
          <a:xfrm>
            <a:off x="3671900" y="872716"/>
            <a:ext cx="2505418" cy="200956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217tgp_cube_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4961</TotalTime>
  <Words>2759</Words>
  <Application>Microsoft Office PowerPoint</Application>
  <PresentationFormat>On-screen Show (4:3)</PresentationFormat>
  <Paragraphs>527</Paragraphs>
  <Slides>132</Slides>
  <Notes>116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39" baseType="lpstr">
      <vt:lpstr>Arial</vt:lpstr>
      <vt:lpstr>Calibri</vt:lpstr>
      <vt:lpstr>Courier New</vt:lpstr>
      <vt:lpstr>Helvetica</vt:lpstr>
      <vt:lpstr>Times New Roman</vt:lpstr>
      <vt:lpstr>Wingdings</vt:lpstr>
      <vt:lpstr>217tgp_cube_dark</vt:lpstr>
      <vt:lpstr>PowerPoint Presentation</vt:lpstr>
      <vt:lpstr>Pertemuan 9</vt:lpstr>
      <vt:lpstr>PowerPoint Presentation</vt:lpstr>
      <vt:lpstr>Workbook and Worksheet</vt:lpstr>
      <vt:lpstr>Workbook and Worksheet</vt:lpstr>
      <vt:lpstr>Formula and Function</vt:lpstr>
      <vt:lpstr>Manipulating Data and Named Range</vt:lpstr>
      <vt:lpstr>Linking and Consolidating Data</vt:lpstr>
      <vt:lpstr>PowerPoint Presentation</vt:lpstr>
      <vt:lpstr>Region Setting</vt:lpstr>
      <vt:lpstr>Region Setting</vt:lpstr>
      <vt:lpstr>PowerPoint Presentation</vt:lpstr>
      <vt:lpstr>Apakah  pengertian cell yang aktif?</vt:lpstr>
      <vt:lpstr>Worksheets and Workbooks</vt:lpstr>
      <vt:lpstr>Modifikasi Lebar Kolom menggunakan ‘Drag and Drop'</vt:lpstr>
      <vt:lpstr>Meng-copy isi cell atau range</vt:lpstr>
      <vt:lpstr>Undo and Redo</vt:lpstr>
      <vt:lpstr>Menamai Worksheet</vt:lpstr>
      <vt:lpstr>Melakukan insert  Worksheet baru</vt:lpstr>
      <vt:lpstr>Menghapus Worksheet</vt:lpstr>
      <vt:lpstr>Meng-copy Worksheet dalam Workbook</vt:lpstr>
      <vt:lpstr>Membuat Judul dengan menggabung beberapa cell</vt:lpstr>
      <vt:lpstr>Text Wrapping</vt:lpstr>
      <vt:lpstr>Memformat angka</vt:lpstr>
      <vt:lpstr>Date Styles</vt:lpstr>
      <vt:lpstr>Format Painter</vt:lpstr>
      <vt:lpstr>FREEZING ROW AND COLUMN TITLES</vt:lpstr>
      <vt:lpstr>Freezing - Row and Column</vt:lpstr>
      <vt:lpstr>HIDING AND UN-HIDING ROWS AND COLUMNS</vt:lpstr>
      <vt:lpstr>Hiding and un-hiding rows</vt:lpstr>
      <vt:lpstr>HIDING / UN-HIDING WORKSHEETS</vt:lpstr>
      <vt:lpstr>Hiding and un-hiding worksheets</vt:lpstr>
      <vt:lpstr>PowerPoint Presentation</vt:lpstr>
      <vt:lpstr>FORMULAS</vt:lpstr>
      <vt:lpstr>Membuat  Rumus (Formula)</vt:lpstr>
      <vt:lpstr>Meng-copy rumus</vt:lpstr>
      <vt:lpstr>Operators</vt:lpstr>
      <vt:lpstr>Formula Error Messages</vt:lpstr>
      <vt:lpstr>FUNCTIONS</vt:lpstr>
      <vt:lpstr>What is a Function?</vt:lpstr>
      <vt:lpstr>Contoh fungsi (functions)</vt:lpstr>
      <vt:lpstr>PowerPoint Presentation</vt:lpstr>
      <vt:lpstr>Sum Function</vt:lpstr>
      <vt:lpstr>Average Function</vt:lpstr>
      <vt:lpstr>Max Function</vt:lpstr>
      <vt:lpstr>Min Function</vt:lpstr>
      <vt:lpstr>Count Function</vt:lpstr>
      <vt:lpstr>Excel 2021 Functions</vt:lpstr>
      <vt:lpstr>Date and time functions</vt:lpstr>
      <vt:lpstr>Using date and time functions:</vt:lpstr>
      <vt:lpstr>Mathematical functions</vt:lpstr>
      <vt:lpstr>Using mathematical functions: SUMIF</vt:lpstr>
      <vt:lpstr>Text functions</vt:lpstr>
      <vt:lpstr>Using text functions:  Proper, lower, UPPER</vt:lpstr>
      <vt:lpstr>Using text functions: CONCATENATE atau &amp;</vt:lpstr>
      <vt:lpstr>Lookup and reference functions</vt:lpstr>
      <vt:lpstr>Using lookup and reference functions: VLOOKUP</vt:lpstr>
      <vt:lpstr>PowerPoint Presentation</vt:lpstr>
      <vt:lpstr>Logical functions</vt:lpstr>
      <vt:lpstr>IF Functions</vt:lpstr>
      <vt:lpstr>Using the IF Function</vt:lpstr>
      <vt:lpstr>Logical functions: AND &amp; OR</vt:lpstr>
      <vt:lpstr>Using the SUMIF Function</vt:lpstr>
      <vt:lpstr>Creating subtotals</vt:lpstr>
      <vt:lpstr>Removing subtotals</vt:lpstr>
      <vt:lpstr>PIVOT TABLES</vt:lpstr>
      <vt:lpstr>Membuat PivotTable</vt:lpstr>
      <vt:lpstr>Dropping data into the Pivot Table</vt:lpstr>
      <vt:lpstr>FIELD LIST, CHANGE DATA SOURCE</vt:lpstr>
      <vt:lpstr>Grouping data within a Pivot table</vt:lpstr>
      <vt:lpstr>MACROS</vt:lpstr>
      <vt:lpstr>Memunculkan Tab Developer  (Office 2007)</vt:lpstr>
      <vt:lpstr>Memunculkan Tab Developer</vt:lpstr>
      <vt:lpstr>Recording and running macros</vt:lpstr>
      <vt:lpstr>Lowering your macro security level</vt:lpstr>
      <vt:lpstr>PowerPoint Presentation</vt:lpstr>
      <vt:lpstr>MANIPULATING DATA &amp; NAMED RANGES</vt:lpstr>
      <vt:lpstr>TEKNIK PASTE SPECIAL</vt:lpstr>
      <vt:lpstr>Paste Special</vt:lpstr>
      <vt:lpstr>Transposing data</vt:lpstr>
      <vt:lpstr>SORTING AND QUERYING DATA</vt:lpstr>
      <vt:lpstr>SORTING DATA BY MULTIPLE COLUMNS</vt:lpstr>
      <vt:lpstr>Sorting internal Excel databases</vt:lpstr>
      <vt:lpstr>USING AUTOFILTER</vt:lpstr>
      <vt:lpstr>AutoFilter untuk query data</vt:lpstr>
      <vt:lpstr>Multiple queries</vt:lpstr>
      <vt:lpstr>Menghapus filter</vt:lpstr>
      <vt:lpstr>Top 10 AutoFilter</vt:lpstr>
      <vt:lpstr>USING ADVANCED QUERY / FILTER OPTIONS</vt:lpstr>
      <vt:lpstr>Filtering unique records</vt:lpstr>
      <vt:lpstr>Advanced Filter Kondisi AND</vt:lpstr>
      <vt:lpstr>Advanced Filter Kondisi OR</vt:lpstr>
      <vt:lpstr>NAMED RANGES</vt:lpstr>
      <vt:lpstr>Buat apa memberi nama pada sekelompok sel (Ranges)?</vt:lpstr>
      <vt:lpstr>Aturan penamaan ranges</vt:lpstr>
      <vt:lpstr>Naming cell range(s) in a worksheet</vt:lpstr>
      <vt:lpstr>Cara memberikan nama</vt:lpstr>
      <vt:lpstr>Cara lain memberikan nama</vt:lpstr>
      <vt:lpstr>Menghapus named cells/ranges</vt:lpstr>
      <vt:lpstr>CONDITIONAL FORMATTING</vt:lpstr>
      <vt:lpstr>Memformat rentang sel menggunakan Conditional Formatting</vt:lpstr>
      <vt:lpstr>PowerPoint Presentation</vt:lpstr>
      <vt:lpstr>CUSTOM NUMBER FORMATS</vt:lpstr>
      <vt:lpstr>memformat angka</vt:lpstr>
      <vt:lpstr>Format Angka</vt:lpstr>
      <vt:lpstr>PowerPoint Presentation</vt:lpstr>
      <vt:lpstr>LINKING &amp; CONSOLIDATING DATA</vt:lpstr>
      <vt:lpstr>LINKING DATA OR A CHART WITHIN A WORKSHEET</vt:lpstr>
      <vt:lpstr>Linking individual cells within a worksheet</vt:lpstr>
      <vt:lpstr>Linking charts to data within a worksheet</vt:lpstr>
      <vt:lpstr>LINKING DATA OR A CHART BETWEEN WORKSHEETS [WITHIN A WORKBOOK]</vt:lpstr>
      <vt:lpstr>Linking a cell range on one worksheet to another worksheet </vt:lpstr>
      <vt:lpstr>Linking a cell range on one worksheet to another worksheet </vt:lpstr>
      <vt:lpstr>LINKING DATA OR A CHART BETWEEN SPREADSHEETS [WORKBOOKS]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WORKBOOK PASSWORD PROTECTION</vt:lpstr>
      <vt:lpstr>Melindungi file dengan password</vt:lpstr>
      <vt:lpstr>Using the “read-only recommended” option</vt:lpstr>
      <vt:lpstr>Menghapus password pada File Excel</vt:lpstr>
      <vt:lpstr>PROTECTING / UN-PROTECTING A WORKSHEET WITH A PASSWORD</vt:lpstr>
      <vt:lpstr>Protecting a worksheet or worksheet elements</vt:lpstr>
      <vt:lpstr>Removing workbook protection</vt:lpstr>
      <vt:lpstr>Allowing selective editing of a protected worksheet</vt:lpstr>
      <vt:lpstr>Selamat Belajar...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Penggunaan Program Excel untuk Akuntansi Keuangan Daerah</dc:title>
  <dc:creator>Andy P Hamzah</dc:creator>
  <cp:lastModifiedBy>Agung Nugroho</cp:lastModifiedBy>
  <cp:revision>175</cp:revision>
  <cp:lastPrinted>1601-01-01T00:00:00Z</cp:lastPrinted>
  <dcterms:created xsi:type="dcterms:W3CDTF">1601-01-01T00:00:00Z</dcterms:created>
  <dcterms:modified xsi:type="dcterms:W3CDTF">2023-11-23T12:57:52Z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