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30"/>
  </p:notesMasterIdLst>
  <p:sldIdLst>
    <p:sldId id="289" r:id="rId2"/>
    <p:sldId id="290" r:id="rId3"/>
    <p:sldId id="390" r:id="rId4"/>
    <p:sldId id="379" r:id="rId5"/>
    <p:sldId id="380" r:id="rId6"/>
    <p:sldId id="381" r:id="rId7"/>
    <p:sldId id="413" r:id="rId8"/>
    <p:sldId id="414" r:id="rId9"/>
    <p:sldId id="409" r:id="rId10"/>
    <p:sldId id="388" r:id="rId11"/>
    <p:sldId id="391" r:id="rId12"/>
    <p:sldId id="392" r:id="rId13"/>
    <p:sldId id="396" r:id="rId14"/>
    <p:sldId id="395" r:id="rId15"/>
    <p:sldId id="397" r:id="rId16"/>
    <p:sldId id="410" r:id="rId17"/>
    <p:sldId id="406" r:id="rId18"/>
    <p:sldId id="412" r:id="rId19"/>
    <p:sldId id="299" r:id="rId20"/>
    <p:sldId id="301" r:id="rId21"/>
    <p:sldId id="302" r:id="rId22"/>
    <p:sldId id="307" r:id="rId23"/>
    <p:sldId id="314" r:id="rId24"/>
    <p:sldId id="270" r:id="rId25"/>
    <p:sldId id="272" r:id="rId26"/>
    <p:sldId id="277" r:id="rId27"/>
    <p:sldId id="411" r:id="rId28"/>
    <p:sldId id="3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E0B6"/>
    <a:srgbClr val="FFFFB7"/>
    <a:srgbClr val="F5C100"/>
    <a:srgbClr val="DAF672"/>
    <a:srgbClr val="79DCFF"/>
    <a:srgbClr val="A7E8FF"/>
    <a:srgbClr val="F692C6"/>
    <a:srgbClr val="81CFD5"/>
    <a:srgbClr val="44B7C0"/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B1919-A44A-4CA1-B374-AF8136998140}" v="2" dt="2024-01-03T08:33:29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6649" autoAdjust="0"/>
  </p:normalViewPr>
  <p:slideViewPr>
    <p:cSldViewPr snapToGrid="0">
      <p:cViewPr varScale="1">
        <p:scale>
          <a:sx n="79" d="100"/>
          <a:sy n="79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uku Raja Irfan Radarma" userId="cf428174-95ba-4576-8554-3a3b8ffa52b7" providerId="ADAL" clId="{87EB1919-A44A-4CA1-B374-AF8136998140}"/>
    <pc:docChg chg="undo custSel modSld">
      <pc:chgData name="Teuku Raja Irfan Radarma" userId="cf428174-95ba-4576-8554-3a3b8ffa52b7" providerId="ADAL" clId="{87EB1919-A44A-4CA1-B374-AF8136998140}" dt="2024-01-03T08:33:29.756" v="3" actId="14100"/>
      <pc:docMkLst>
        <pc:docMk/>
      </pc:docMkLst>
      <pc:sldChg chg="addSp delSp mod">
        <pc:chgData name="Teuku Raja Irfan Radarma" userId="cf428174-95ba-4576-8554-3a3b8ffa52b7" providerId="ADAL" clId="{87EB1919-A44A-4CA1-B374-AF8136998140}" dt="2024-01-03T08:28:25.352" v="1" actId="11529"/>
        <pc:sldMkLst>
          <pc:docMk/>
          <pc:sldMk cId="0" sldId="307"/>
        </pc:sldMkLst>
        <pc:cxnChg chg="add del">
          <ac:chgData name="Teuku Raja Irfan Radarma" userId="cf428174-95ba-4576-8554-3a3b8ffa52b7" providerId="ADAL" clId="{87EB1919-A44A-4CA1-B374-AF8136998140}" dt="2024-01-03T08:28:25.352" v="1" actId="11529"/>
          <ac:cxnSpMkLst>
            <pc:docMk/>
            <pc:sldMk cId="0" sldId="307"/>
            <ac:cxnSpMk id="3" creationId="{DDB552F2-B5FA-352B-6D67-FC2C37103735}"/>
          </ac:cxnSpMkLst>
        </pc:cxnChg>
      </pc:sldChg>
      <pc:sldChg chg="modSp">
        <pc:chgData name="Teuku Raja Irfan Radarma" userId="cf428174-95ba-4576-8554-3a3b8ffa52b7" providerId="ADAL" clId="{87EB1919-A44A-4CA1-B374-AF8136998140}" dt="2024-01-03T08:33:29.756" v="3" actId="14100"/>
        <pc:sldMkLst>
          <pc:docMk/>
          <pc:sldMk cId="0" sldId="314"/>
        </pc:sldMkLst>
        <pc:spChg chg="mod">
          <ac:chgData name="Teuku Raja Irfan Radarma" userId="cf428174-95ba-4576-8554-3a3b8ffa52b7" providerId="ADAL" clId="{87EB1919-A44A-4CA1-B374-AF8136998140}" dt="2024-01-03T08:33:29.756" v="3" actId="14100"/>
          <ac:spMkLst>
            <pc:docMk/>
            <pc:sldMk cId="0" sldId="314"/>
            <ac:spMk id="29699" creationId="{7BD26ED1-5B37-46CE-B6F7-FC4FD48D8A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070AC-2B69-4C67-A9A1-73BED6DF5D79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AFA81-2894-4AD8-8FA0-79B0042EEE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2FAFD-8644-45A4-B625-C1EED27E66D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27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FA81-2894-4AD8-8FA0-79B0042EEE6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8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FA81-2894-4AD8-8FA0-79B0042EEE6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10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FA81-2894-4AD8-8FA0-79B0042EEE6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14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FA81-2894-4AD8-8FA0-79B0042EEE6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22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FA81-2894-4AD8-8FA0-79B0042EEE6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36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FA81-2894-4AD8-8FA0-79B0042EEE6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34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FA81-2894-4AD8-8FA0-79B0042EEE6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04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FA81-2894-4AD8-8FA0-79B0042EEE6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65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FA81-2894-4AD8-8FA0-79B0042EEE6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32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D028C3B-A456-4793-8856-8742987BCC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350A78-E454-429A-8B56-F69440EBE144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EBC4343-259E-4EFF-8850-9C02B88FC4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E2E22A9-011C-432E-A2CF-1B141B5DC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4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FA81-2894-4AD8-8FA0-79B0042EEE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12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B391547-DBE2-44B2-B36C-F938C56D6F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B4AB28-20E6-4ADB-8B1C-577E8FBCA3BA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D35CF50-9233-4848-8D86-28984B129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67649B4-AA2D-4311-9208-1E8BD23FA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17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323121D-29F4-43BD-B5AE-282556DDDD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C2F3B1-CC32-450E-B944-424734BCB42C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0EB223B-74FA-4960-A0A6-68379747A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441552C-F598-4BFB-9F13-EEF60B8E6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47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F0B41E11-30D9-4BF7-B949-A510BDCD96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3FFCE7-5AF9-47BD-A69E-EEE75B265268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B49106E-8D45-4C30-84A4-CC15BE2CA4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550A517-63C0-4318-8CE4-D06A7DFE3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27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EDE310-042F-45E7-9EC8-15939CDE44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7D33FA-94D4-44FE-991A-9812321E2F64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6566075-4EEB-4355-990B-4D08CF90E7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9D7D268-B4FB-459F-A2EE-4693D9D9A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63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EDE310-042F-45E7-9EC8-15939CDE44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7D33FA-94D4-44FE-991A-9812321E2F64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6566075-4EEB-4355-990B-4D08CF90E7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9D7D268-B4FB-459F-A2EE-4693D9D9A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2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FA81-2894-4AD8-8FA0-79B0042EEE6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0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FA81-2894-4AD8-8FA0-79B0042EEE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1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FA81-2894-4AD8-8FA0-79B0042EEE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20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FA81-2894-4AD8-8FA0-79B0042EEE6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3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FA81-2894-4AD8-8FA0-79B0042EEE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7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FA81-2894-4AD8-8FA0-79B0042EEE6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42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AFA81-2894-4AD8-8FA0-79B0042EEE6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4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0C60-2E1F-45C2-9272-67C39C48D034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094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0C60-2E1F-45C2-9272-67C39C48D034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372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0C60-2E1F-45C2-9272-67C39C48D034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260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0C60-2E1F-45C2-9272-67C39C48D034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43266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0C60-2E1F-45C2-9272-67C39C48D034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632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0C60-2E1F-45C2-9272-67C39C48D034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547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0C60-2E1F-45C2-9272-67C39C48D034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386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0C60-2E1F-45C2-9272-67C39C48D034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6267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0C60-2E1F-45C2-9272-67C39C48D034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6686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A2A579-C822-4197-B4B0-4AF7F6EB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33CD9A-90E5-49B4-917B-0632DB4B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CCF105-3FEF-4D2B-9F02-2CED8AFF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311C1-EBE0-45A8-801D-754C5188C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674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39943" y="1828215"/>
            <a:ext cx="4846320" cy="4285073"/>
          </a:xfrm>
        </p:spPr>
        <p:txBody>
          <a:bodyPr/>
          <a:lstStyle>
            <a:lvl1pPr marL="274320" indent="-274320">
              <a:buFont typeface="Arial" pitchFamily="34" charset="0"/>
              <a:buChar char="•"/>
              <a:tabLst>
                <a:tab pos="274320" algn="l"/>
              </a:tabLst>
              <a:defRPr b="0"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Arial" pitchFamily="34" charset="0"/>
              <a:buChar char="•"/>
              <a:defRPr/>
            </a:lvl3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48883" y="1828800"/>
            <a:ext cx="4846320" cy="4295601"/>
          </a:xfrm>
        </p:spPr>
        <p:txBody>
          <a:bodyPr/>
          <a:lstStyle>
            <a:lvl1pPr marL="274320" indent="-274320">
              <a:buFont typeface="Arial" pitchFamily="34" charset="0"/>
              <a:buChar char="•"/>
              <a:defRPr b="0"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Arial" pitchFamily="34" charset="0"/>
              <a:buChar char="•"/>
              <a:defRPr/>
            </a:lvl3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B33742F2-6D99-486D-8848-CD9D61A3147F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Footer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324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6D38-0405-4CE4-A2A4-B1F49A27DF9C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6" cy="11887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2301" y="1836055"/>
            <a:ext cx="4846320" cy="6397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087" y="1836055"/>
            <a:ext cx="4846320" cy="6397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32301" y="2480581"/>
            <a:ext cx="4846320" cy="3781324"/>
          </a:xfr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50087" y="2480581"/>
            <a:ext cx="4846320" cy="3756909"/>
          </a:xfr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1FF48EFD-E125-49CB-A514-2A51628F9FEC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Footer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4104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9916" y="2125042"/>
            <a:ext cx="8753763" cy="2323374"/>
          </a:xfr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44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enter quotation text.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8D10-BEF8-4B24-A405-20865B02A8E5}" type="datetime1">
              <a:rPr lang="en-US" smtClean="0">
                <a:solidFill>
                  <a:prstClr val="black">
                    <a:alpha val="60000"/>
                  </a:prstClr>
                </a:solidFill>
              </a:rPr>
              <a:t>1/3/2024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alpha val="60000"/>
                  </a:prstClr>
                </a:solidFill>
              </a:rPr>
              <a:t>Footer text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8F58-50E6-4A60-819B-C60CC62A37E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79916" y="4613563"/>
            <a:ext cx="8753763" cy="1413493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enter caption.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3410" y="1648495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46100" y="3291029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873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B0C4-BD5D-49AD-AEE6-079F63B18A1A}" type="datetime1">
              <a:rPr lang="en-US" smtClean="0">
                <a:solidFill>
                  <a:prstClr val="white"/>
                </a:solidFill>
              </a:rPr>
              <a:t>1/3/2024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Footer text goes here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831103" y="5262093"/>
            <a:ext cx="1360897" cy="1328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86854" cy="24156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280679" y="0"/>
            <a:ext cx="3911321" cy="24156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573" y="0"/>
            <a:ext cx="8348095" cy="6585584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 userDrawn="1"/>
        </p:nvSpPr>
        <p:spPr>
          <a:xfrm>
            <a:off x="3330054" y="1978214"/>
            <a:ext cx="8861946" cy="4612851"/>
          </a:xfrm>
          <a:prstGeom prst="round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42F2-6D99-486D-8848-CD9D61A3147F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8EFD-E125-49CB-A514-2A51628F9FEC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A4E9-8F28-416E-AB9B-6B37F91A72C0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4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4CD5-80D2-4112-9AE5-01B02260C8E8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ECE4-C18C-4628-9F42-120CDEDA8D7D}" type="datetime1">
              <a:rPr lang="en-US" smtClean="0">
                <a:solidFill>
                  <a:prstClr val="black">
                    <a:alpha val="60000"/>
                  </a:prstClr>
                </a:solidFill>
              </a:rPr>
              <a:t>1/3/2024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60000"/>
                  </a:prstClr>
                </a:solidFill>
              </a:rPr>
              <a:t>Footer text goes here</a:t>
            </a:r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8F58-50E6-4A60-819B-C60CC62A37E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11B5-C6A9-4901-AE25-FD1E35ACE627}" type="datetime1">
              <a:rPr lang="en-US" smtClean="0">
                <a:solidFill>
                  <a:prstClr val="black">
                    <a:alpha val="60000"/>
                  </a:prstClr>
                </a:solidFill>
              </a:rPr>
              <a:t>1/3/2024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60000"/>
                  </a:prstClr>
                </a:solidFill>
              </a:rPr>
              <a:t>Footer text goes here</a:t>
            </a:r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8F58-50E6-4A60-819B-C60CC62A37E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0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4F60C60-2E1F-45C2-9272-67C39C48D034}" type="datetime1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Footer text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1188563"/>
            <a:ext cx="11887200" cy="274320"/>
          </a:xfrm>
          <a:prstGeom prst="rect">
            <a:avLst/>
          </a:prstGeom>
          <a:solidFill>
            <a:schemeClr val="accent3"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11768888" y="4575"/>
            <a:ext cx="394856" cy="168088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11419060" y="4575"/>
            <a:ext cx="394856" cy="168088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11069232" y="4575"/>
            <a:ext cx="394856" cy="168088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10719404" y="4575"/>
            <a:ext cx="394856" cy="168088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0369576" y="4575"/>
            <a:ext cx="394856" cy="168088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004456" y="4575"/>
            <a:ext cx="394856" cy="168088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654628" y="4575"/>
            <a:ext cx="394856" cy="168088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412174" y="4575"/>
            <a:ext cx="287482" cy="12788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22" y="268221"/>
            <a:ext cx="1306760" cy="1306404"/>
          </a:xfrm>
          <a:prstGeom prst="ellipse">
            <a:avLst/>
          </a:prstGeom>
          <a:ln w="57150" cap="rnd">
            <a:solidFill>
              <a:schemeClr val="accent5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67598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664" r:id="rId19"/>
    <p:sldLayoutId id="2147483665" r:id="rId20"/>
    <p:sldLayoutId id="2147483670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087402" cy="3329581"/>
          </a:xfrm>
        </p:spPr>
        <p:txBody>
          <a:bodyPr/>
          <a:lstStyle/>
          <a:p>
            <a:r>
              <a:rPr lang="en-US" sz="5400" b="1" noProof="1"/>
              <a:t>Pengenalan Konsep </a:t>
            </a:r>
            <a:r>
              <a:rPr lang="en-US" sz="5400" b="1" noProof="1">
                <a:solidFill>
                  <a:srgbClr val="FFFF00"/>
                </a:solidFill>
              </a:rPr>
              <a:t>Big Data</a:t>
            </a:r>
            <a:r>
              <a:rPr lang="en-US" sz="5400" b="1" noProof="1"/>
              <a:t>, </a:t>
            </a:r>
            <a:r>
              <a:rPr lang="en-US" sz="5400" b="1" noProof="1">
                <a:solidFill>
                  <a:srgbClr val="00B0F0"/>
                </a:solidFill>
              </a:rPr>
              <a:t>Machine Learning</a:t>
            </a:r>
            <a:r>
              <a:rPr lang="en-US" sz="5400" b="1" noProof="1"/>
              <a:t>, </a:t>
            </a:r>
            <a:r>
              <a:rPr lang="en-US" sz="5400" b="1" noProof="1">
                <a:solidFill>
                  <a:schemeClr val="accent3">
                    <a:lumMod val="40000"/>
                    <a:lumOff val="60000"/>
                  </a:schemeClr>
                </a:solidFill>
              </a:rPr>
              <a:t>Artificial Intelligence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Chapter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4534" y="5444069"/>
            <a:ext cx="1251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7911A-3FA6-43E9-BA5D-C8AD1B52F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357" y="162877"/>
            <a:ext cx="780015" cy="780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A6F66C-4516-4B9A-ACA3-E8134D6E8004}"/>
              </a:ext>
            </a:extLst>
          </p:cNvPr>
          <p:cNvSpPr/>
          <p:nvPr/>
        </p:nvSpPr>
        <p:spPr>
          <a:xfrm>
            <a:off x="0" y="6501332"/>
            <a:ext cx="12192000" cy="356668"/>
          </a:xfrm>
          <a:prstGeom prst="rect">
            <a:avLst/>
          </a:prstGeom>
          <a:solidFill>
            <a:srgbClr val="858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530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084" y="465075"/>
            <a:ext cx="9404723" cy="1400530"/>
          </a:xfrm>
        </p:spPr>
        <p:txBody>
          <a:bodyPr>
            <a:normAutofit/>
          </a:bodyPr>
          <a:lstStyle/>
          <a:p>
            <a:r>
              <a:rPr lang="en-US" b="0" dirty="0" err="1"/>
              <a:t>Ekosistem</a:t>
            </a:r>
            <a:r>
              <a:rPr lang="en-US" b="0" dirty="0"/>
              <a:t> pada Big Data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7F8B0A-5C8F-4CF8-B42B-5E1C09F89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3" y="1581664"/>
            <a:ext cx="10466173" cy="51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265989-9BFE-4665-9BBF-8F4C7D2D1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616591"/>
            <a:ext cx="8426547" cy="35095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00B0F0"/>
                </a:solidFill>
              </a:rPr>
              <a:t>Machine Learning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C8C2E-2368-4FF0-917D-21A67079FAC2}"/>
              </a:ext>
            </a:extLst>
          </p:cNvPr>
          <p:cNvSpPr/>
          <p:nvPr/>
        </p:nvSpPr>
        <p:spPr>
          <a:xfrm>
            <a:off x="0" y="6577417"/>
            <a:ext cx="12192000" cy="29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35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278" y="610573"/>
            <a:ext cx="9404723" cy="580052"/>
          </a:xfrm>
        </p:spPr>
        <p:txBody>
          <a:bodyPr>
            <a:normAutofit/>
          </a:bodyPr>
          <a:lstStyle/>
          <a:p>
            <a:r>
              <a:rPr lang="en-US" sz="2800" b="1" noProof="1">
                <a:latin typeface="Calibri" panose="020F0502020204030204" pitchFamily="34" charset="0"/>
              </a:rPr>
              <a:t>Definisi Machine Learning/ Pembelajaran Mesin</a:t>
            </a:r>
            <a:endParaRPr lang="en-US" sz="3600" b="1" noProof="1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C8C2E-2368-4FF0-917D-21A67079FAC2}"/>
              </a:ext>
            </a:extLst>
          </p:cNvPr>
          <p:cNvSpPr/>
          <p:nvPr/>
        </p:nvSpPr>
        <p:spPr>
          <a:xfrm>
            <a:off x="0" y="6577417"/>
            <a:ext cx="12192000" cy="29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4AB837-E6BC-4D49-A587-5E7541CE0392}"/>
              </a:ext>
            </a:extLst>
          </p:cNvPr>
          <p:cNvSpPr/>
          <p:nvPr/>
        </p:nvSpPr>
        <p:spPr>
          <a:xfrm>
            <a:off x="1164731" y="1558259"/>
            <a:ext cx="9941420" cy="489194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just"/>
            <a:r>
              <a:rPr lang="en-US" b="1" noProof="1">
                <a:solidFill>
                  <a:srgbClr val="A7E8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 metode menganalisa data yang secara otomatis </a:t>
            </a:r>
            <a:r>
              <a:rPr lang="en-US" b="1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membangun model data</a:t>
            </a:r>
            <a:r>
              <a:rPr lang="en-US" b="1" noProof="1">
                <a:solidFill>
                  <a:srgbClr val="A7E8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b="1" noProof="1">
                <a:solidFill>
                  <a:srgbClr val="A7E8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 ini dilakukan berdasarkan bahwa system komputer dapat belajar dari data secara eksplisit, mengidentifikasi pola dan membuat keputusan dengan sedikit campur tangan manusia.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noProof="1">
              <a:latin typeface="Calibri" panose="020F0502020204030204" pitchFamily="34" charset="0"/>
            </a:endParaRPr>
          </a:p>
          <a:p>
            <a:pPr algn="just"/>
            <a:r>
              <a:rPr lang="en-US" b="1" noProof="1">
                <a:latin typeface="Calibri" panose="020F0502020204030204" pitchFamily="34" charset="0"/>
              </a:rPr>
              <a:t>Contoh:</a:t>
            </a:r>
          </a:p>
          <a:p>
            <a:pPr algn="just"/>
            <a:r>
              <a:rPr lang="en-US" noProof="1">
                <a:solidFill>
                  <a:schemeClr val="accent2"/>
                </a:solidFill>
                <a:latin typeface="Calibri" panose="020F0502020204030204" pitchFamily="34" charset="0"/>
              </a:rPr>
              <a:t>Komputer secara otomatis dapat mengenali sebuah email yang masuk adalah spam atau bukan berdasarkan histori email yang masuk sebelumnya.</a:t>
            </a:r>
          </a:p>
          <a:p>
            <a:pPr algn="just"/>
            <a:endParaRPr lang="en-US" noProof="1">
              <a:latin typeface="Calibri" panose="020F0502020204030204" pitchFamily="34" charset="0"/>
            </a:endParaRPr>
          </a:p>
          <a:p>
            <a:pPr algn="just"/>
            <a:r>
              <a:rPr lang="en-US" b="1" noProof="1">
                <a:solidFill>
                  <a:srgbClr val="FFFF00"/>
                </a:solidFill>
                <a:latin typeface="Calibri" panose="020F0502020204030204" pitchFamily="34" charset="0"/>
              </a:rPr>
              <a:t>Mekanismenya yaitu :</a:t>
            </a:r>
          </a:p>
          <a:p>
            <a:pPr algn="just"/>
            <a:r>
              <a:rPr lang="en-US" noProof="1">
                <a:latin typeface="Calibri" panose="020F0502020204030204" pitchFamily="34" charset="0"/>
              </a:rPr>
              <a:t>Pembelajaran mesin adalah ketika program komputer belajar dari </a:t>
            </a:r>
            <a:r>
              <a:rPr lang="en-US" b="1" noProof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pengalaman (E)</a:t>
            </a:r>
            <a:r>
              <a:rPr lang="en-US" noProof="1">
                <a:latin typeface="Calibri" panose="020F0502020204030204" pitchFamily="34" charset="0"/>
              </a:rPr>
              <a:t> yang berkaitan dengan beberapa </a:t>
            </a:r>
            <a:r>
              <a:rPr lang="en-US" b="1" noProof="1">
                <a:solidFill>
                  <a:srgbClr val="F692C6"/>
                </a:solidFill>
                <a:latin typeface="Calibri" panose="020F0502020204030204" pitchFamily="34" charset="0"/>
              </a:rPr>
              <a:t>tugas (T) </a:t>
            </a:r>
            <a:r>
              <a:rPr lang="en-US" noProof="1">
                <a:latin typeface="Calibri" panose="020F0502020204030204" pitchFamily="34" charset="0"/>
              </a:rPr>
              <a:t>dan pengukuran </a:t>
            </a:r>
            <a:r>
              <a:rPr lang="en-US" b="1" noProof="1">
                <a:solidFill>
                  <a:srgbClr val="FFC000"/>
                </a:solidFill>
                <a:latin typeface="Calibri" panose="020F0502020204030204" pitchFamily="34" charset="0"/>
              </a:rPr>
              <a:t>performansi (P)</a:t>
            </a:r>
            <a:r>
              <a:rPr lang="en-US" noProof="1"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noProof="1">
              <a:latin typeface="Calibri" panose="020F0502020204030204" pitchFamily="34" charset="0"/>
            </a:endParaRPr>
          </a:p>
          <a:p>
            <a:r>
              <a:rPr lang="en-US" noProof="1">
                <a:latin typeface="Calibri" panose="020F0502020204030204" pitchFamily="34" charset="0"/>
              </a:rPr>
              <a:t>E= histori pengelompokan email spam / bukan spam</a:t>
            </a:r>
          </a:p>
          <a:p>
            <a:r>
              <a:rPr lang="en-US" noProof="1">
                <a:latin typeface="Calibri" panose="020F0502020204030204" pitchFamily="34" charset="0"/>
              </a:rPr>
              <a:t>T= mengenali email yang masuk spam/ bukan spam</a:t>
            </a:r>
          </a:p>
          <a:p>
            <a:r>
              <a:rPr lang="en-US" noProof="1">
                <a:latin typeface="Calibri" panose="020F0502020204030204" pitchFamily="34" charset="0"/>
              </a:rPr>
              <a:t>P= jumlah email yang berhasil dikenali sebagai spam dan bukan spam</a:t>
            </a:r>
          </a:p>
        </p:txBody>
      </p:sp>
    </p:spTree>
    <p:extLst>
      <p:ext uri="{BB962C8B-B14F-4D97-AF65-F5344CB8AC3E}">
        <p14:creationId xmlns:p14="http://schemas.microsoft.com/office/powerpoint/2010/main" val="33806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084" y="545405"/>
            <a:ext cx="9404723" cy="518011"/>
          </a:xfrm>
        </p:spPr>
        <p:txBody>
          <a:bodyPr>
            <a:normAutofit fontScale="90000"/>
          </a:bodyPr>
          <a:lstStyle/>
          <a:p>
            <a:r>
              <a:rPr lang="en-US" sz="2800" b="1" noProof="1">
                <a:latin typeface="Calibri" panose="020F0502020204030204" pitchFamily="34" charset="0"/>
              </a:rPr>
              <a:t>Penerapan Machine Learning</a:t>
            </a:r>
            <a:endParaRPr lang="en-US" sz="3600" b="1" noProof="1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C8C2E-2368-4FF0-917D-21A67079FAC2}"/>
              </a:ext>
            </a:extLst>
          </p:cNvPr>
          <p:cNvSpPr/>
          <p:nvPr/>
        </p:nvSpPr>
        <p:spPr>
          <a:xfrm>
            <a:off x="0" y="6577417"/>
            <a:ext cx="12192000" cy="29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34114-3561-4730-BDD3-74A08EF44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19" b="7298"/>
          <a:stretch/>
        </p:blipFill>
        <p:spPr>
          <a:xfrm>
            <a:off x="1639305" y="1553734"/>
            <a:ext cx="7801257" cy="48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0" y="637471"/>
            <a:ext cx="9404723" cy="548778"/>
          </a:xfrm>
        </p:spPr>
        <p:txBody>
          <a:bodyPr>
            <a:normAutofit/>
          </a:bodyPr>
          <a:lstStyle/>
          <a:p>
            <a:r>
              <a:rPr lang="en-US" sz="2800" b="1" noProof="1">
                <a:latin typeface="Calibri" panose="020F0502020204030204" pitchFamily="34" charset="0"/>
              </a:rPr>
              <a:t>Paradigma Machine Learning</a:t>
            </a:r>
            <a:endParaRPr lang="en-US" sz="3600" b="1" noProof="1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C8C2E-2368-4FF0-917D-21A67079FAC2}"/>
              </a:ext>
            </a:extLst>
          </p:cNvPr>
          <p:cNvSpPr/>
          <p:nvPr/>
        </p:nvSpPr>
        <p:spPr>
          <a:xfrm>
            <a:off x="0" y="6577417"/>
            <a:ext cx="12192000" cy="29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98CBB-0F02-4D0B-90E6-49C5E7A43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070" y="1641303"/>
            <a:ext cx="10655529" cy="46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797" y="598992"/>
            <a:ext cx="9404723" cy="610698"/>
          </a:xfrm>
        </p:spPr>
        <p:txBody>
          <a:bodyPr>
            <a:normAutofit/>
          </a:bodyPr>
          <a:lstStyle/>
          <a:p>
            <a:r>
              <a:rPr lang="en-US" sz="2800" b="1" noProof="1">
                <a:latin typeface="Calibri" panose="020F0502020204030204" pitchFamily="34" charset="0"/>
              </a:rPr>
              <a:t>Ilustrasi Kerja Machine Learning</a:t>
            </a:r>
            <a:endParaRPr lang="en-US" sz="3600" b="1" noProof="1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A17684-8991-40D7-B6B4-BFCB0A7C6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905" y="1495425"/>
            <a:ext cx="675969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645" y="524528"/>
            <a:ext cx="9404723" cy="562941"/>
          </a:xfrm>
        </p:spPr>
        <p:txBody>
          <a:bodyPr>
            <a:normAutofit/>
          </a:bodyPr>
          <a:lstStyle/>
          <a:p>
            <a:r>
              <a:rPr lang="en-US" sz="2800" b="1" noProof="1">
                <a:latin typeface="Calibri" panose="020F0502020204030204" pitchFamily="34" charset="0"/>
              </a:rPr>
              <a:t>Teknik Machine Learning</a:t>
            </a:r>
            <a:endParaRPr lang="en-US" sz="3600" b="1" noProof="1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noProof="1" smtClean="0"/>
              <a:pPr/>
              <a:t>16</a:t>
            </a:fld>
            <a:endParaRPr lang="en-US" noProof="1"/>
          </a:p>
        </p:txBody>
      </p:sp>
      <p:sp>
        <p:nvSpPr>
          <p:cNvPr id="6" name="Rounded Rectangle 5"/>
          <p:cNvSpPr/>
          <p:nvPr/>
        </p:nvSpPr>
        <p:spPr>
          <a:xfrm>
            <a:off x="1027134" y="2486415"/>
            <a:ext cx="2517732" cy="6513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>
                <a:solidFill>
                  <a:schemeClr val="bg1"/>
                </a:solidFill>
              </a:rPr>
              <a:t>Supervised Learning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651005" y="2480153"/>
            <a:ext cx="2110636" cy="6513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>
                <a:solidFill>
                  <a:schemeClr val="bg1"/>
                </a:solidFill>
              </a:rPr>
              <a:t>Reinforcement Learning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08946" y="2465682"/>
            <a:ext cx="2179529" cy="651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>
                <a:solidFill>
                  <a:schemeClr val="bg1"/>
                </a:solidFill>
              </a:rPr>
              <a:t>Semi Supervised Learning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58849" y="2480153"/>
            <a:ext cx="2083158" cy="6513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>
                <a:solidFill>
                  <a:schemeClr val="bg1"/>
                </a:solidFill>
              </a:rPr>
              <a:t>UnSupervised Learning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97468" y="1553228"/>
            <a:ext cx="3018773" cy="5386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noProof="1">
                <a:solidFill>
                  <a:schemeClr val="bg1"/>
                </a:solidFill>
              </a:rPr>
              <a:t>Machine Learning Technical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7134" y="4346530"/>
            <a:ext cx="1152395" cy="8141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1">
                <a:solidFill>
                  <a:schemeClr val="bg1"/>
                </a:solidFill>
              </a:rPr>
              <a:t>Regresi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92471" y="4346531"/>
            <a:ext cx="1277655" cy="8141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1">
                <a:solidFill>
                  <a:schemeClr val="bg1"/>
                </a:solidFill>
              </a:rPr>
              <a:t>Klasifikasi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6718" y="5537132"/>
            <a:ext cx="1352811" cy="37515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noProof="1">
                <a:solidFill>
                  <a:schemeClr val="bg1"/>
                </a:solidFill>
              </a:rPr>
              <a:t>Regresi Linear</a:t>
            </a:r>
            <a:endParaRPr lang="en-US" sz="1400" noProof="1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18121" y="5537132"/>
            <a:ext cx="1352811" cy="37515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noProof="1">
                <a:solidFill>
                  <a:schemeClr val="bg1"/>
                </a:solidFill>
              </a:rPr>
              <a:t>Binary Classes</a:t>
            </a:r>
            <a:endParaRPr lang="en-US" sz="1400" noProof="1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18121" y="6101116"/>
            <a:ext cx="1352811" cy="37515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noProof="1">
                <a:solidFill>
                  <a:schemeClr val="bg1"/>
                </a:solidFill>
              </a:rPr>
              <a:t>Multi Classes</a:t>
            </a:r>
            <a:endParaRPr lang="en-US" sz="1400" noProof="1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7134" y="3336214"/>
            <a:ext cx="2517732" cy="6513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1">
                <a:solidFill>
                  <a:schemeClr val="bg1"/>
                </a:solidFill>
              </a:rPr>
              <a:t>Pembelajaran dengan </a:t>
            </a:r>
            <a:r>
              <a:rPr lang="en-US" sz="1400" b="1" noProof="1">
                <a:solidFill>
                  <a:srgbClr val="FF0000"/>
                </a:solidFill>
              </a:rPr>
              <a:t>data disertai target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64471" y="4094770"/>
            <a:ext cx="2179529" cy="2417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noProof="1">
                <a:solidFill>
                  <a:schemeClr val="bg1"/>
                </a:solidFill>
              </a:rPr>
              <a:t>Kombinasi penggunaan data yang di beri label/ target dengan data yang tidak punya label dengan tujuan untuk </a:t>
            </a:r>
            <a:r>
              <a:rPr lang="en-US" sz="1200" b="1" noProof="1">
                <a:solidFill>
                  <a:schemeClr val="bg1"/>
                </a:solidFill>
              </a:rPr>
              <a:t>mendapatkan model klasifikasi</a:t>
            </a:r>
            <a:r>
              <a:rPr lang="en-US" sz="1200" noProof="1">
                <a:solidFill>
                  <a:schemeClr val="bg1"/>
                </a:solidFill>
              </a:rPr>
              <a:t> dimana Data yang diberi label terbatas sedangkan data yang tidak punya label berlimpah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651228" y="4103679"/>
            <a:ext cx="2110636" cy="24178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noProof="1">
                <a:solidFill>
                  <a:schemeClr val="bg1"/>
                </a:solidFill>
              </a:rPr>
              <a:t>Mesin belajar melalui hasil observasi dari environment yang melakukan suatu aksi, keberhasilan aksi dilihat dari reward dan punishment yang diberikan, Intelligent machine disebut sebagai agent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258849" y="4103679"/>
            <a:ext cx="2179529" cy="24178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noProof="1">
                <a:solidFill>
                  <a:schemeClr val="bg1"/>
                </a:solidFill>
              </a:rPr>
              <a:t>Proses </a:t>
            </a:r>
            <a:r>
              <a:rPr lang="en-US" sz="1200" noProof="1">
                <a:solidFill>
                  <a:schemeClr val="bg1"/>
                </a:solidFill>
              </a:rPr>
              <a:t>pembelajaran dilakukan dengan menggunakan data yang belum diberi label dimana Idenya </a:t>
            </a:r>
            <a:r>
              <a:rPr lang="en-US" sz="1200" b="1" noProof="1">
                <a:solidFill>
                  <a:schemeClr val="bg1"/>
                </a:solidFill>
              </a:rPr>
              <a:t>menemukan</a:t>
            </a:r>
            <a:r>
              <a:rPr lang="en-US" sz="1200" noProof="1">
                <a:solidFill>
                  <a:schemeClr val="bg1"/>
                </a:solidFill>
              </a:rPr>
              <a:t> </a:t>
            </a:r>
            <a:r>
              <a:rPr lang="en-US" sz="1200" b="1" noProof="1">
                <a:solidFill>
                  <a:schemeClr val="bg1"/>
                </a:solidFill>
              </a:rPr>
              <a:t>struktur yang tersembunyi </a:t>
            </a:r>
            <a:r>
              <a:rPr lang="en-US" sz="1200" noProof="1">
                <a:solidFill>
                  <a:schemeClr val="bg1"/>
                </a:solidFill>
              </a:rPr>
              <a:t>dari sebuah data serta Salah satu contoh unsupervised learning adalah </a:t>
            </a:r>
            <a:r>
              <a:rPr lang="en-US" sz="1200" b="1" noProof="1">
                <a:solidFill>
                  <a:schemeClr val="bg1"/>
                </a:solidFill>
              </a:rPr>
              <a:t>clustering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32981" y="6049920"/>
            <a:ext cx="1352811" cy="4263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noProof="1">
                <a:solidFill>
                  <a:schemeClr val="bg1"/>
                </a:solidFill>
              </a:rPr>
              <a:t>Regresi Non Linear</a:t>
            </a:r>
            <a:endParaRPr lang="en-US" sz="1400" noProof="1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058432" y="3357307"/>
            <a:ext cx="2517732" cy="6513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1">
                <a:solidFill>
                  <a:schemeClr val="bg1"/>
                </a:solidFill>
              </a:rPr>
              <a:t>Pembelajaran dengan data </a:t>
            </a:r>
            <a:r>
              <a:rPr lang="en-US" sz="1400" b="1" noProof="1">
                <a:solidFill>
                  <a:srgbClr val="C00000"/>
                </a:solidFill>
              </a:rPr>
              <a:t>tidak disertai target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95370" y="3319241"/>
            <a:ext cx="2517732" cy="651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noProof="1">
                <a:solidFill>
                  <a:schemeClr val="bg1"/>
                </a:solidFill>
              </a:rPr>
              <a:t>Penggabungan</a:t>
            </a:r>
            <a:r>
              <a:rPr lang="en-US" sz="1200" noProof="1">
                <a:solidFill>
                  <a:schemeClr val="bg1"/>
                </a:solidFill>
              </a:rPr>
              <a:t> pembelajaran </a:t>
            </a:r>
            <a:r>
              <a:rPr lang="en-US" sz="1200" b="1" noProof="1">
                <a:solidFill>
                  <a:schemeClr val="bg1"/>
                </a:solidFill>
              </a:rPr>
              <a:t>Supervised</a:t>
            </a:r>
            <a:r>
              <a:rPr lang="en-US" sz="1200" noProof="1">
                <a:solidFill>
                  <a:schemeClr val="bg1"/>
                </a:solidFill>
              </a:rPr>
              <a:t> dan </a:t>
            </a:r>
            <a:r>
              <a:rPr lang="en-US" sz="1200" b="1" noProof="1">
                <a:solidFill>
                  <a:schemeClr val="bg1"/>
                </a:solidFill>
              </a:rPr>
              <a:t>UnSupervised</a:t>
            </a:r>
            <a:r>
              <a:rPr lang="en-US" sz="1200" noProof="1">
                <a:solidFill>
                  <a:schemeClr val="bg1"/>
                </a:solidFill>
              </a:rPr>
              <a:t> Learning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486802" y="3306257"/>
            <a:ext cx="2517732" cy="6513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1">
                <a:solidFill>
                  <a:schemeClr val="bg1"/>
                </a:solidFill>
              </a:rPr>
              <a:t>Pembelajaran observasi </a:t>
            </a:r>
            <a:r>
              <a:rPr lang="en-US" sz="1400" b="1" noProof="1">
                <a:solidFill>
                  <a:schemeClr val="tx1"/>
                </a:solidFill>
              </a:rPr>
              <a:t>interaksi</a:t>
            </a:r>
            <a:r>
              <a:rPr lang="en-US" sz="1400" noProof="1">
                <a:solidFill>
                  <a:schemeClr val="bg1"/>
                </a:solidFill>
              </a:rPr>
              <a:t> dengan </a:t>
            </a:r>
            <a:r>
              <a:rPr lang="en-US" sz="1400" b="1" noProof="1">
                <a:solidFill>
                  <a:srgbClr val="FFFF00"/>
                </a:solidFill>
              </a:rPr>
              <a:t>environment</a:t>
            </a:r>
          </a:p>
        </p:txBody>
      </p:sp>
      <p:cxnSp>
        <p:nvCxnSpPr>
          <p:cNvPr id="32" name="Straight Connector 31"/>
          <p:cNvCxnSpPr>
            <a:stCxn id="10" idx="2"/>
            <a:endCxn id="6" idx="0"/>
          </p:cNvCxnSpPr>
          <p:nvPr/>
        </p:nvCxnSpPr>
        <p:spPr>
          <a:xfrm flipH="1">
            <a:off x="2286000" y="2091847"/>
            <a:ext cx="4020855" cy="3945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2"/>
            <a:endCxn id="7" idx="0"/>
          </p:cNvCxnSpPr>
          <p:nvPr/>
        </p:nvCxnSpPr>
        <p:spPr>
          <a:xfrm>
            <a:off x="6306855" y="2091847"/>
            <a:ext cx="4399468" cy="388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2"/>
            <a:endCxn id="9" idx="0"/>
          </p:cNvCxnSpPr>
          <p:nvPr/>
        </p:nvCxnSpPr>
        <p:spPr>
          <a:xfrm flipH="1">
            <a:off x="5300428" y="2091847"/>
            <a:ext cx="1006427" cy="388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2"/>
            <a:endCxn id="8" idx="0"/>
          </p:cNvCxnSpPr>
          <p:nvPr/>
        </p:nvCxnSpPr>
        <p:spPr>
          <a:xfrm>
            <a:off x="6306855" y="2091847"/>
            <a:ext cx="1691856" cy="373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7" idx="2"/>
            <a:endCxn id="11" idx="0"/>
          </p:cNvCxnSpPr>
          <p:nvPr/>
        </p:nvCxnSpPr>
        <p:spPr>
          <a:xfrm flipH="1">
            <a:off x="1603332" y="3987567"/>
            <a:ext cx="682668" cy="358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7" idx="2"/>
            <a:endCxn id="12" idx="0"/>
          </p:cNvCxnSpPr>
          <p:nvPr/>
        </p:nvCxnSpPr>
        <p:spPr>
          <a:xfrm>
            <a:off x="2286000" y="3987567"/>
            <a:ext cx="745299" cy="358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38629" y="4760686"/>
            <a:ext cx="14514" cy="1542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69652" y="4767946"/>
            <a:ext cx="14514" cy="1542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670126" y="4753628"/>
            <a:ext cx="314040" cy="7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11" idx="1"/>
          </p:cNvCxnSpPr>
          <p:nvPr/>
        </p:nvCxnSpPr>
        <p:spPr>
          <a:xfrm flipV="1">
            <a:off x="639696" y="4753627"/>
            <a:ext cx="387438" cy="70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79878" y="5674010"/>
            <a:ext cx="197031" cy="3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772624" y="6334410"/>
            <a:ext cx="197031" cy="3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37540" y="5681270"/>
            <a:ext cx="197031" cy="3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44800" y="6254579"/>
            <a:ext cx="197031" cy="3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15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noProof="1" smtClean="0"/>
              <a:pPr/>
              <a:t>17</a:t>
            </a:fld>
            <a:endParaRPr lang="en-US" noProof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C8C2E-2368-4FF0-917D-21A67079FAC2}"/>
              </a:ext>
            </a:extLst>
          </p:cNvPr>
          <p:cNvSpPr/>
          <p:nvPr/>
        </p:nvSpPr>
        <p:spPr>
          <a:xfrm>
            <a:off x="0" y="6577417"/>
            <a:ext cx="12192000" cy="29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6" name="Rectangle 5"/>
          <p:cNvSpPr/>
          <p:nvPr/>
        </p:nvSpPr>
        <p:spPr>
          <a:xfrm>
            <a:off x="953137" y="2733449"/>
            <a:ext cx="3618863" cy="81760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200" noProof="1">
                <a:solidFill>
                  <a:schemeClr val="bg2">
                    <a:lumMod val="50000"/>
                  </a:schemeClr>
                </a:solidFill>
              </a:rPr>
              <a:t>Regresi yaitu melakukan prediksi dengan nilai output berupa bilangan kontinu</a:t>
            </a:r>
            <a:endParaRPr lang="en-US" sz="1200" b="1" noProof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9395" y="2736860"/>
            <a:ext cx="4157177" cy="81419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noProof="1">
                <a:solidFill>
                  <a:schemeClr val="tx1"/>
                </a:solidFill>
              </a:rPr>
              <a:t>Klasifikasi yaitu memprediksi nilai output dalam bentuk data kategori</a:t>
            </a:r>
            <a:endParaRPr lang="en-US" sz="1200" b="1" noProof="1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8186" y="4098528"/>
            <a:ext cx="805569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noProof="1"/>
              <a:t>Regresi Linear: </a:t>
            </a:r>
            <a:r>
              <a:rPr lang="en-US" sz="1400" noProof="1"/>
              <a:t>menggunakan 1 atau lebih variable bergantung dengan asumsi fungsi yang digunakan untuk memprediksi adalah fungsi linear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62305" y="5314787"/>
            <a:ext cx="805157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noProof="1"/>
              <a:t>Regresi Nonlinear:</a:t>
            </a:r>
            <a:r>
              <a:rPr lang="en-US" sz="1400" noProof="1"/>
              <a:t> menggunakan 1 atau lebih variable bergantung dengan asumsi fungsi yang digunakan untuk memprediksi adalah fungsi non linear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09777" y="4143088"/>
            <a:ext cx="1352811" cy="477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noProof="1">
                <a:solidFill>
                  <a:schemeClr val="bg1"/>
                </a:solidFill>
              </a:rPr>
              <a:t>Regresi Linear</a:t>
            </a:r>
            <a:endParaRPr lang="en-US" sz="1400" noProof="1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05375" y="5348529"/>
            <a:ext cx="1352811" cy="48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noProof="1">
                <a:solidFill>
                  <a:schemeClr val="bg1"/>
                </a:solidFill>
              </a:rPr>
              <a:t>Regresi Non Linear</a:t>
            </a:r>
            <a:endParaRPr lang="en-US" sz="1400" noProof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4677" y="1849074"/>
            <a:ext cx="1152395" cy="814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1">
                <a:solidFill>
                  <a:schemeClr val="bg1"/>
                </a:solidFill>
              </a:rPr>
              <a:t>Regresi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94917" y="1860886"/>
            <a:ext cx="1277655" cy="8141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1">
                <a:solidFill>
                  <a:schemeClr val="bg1"/>
                </a:solidFill>
              </a:rPr>
              <a:t>Klasifikasi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72239" y="2274475"/>
            <a:ext cx="5752" cy="3317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5" idx="1"/>
          </p:cNvCxnSpPr>
          <p:nvPr/>
        </p:nvCxnSpPr>
        <p:spPr>
          <a:xfrm flipV="1">
            <a:off x="479058" y="2256171"/>
            <a:ext cx="1335619" cy="18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1" idx="1"/>
          </p:cNvCxnSpPr>
          <p:nvPr/>
        </p:nvCxnSpPr>
        <p:spPr>
          <a:xfrm>
            <a:off x="471172" y="4381764"/>
            <a:ext cx="73860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545" y="5592123"/>
            <a:ext cx="728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62086" y="331525"/>
            <a:ext cx="9404723" cy="562941"/>
          </a:xfrm>
        </p:spPr>
        <p:txBody>
          <a:bodyPr>
            <a:normAutofit/>
          </a:bodyPr>
          <a:lstStyle/>
          <a:p>
            <a:r>
              <a:rPr lang="en-US" sz="2800" b="1" noProof="1">
                <a:latin typeface="Calibri" panose="020F0502020204030204" pitchFamily="34" charset="0"/>
              </a:rPr>
              <a:t>Teknik Machine Learning</a:t>
            </a:r>
            <a:endParaRPr lang="en-US" sz="3600" b="1" noProof="1">
              <a:latin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30361" y="762086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noProof="1">
                <a:solidFill>
                  <a:schemeClr val="bg1"/>
                </a:solidFill>
              </a:rPr>
              <a:t>Pembelajaran dengan data disertai target</a:t>
            </a:r>
          </a:p>
        </p:txBody>
      </p:sp>
    </p:spTree>
    <p:extLst>
      <p:ext uri="{BB962C8B-B14F-4D97-AF65-F5344CB8AC3E}">
        <p14:creationId xmlns:p14="http://schemas.microsoft.com/office/powerpoint/2010/main" val="322660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265989-9BFE-4665-9BBF-8F4C7D2D1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776" y="2552701"/>
            <a:ext cx="9620250" cy="32099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8500" b="1" noProof="1">
                <a:solidFill>
                  <a:schemeClr val="accent3">
                    <a:lumMod val="40000"/>
                    <a:lumOff val="60000"/>
                  </a:schemeClr>
                </a:solidFill>
              </a:rPr>
              <a:t>Artificial Intelligence</a:t>
            </a:r>
          </a:p>
          <a:p>
            <a:pPr marL="0" indent="0" algn="ctr">
              <a:buNone/>
            </a:pPr>
            <a:r>
              <a:rPr lang="en-US" sz="6600" b="1" noProof="1">
                <a:solidFill>
                  <a:schemeClr val="accent3">
                    <a:lumMod val="20000"/>
                    <a:lumOff val="80000"/>
                  </a:schemeClr>
                </a:solidFill>
              </a:rPr>
              <a:t>(Kecerdasan Buatan)</a:t>
            </a:r>
          </a:p>
          <a:p>
            <a:pPr marL="0" indent="0">
              <a:buNone/>
            </a:pPr>
            <a:endParaRPr lang="en-US" sz="2000" b="1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C8C2E-2368-4FF0-917D-21A67079FAC2}"/>
              </a:ext>
            </a:extLst>
          </p:cNvPr>
          <p:cNvSpPr/>
          <p:nvPr/>
        </p:nvSpPr>
        <p:spPr>
          <a:xfrm>
            <a:off x="0" y="6577417"/>
            <a:ext cx="12192000" cy="29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2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80C4A87-8DB1-477F-8303-D6247A7F1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820" y="172036"/>
            <a:ext cx="7543800" cy="863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ecerdasan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27EB842-10D6-46F1-B7E6-54EBA30848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04685" y="1742849"/>
            <a:ext cx="10247086" cy="4496026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ct val="0"/>
              </a:spcBef>
              <a:spcAft>
                <a:spcPct val="0"/>
              </a:spcAft>
              <a:buClrTx/>
              <a:buFont typeface="Calibri Light" panose="020F0302020204030204" pitchFamily="34" charset="0"/>
              <a:buAutoNum type="alphaLcPeriod"/>
            </a:pPr>
            <a:r>
              <a:rPr lang="id-ID" alt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belajar atau memahami dari pengalaman</a:t>
            </a:r>
            <a:endParaRPr lang="en-US" altLang="en-US" sz="2800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spcAft>
                <a:spcPct val="0"/>
              </a:spcAft>
              <a:buClrTx/>
              <a:buFont typeface="Calibri Light" panose="020F0302020204030204" pitchFamily="34" charset="0"/>
              <a:buAutoNum type="alphaLcPeriod"/>
            </a:pPr>
            <a:r>
              <a:rPr lang="id-ID" alt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menemukan inti dari pesan yang ambigu atau bertentangan </a:t>
            </a:r>
            <a:endParaRPr lang="en-US" alt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spcAft>
                <a:spcPct val="0"/>
              </a:spcAft>
              <a:buClrTx/>
              <a:buFont typeface="Calibri Light" panose="020F0302020204030204" pitchFamily="34" charset="0"/>
              <a:buAutoNum type="alphaLcPeriod"/>
            </a:pPr>
            <a:r>
              <a:rPr lang="id-ID" alt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merespon dengan cepat dan tepat pada situasi baru </a:t>
            </a:r>
            <a:endParaRPr lang="en-US" alt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spcAft>
                <a:spcPct val="0"/>
              </a:spcAft>
              <a:buClrTx/>
              <a:buFont typeface="Calibri Light" panose="020F0302020204030204" pitchFamily="34" charset="0"/>
              <a:buAutoNum type="alphaLcPeriod"/>
            </a:pPr>
            <a:r>
              <a:rPr lang="id-ID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 pertimbangan dalam memecahkan persoalan atau mengarahkan tindakan secara efektif</a:t>
            </a:r>
            <a:endParaRPr lang="en-US" alt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spcAft>
                <a:spcPct val="0"/>
              </a:spcAft>
              <a:buClrTx/>
              <a:buFont typeface="Calibri Light" panose="020F0302020204030204" pitchFamily="34" charset="0"/>
              <a:buAutoNum type="alphaLcPeriod"/>
            </a:pPr>
            <a:r>
              <a:rPr lang="id-ID" alt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menghadapi situasi yang membingungkan</a:t>
            </a:r>
            <a:endParaRPr lang="en-US" altLang="en-US" sz="2800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spcAft>
                <a:spcPct val="0"/>
              </a:spcAft>
              <a:buClrTx/>
              <a:buFont typeface="Calibri Light" panose="020F0302020204030204" pitchFamily="34" charset="0"/>
              <a:buAutoNum type="alphaLcPeriod"/>
            </a:pPr>
            <a:r>
              <a:rPr lang="id-ID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memahami dan menyimpulkan dengan cara rasional biasa</a:t>
            </a:r>
            <a:endParaRPr lang="en-US" alt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spcAft>
                <a:spcPct val="0"/>
              </a:spcAft>
              <a:buClrTx/>
              <a:buFont typeface="Calibri Light" panose="020F0302020204030204" pitchFamily="34" charset="0"/>
              <a:buAutoNum type="alphaLcPeriod"/>
            </a:pPr>
            <a:r>
              <a:rPr lang="id-ID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menerapkan pengetahuan untuk memanipulasi lingkungan</a:t>
            </a:r>
            <a:endParaRPr lang="en-US" alt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spcAft>
                <a:spcPct val="0"/>
              </a:spcAft>
              <a:buClrTx/>
              <a:buFont typeface="Calibri Light" panose="020F0302020204030204" pitchFamily="34" charset="0"/>
              <a:buAutoNum type="alphaLcPeriod"/>
            </a:pPr>
            <a:r>
              <a:rPr lang="id-ID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berfikir dan mempertimbangkan </a:t>
            </a:r>
            <a:endParaRPr lang="en-US" alt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224" y="363151"/>
            <a:ext cx="9404723" cy="700265"/>
          </a:xfrm>
        </p:spPr>
        <p:txBody>
          <a:bodyPr/>
          <a:lstStyle/>
          <a:p>
            <a:r>
              <a:rPr lang="en-US" b="1" noProof="1"/>
              <a:t>Pengenalan Konsep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265989-9BFE-4665-9BBF-8F4C7D2D1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2543175"/>
            <a:ext cx="9753600" cy="24003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</a:rPr>
              <a:t>Big Data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00B0F0"/>
                </a:solidFill>
              </a:rPr>
              <a:t>Machine Learning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Artificial Intelligence (AI)</a:t>
            </a:r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C8C2E-2368-4FF0-917D-21A67079FAC2}"/>
              </a:ext>
            </a:extLst>
          </p:cNvPr>
          <p:cNvSpPr/>
          <p:nvPr/>
        </p:nvSpPr>
        <p:spPr>
          <a:xfrm>
            <a:off x="0" y="6577417"/>
            <a:ext cx="12192000" cy="29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12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C727B68-13E9-4128-831E-3054F068CB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625" y="452718"/>
            <a:ext cx="8479209" cy="1400530"/>
          </a:xfrm>
        </p:spPr>
        <p:txBody>
          <a:bodyPr/>
          <a:lstStyle/>
          <a:p>
            <a:pPr>
              <a:defRPr/>
            </a:pPr>
            <a:r>
              <a:rPr lang="en-US" b="1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Sudut Pandang Kecerdasan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CC6B31-AFA9-4BF0-A19B-8E35C8720108}"/>
              </a:ext>
            </a:extLst>
          </p:cNvPr>
          <p:cNvSpPr txBox="1">
            <a:spLocks noChangeArrowheads="1"/>
          </p:cNvSpPr>
          <p:nvPr/>
        </p:nvSpPr>
        <p:spPr>
          <a:xfrm>
            <a:off x="918769" y="1715625"/>
            <a:ext cx="10929257" cy="4685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74320" algn="l"/>
              </a:tabLst>
              <a:defRPr lang="en-US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74320" algn="l"/>
              </a:tabLst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74320" algn="l"/>
              </a:tabLst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74320" algn="l"/>
              </a:tabLst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74320" algn="l"/>
              </a:tabLst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altLang="en-US" sz="2400" b="1" noProof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Sudut pandang kecerdasan </a:t>
            </a:r>
          </a:p>
          <a:p>
            <a:pPr marL="406400" lvl="1" indent="0">
              <a:lnSpc>
                <a:spcPct val="120000"/>
              </a:lnSpc>
              <a:spcAft>
                <a:spcPts val="600"/>
              </a:spcAft>
              <a:buClrTx/>
              <a:buFont typeface="Arial" pitchFamily="34" charset="0"/>
              <a:buNone/>
              <a:tabLst>
                <a:tab pos="406400" algn="l"/>
              </a:tabLst>
            </a:pPr>
            <a:r>
              <a:rPr lang="en-US" altLang="en-US" noProof="1">
                <a:latin typeface="Arial" panose="020B0604020202020204" pitchFamily="34" charset="0"/>
                <a:cs typeface="Arial" panose="020B0604020202020204" pitchFamily="34" charset="0"/>
              </a:rPr>
              <a:t>Kecerdasan Buatan akan membuat mesin menjadi cerdas (mampu berbuat seperti apa yang dilakukan oleh manusia) 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altLang="en-US" sz="2400" b="1" noProof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Sudut pandang penelitian.</a:t>
            </a:r>
          </a:p>
          <a:p>
            <a:pPr marL="457200" lvl="1" indent="0">
              <a:lnSpc>
                <a:spcPct val="120000"/>
              </a:lnSpc>
              <a:spcAft>
                <a:spcPts val="600"/>
              </a:spcAft>
              <a:buClrTx/>
              <a:buFont typeface="Arial" pitchFamily="34" charset="0"/>
              <a:buNone/>
            </a:pPr>
            <a:r>
              <a:rPr lang="en-US" altLang="en-US" noProof="1">
                <a:latin typeface="Arial" panose="020B0604020202020204" pitchFamily="34" charset="0"/>
                <a:cs typeface="Arial" panose="020B0604020202020204" pitchFamily="34" charset="0"/>
              </a:rPr>
              <a:t>Kecerdasan Buatan adalah suatu studi bagaimana membuat agar komputer dapat melakukan sesuatu sebaik yang dikerjakan oleh manusia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2400" b="1" noProof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Sudut pandang bisnis.</a:t>
            </a:r>
          </a:p>
          <a:p>
            <a:pPr marL="457200" lvl="1" indent="0" algn="just">
              <a:lnSpc>
                <a:spcPct val="120000"/>
              </a:lnSpc>
              <a:spcAft>
                <a:spcPts val="600"/>
              </a:spcAft>
              <a:buClrTx/>
              <a:buNone/>
            </a:pPr>
            <a:r>
              <a:rPr lang="en-US" altLang="en-US" noProof="1">
                <a:latin typeface="Arial" panose="020B0604020202020204" pitchFamily="34" charset="0"/>
                <a:cs typeface="Arial" panose="020B0604020202020204" pitchFamily="34" charset="0"/>
              </a:rPr>
              <a:t>Kecerdasan buatan adalah kumpulan peralatan yang sangat powerful dan metodologis dalam menyelesaikan masalah-masalah bisnis.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2400" b="1" noProof="1">
                <a:solidFill>
                  <a:srgbClr val="79D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Sudut pandang pemrograman.</a:t>
            </a:r>
          </a:p>
          <a:p>
            <a:pPr marL="457200" lvl="1" indent="0" algn="just">
              <a:lnSpc>
                <a:spcPct val="120000"/>
              </a:lnSpc>
              <a:spcAft>
                <a:spcPts val="600"/>
              </a:spcAft>
              <a:buClrTx/>
              <a:buNone/>
            </a:pPr>
            <a:r>
              <a:rPr lang="en-US" altLang="en-US" noProof="1">
                <a:latin typeface="Arial" panose="020B0604020202020204" pitchFamily="34" charset="0"/>
                <a:cs typeface="Arial" panose="020B0604020202020204" pitchFamily="34" charset="0"/>
              </a:rPr>
              <a:t>Kecerdasan buatan meliputi studi tentang pemrograman simbolik, penyelesaian masalah (</a:t>
            </a:r>
            <a:r>
              <a:rPr lang="en-US" altLang="en-US" i="1" noProof="1">
                <a:latin typeface="Arial" panose="020B0604020202020204" pitchFamily="34" charset="0"/>
                <a:cs typeface="Arial" panose="020B0604020202020204" pitchFamily="34" charset="0"/>
              </a:rPr>
              <a:t>problem solving</a:t>
            </a:r>
            <a:r>
              <a:rPr lang="en-US" altLang="en-US" noProof="1">
                <a:latin typeface="Arial" panose="020B0604020202020204" pitchFamily="34" charset="0"/>
                <a:cs typeface="Arial" panose="020B0604020202020204" pitchFamily="34" charset="0"/>
              </a:rPr>
              <a:t>) dan pencarian (</a:t>
            </a:r>
            <a:r>
              <a:rPr lang="en-US" altLang="en-US" i="1" noProof="1">
                <a:latin typeface="Arial" panose="020B0604020202020204" pitchFamily="34" charset="0"/>
                <a:cs typeface="Arial" panose="020B0604020202020204" pitchFamily="34" charset="0"/>
              </a:rPr>
              <a:t>searching</a:t>
            </a:r>
            <a:r>
              <a:rPr lang="en-US" altLang="en-US" noProof="1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D700115-D06B-49BD-B988-A33086FF4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452718"/>
            <a:ext cx="8374434" cy="1400530"/>
          </a:xfrm>
        </p:spPr>
        <p:txBody>
          <a:bodyPr/>
          <a:lstStyle/>
          <a:p>
            <a:pPr>
              <a:defRPr/>
            </a:pPr>
            <a:r>
              <a:rPr lang="en-US" b="1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Keuntungan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87EB1EF-6D36-4568-ADF4-7CECA5B45E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725" y="1813380"/>
            <a:ext cx="5592989" cy="4558391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600" b="1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Kecerdasan Buatan</a:t>
            </a:r>
            <a:endParaRPr lang="en-US" altLang="en-US" sz="2600" b="1" noProof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Tx/>
              <a:buFont typeface="Calibri Light" panose="020F0302020204030204" pitchFamily="34" charset="0"/>
              <a:buAutoNum type="arabicPeriod"/>
            </a:pPr>
            <a:r>
              <a:rPr lang="en-US" altLang="en-US" sz="2400" noProof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Kecerdasan buatan lebih bersifat </a:t>
            </a:r>
            <a:r>
              <a:rPr lang="en-US" altLang="en-US" sz="2400" noProof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Tx/>
              <a:buFont typeface="Calibri Light" panose="020F0302020204030204" pitchFamily="34" charset="0"/>
              <a:buAutoNum type="arabicPeriod"/>
            </a:pPr>
            <a:r>
              <a:rPr lang="en-US" altLang="en-US" sz="2400" noProof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Kecerdasan buatan lebih mudah </a:t>
            </a:r>
            <a:r>
              <a:rPr lang="en-US" altLang="en-US" sz="2400" noProof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diduplikasi</a:t>
            </a:r>
            <a:r>
              <a:rPr lang="en-US" altLang="en-US" sz="2400" noProof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disebarkan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Tx/>
              <a:buFont typeface="Calibri Light" panose="020F0302020204030204" pitchFamily="34" charset="0"/>
              <a:buAutoNum type="arabicPeriod"/>
            </a:pPr>
            <a:r>
              <a:rPr lang="en-US" altLang="en-US" sz="2400" noProof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Kecerdasan buatan lebih </a:t>
            </a:r>
            <a:r>
              <a:rPr lang="en-US" altLang="en-US" sz="2400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murah</a:t>
            </a:r>
            <a:r>
              <a:rPr lang="en-US" altLang="en-US" sz="2400" noProof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dibanding dengan kecerdasan alami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Tx/>
              <a:buFont typeface="Calibri Light" panose="020F0302020204030204" pitchFamily="34" charset="0"/>
              <a:buAutoNum type="arabicPeriod"/>
            </a:pPr>
            <a:r>
              <a:rPr lang="en-US" altLang="en-US" sz="2400" noProof="1">
                <a:latin typeface="Arial" panose="020B0604020202020204" pitchFamily="34" charset="0"/>
                <a:cs typeface="Arial" panose="020B0604020202020204" pitchFamily="34" charset="0"/>
              </a:rPr>
              <a:t>Kecerdasan buatan bersifat konsisten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Tx/>
              <a:buFont typeface="Calibri Light" panose="020F0302020204030204" pitchFamily="34" charset="0"/>
              <a:buAutoNum type="arabicPeriod"/>
            </a:pPr>
            <a:r>
              <a:rPr lang="en-US" altLang="en-US" sz="2400" noProof="1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Kecerdasan buatan dapat didokumentasi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Tx/>
              <a:buFont typeface="Calibri Light" panose="020F0302020204030204" pitchFamily="34" charset="0"/>
              <a:buAutoNum type="arabicPeriod"/>
            </a:pPr>
            <a:r>
              <a:rPr lang="en-US" altLang="en-US" sz="2400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Kecerdasan buatan dapat mengerjakan pekerjaan lebih cepat dibanding dengan kecerdasan alami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Tx/>
              <a:buFont typeface="Calibri Light" panose="020F0302020204030204" pitchFamily="34" charset="0"/>
              <a:buAutoNum type="arabicPeriod"/>
            </a:pPr>
            <a:r>
              <a:rPr lang="en-US" altLang="en-US" sz="2400" noProof="1">
                <a:solidFill>
                  <a:srgbClr val="F5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Kecerdasan buatan dapat mengerjakan pekerjaan lebih baik dibanding dengan kecerdasan alami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6057F1-1469-4212-B2D8-3EB10552368A}"/>
              </a:ext>
            </a:extLst>
          </p:cNvPr>
          <p:cNvSpPr txBox="1">
            <a:spLocks noChangeArrowheads="1"/>
          </p:cNvSpPr>
          <p:nvPr/>
        </p:nvSpPr>
        <p:spPr>
          <a:xfrm>
            <a:off x="6589486" y="1783446"/>
            <a:ext cx="5505283" cy="4356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74320" algn="l"/>
              </a:tabLst>
              <a:defRPr lang="en-US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74320" algn="l"/>
              </a:tabLst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74320" algn="l"/>
              </a:tabLst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74320" algn="l"/>
              </a:tabLst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74320" algn="l"/>
              </a:tabLst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</a:pPr>
            <a:r>
              <a:rPr lang="en-US" altLang="en-US" sz="2400" b="1" noProof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Kecerdasan Alami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Tx/>
              <a:buFont typeface="Calibri Light" panose="020F0302020204030204" pitchFamily="34" charset="0"/>
              <a:buAutoNum type="arabicPeriod"/>
            </a:pPr>
            <a:r>
              <a:rPr lang="en-US" altLang="en-US" sz="2200" b="1" noProof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Kreatif</a:t>
            </a:r>
            <a:r>
              <a:rPr lang="en-US" altLang="en-US" sz="220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Tx/>
              <a:buFont typeface="Calibri Light" panose="020F0302020204030204" pitchFamily="34" charset="0"/>
              <a:buAutoNum type="arabicPeriod"/>
            </a:pPr>
            <a:r>
              <a:rPr lang="en-US" altLang="en-US" sz="22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Kecerdasan alami memungkinkan orang untuk menggunakan pengalaman secara langsung. Sedangkan pada kecerdasan buatan harus bekerja dengan input-input </a:t>
            </a:r>
            <a:r>
              <a:rPr lang="en-US" altLang="en-US" sz="2200" b="1" noProof="1">
                <a:latin typeface="Arial" panose="020B0604020202020204" pitchFamily="34" charset="0"/>
                <a:cs typeface="Arial" panose="020B0604020202020204" pitchFamily="34" charset="0"/>
              </a:rPr>
              <a:t>simbolik</a:t>
            </a:r>
            <a:r>
              <a:rPr lang="en-US" altLang="en-US" sz="22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Tx/>
              <a:buFont typeface="Calibri Light" panose="020F0302020204030204" pitchFamily="34" charset="0"/>
              <a:buAutoNum type="arabicPeriod"/>
            </a:pPr>
            <a:r>
              <a:rPr lang="en-US" altLang="en-US" sz="2200" noProof="1">
                <a:latin typeface="Arial" panose="020B0604020202020204" pitchFamily="34" charset="0"/>
                <a:cs typeface="Arial" panose="020B0604020202020204" pitchFamily="34" charset="0"/>
              </a:rPr>
              <a:t>Pemikiran manusia dapat digunakan secara </a:t>
            </a:r>
            <a:r>
              <a:rPr lang="en-US" altLang="en-US" sz="2200" b="1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altLang="en-US" sz="2200" noProof="1">
                <a:latin typeface="Arial" panose="020B0604020202020204" pitchFamily="34" charset="0"/>
                <a:cs typeface="Arial" panose="020B0604020202020204" pitchFamily="34" charset="0"/>
              </a:rPr>
              <a:t>, sedangkan kecerdasan buatan sangat terbatas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61C5E07C-389C-4B8D-BDFE-7724DE22A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4054" y="277814"/>
            <a:ext cx="9908345" cy="1139825"/>
          </a:xfrm>
        </p:spPr>
        <p:txBody>
          <a:bodyPr/>
          <a:lstStyle/>
          <a:p>
            <a:pPr>
              <a:defRPr/>
            </a:pPr>
            <a:r>
              <a:rPr lang="en-US" noProof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Sejarah AI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8376071C-92E0-460C-8D9A-9038678A15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88571" y="1590675"/>
            <a:ext cx="10740570" cy="4897211"/>
          </a:xfrm>
        </p:spPr>
        <p:txBody>
          <a:bodyPr rtlCol="0">
            <a:normAutofit lnSpcReduction="10000"/>
          </a:bodyPr>
          <a:lstStyle/>
          <a:p>
            <a:pPr marL="0" indent="0">
              <a:buClrTx/>
              <a:buNone/>
              <a:defRPr/>
            </a:pPr>
            <a:r>
              <a:rPr lang="en-US" noProof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Tahun 1943-1956 :</a:t>
            </a:r>
          </a:p>
          <a:p>
            <a:pPr marL="542925" lvl="1" indent="-276225">
              <a:spcBef>
                <a:spcPts val="0"/>
              </a:spcBef>
              <a:buClrTx/>
              <a:defRPr/>
            </a:pPr>
            <a:r>
              <a:rPr lang="en-US" sz="1400" noProof="1">
                <a:latin typeface="Arial" panose="020B0604020202020204" pitchFamily="34" charset="0"/>
                <a:cs typeface="Arial" panose="020B0604020202020204" pitchFamily="34" charset="0"/>
              </a:rPr>
              <a:t>Program catur pertama oleh Shanon &amp; Turing (1950)</a:t>
            </a:r>
          </a:p>
          <a:p>
            <a:pPr marL="542925" lvl="1" indent="-276225">
              <a:spcBef>
                <a:spcPts val="0"/>
              </a:spcBef>
              <a:buClrTx/>
              <a:defRPr/>
            </a:pPr>
            <a:r>
              <a:rPr lang="en-US" sz="1400" noProof="1">
                <a:latin typeface="Arial" panose="020B0604020202020204" pitchFamily="34" charset="0"/>
                <a:cs typeface="Arial" panose="020B0604020202020204" pitchFamily="34" charset="0"/>
              </a:rPr>
              <a:t>Deklarasi AI (1956) pada Workshop Dartmouth oleh John McCarthy</a:t>
            </a:r>
          </a:p>
          <a:p>
            <a:pPr marL="0" indent="0">
              <a:spcBef>
                <a:spcPts val="1200"/>
              </a:spcBef>
              <a:buClrTx/>
              <a:buNone/>
              <a:defRPr/>
            </a:pPr>
            <a:r>
              <a:rPr lang="en-US" noProof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Tahun 1956-1966</a:t>
            </a:r>
          </a:p>
          <a:p>
            <a:pPr marL="542925" lvl="1" indent="-276225">
              <a:spcBef>
                <a:spcPts val="0"/>
              </a:spcBef>
              <a:buClrTx/>
              <a:defRPr/>
            </a:pPr>
            <a:r>
              <a:rPr lang="en-US" sz="1400" noProof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Theorist (mampu membuktikan teorema-teorema matematika)</a:t>
            </a:r>
          </a:p>
          <a:p>
            <a:pPr marL="542925" lvl="1" indent="-276225">
              <a:spcBef>
                <a:spcPts val="0"/>
              </a:spcBef>
              <a:buClrTx/>
              <a:defRPr/>
            </a:pPr>
            <a:r>
              <a:rPr lang="en-US" sz="1400" noProof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 Sam, diprogram oleh Robert K. Lindsay (1960). Program ini dapat mengetahui kalimat-kalimat sederhana yang ditulis dalam bahasa Inggris dan mampu memberikan jawaban dari fakta-fakta yang didengar dalam sebuah percakapan.</a:t>
            </a:r>
          </a:p>
          <a:p>
            <a:pPr marL="542925" lvl="1" indent="-276225">
              <a:spcBef>
                <a:spcPts val="0"/>
              </a:spcBef>
              <a:buClrTx/>
              <a:defRPr/>
            </a:pPr>
            <a:r>
              <a:rPr lang="en-US" sz="1400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Problem Solver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Tx/>
              <a:buNone/>
              <a:defRPr/>
            </a:pPr>
            <a:r>
              <a:rPr lang="en-US" noProof="1">
                <a:solidFill>
                  <a:srgbClr val="88E0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Tahun 1966 – 1979</a:t>
            </a:r>
          </a:p>
          <a:p>
            <a:pPr marL="542925" lvl="1" indent="-276225">
              <a:lnSpc>
                <a:spcPct val="110000"/>
              </a:lnSpc>
              <a:spcBef>
                <a:spcPts val="0"/>
              </a:spcBef>
              <a:buClrTx/>
              <a:defRPr/>
            </a:pPr>
            <a:r>
              <a:rPr lang="en-US" sz="1600" noProof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AI hanya bisa melakukan manipulasi simbolik dan hanya bisa memuat sedikit sekali pengetahuan.</a:t>
            </a:r>
          </a:p>
          <a:p>
            <a:pPr marL="542925" lvl="1" indent="-276225">
              <a:lnSpc>
                <a:spcPct val="110000"/>
              </a:lnSpc>
              <a:spcBef>
                <a:spcPts val="0"/>
              </a:spcBef>
              <a:buClrTx/>
              <a:defRPr/>
            </a:pPr>
            <a:r>
              <a:rPr lang="en-US" sz="1600" noProof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AI yang akan dipecahkan tidak mudah ditangani</a:t>
            </a:r>
          </a:p>
          <a:p>
            <a:pPr marL="542925" lvl="1" indent="-276225">
              <a:lnSpc>
                <a:spcPct val="110000"/>
              </a:lnSpc>
              <a:spcBef>
                <a:spcPts val="0"/>
              </a:spcBef>
              <a:buClrTx/>
              <a:defRPr/>
            </a:pPr>
            <a:r>
              <a:rPr lang="en-US" sz="1600" noProof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 berbasis pengetahuan -&gt; terutama untuk </a:t>
            </a:r>
            <a:r>
              <a:rPr lang="en-US" sz="1600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 pakar </a:t>
            </a:r>
            <a:r>
              <a:rPr lang="en-US" sz="1600" noProof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MyCin; Dendral; Prospector:XCON &amp;XSEL; FOLIO dan DELTA</a:t>
            </a:r>
          </a:p>
          <a:p>
            <a:pPr marL="0" indent="0">
              <a:spcBef>
                <a:spcPts val="1200"/>
              </a:spcBef>
              <a:buClrTx/>
              <a:buNone/>
            </a:pPr>
            <a:r>
              <a:rPr lang="en-US" altLang="en-US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Tahun 1980-sekarang :</a:t>
            </a:r>
          </a:p>
          <a:p>
            <a:pPr marL="200025" lvl="1" indent="0">
              <a:buNone/>
            </a:pPr>
            <a:r>
              <a:rPr lang="en-US" altLang="en-US" sz="1400" noProof="1">
                <a:solidFill>
                  <a:srgbClr val="FFFF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AI telah menjadi komoditi industry :</a:t>
            </a:r>
          </a:p>
          <a:p>
            <a:pPr marL="542925" lvl="1" indent="-266700">
              <a:spcBef>
                <a:spcPts val="0"/>
              </a:spcBef>
              <a:buClrTx/>
            </a:pPr>
            <a:r>
              <a:rPr lang="en-US" altLang="en-US" sz="1400" noProof="1">
                <a:solidFill>
                  <a:srgbClr val="FFFF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 Sistem Pakar komersial pertama yg dibuat oleh Digital Equipment Corporation (DEC), 1982.</a:t>
            </a:r>
          </a:p>
          <a:p>
            <a:pPr marL="542925" lvl="1" indent="-266700">
              <a:spcBef>
                <a:spcPts val="0"/>
              </a:spcBef>
              <a:buClrTx/>
            </a:pPr>
            <a:r>
              <a:rPr lang="en-US" altLang="en-US" sz="1400" noProof="1">
                <a:solidFill>
                  <a:srgbClr val="FFFF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Proyek “Generasi Kelima” , pembuatan komputer cerdas dengan Prolog (Jepang), 1981.</a:t>
            </a:r>
          </a:p>
          <a:p>
            <a:pPr marL="542925" lvl="1" indent="-266700">
              <a:spcBef>
                <a:spcPts val="0"/>
              </a:spcBef>
              <a:buClrTx/>
            </a:pPr>
            <a:r>
              <a:rPr lang="en-US" altLang="en-US" sz="1400" noProof="1">
                <a:solidFill>
                  <a:srgbClr val="FFFF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Daya jual produk AI : beberapa juta dolar (1980) – mencapai $2 miliar (1988).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3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3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3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3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3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3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3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3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3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3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E10B078-E0A8-46DD-97D8-E496148AC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446" y="277814"/>
            <a:ext cx="10034954" cy="1139825"/>
          </a:xfrm>
        </p:spPr>
        <p:txBody>
          <a:bodyPr/>
          <a:lstStyle/>
          <a:p>
            <a:pPr>
              <a:defRPr/>
            </a:pPr>
            <a:r>
              <a:rPr lang="en-US" b="1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Konsep AI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BD26ED1-5B37-46CE-B6F7-FC4FD48D8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343" y="1603375"/>
            <a:ext cx="10651478" cy="492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noProof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Turing Test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Metode Pengujian Kecerdasan (Alan Turing).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Proses uji ini melibatkan seorang penanya (manusia) dan dua obyek yang ditanyai.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altLang="en-US" sz="11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noProof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Pemrosesan Simbolik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Sifat penting dari AI adalah bahwa AI merupakan bagian dari ilmu komputer yang melakukan proses secara simbolik dan non-algoritmik dalam penyelesain masalah.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altLang="en-US" sz="11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ClrTx/>
              <a:buNone/>
              <a:defRPr/>
            </a:pPr>
            <a:r>
              <a:rPr lang="en-US" sz="1800" b="1" noProof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c. Heuristic</a:t>
            </a:r>
          </a:p>
          <a:p>
            <a:pPr lvl="1" algn="just">
              <a:spcBef>
                <a:spcPts val="0"/>
              </a:spcBef>
              <a:buNone/>
              <a:defRPr/>
            </a:pPr>
            <a:r>
              <a:rPr lang="en-US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Suatu strategi untuk melakukan proses pencarian </a:t>
            </a:r>
            <a:r>
              <a:rPr lang="en-US" sz="1600" i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(search)</a:t>
            </a:r>
            <a:r>
              <a:rPr lang="en-US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ruang problem secara efektif.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en-US" sz="11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 algn="just">
              <a:spcBef>
                <a:spcPts val="0"/>
              </a:spcBef>
              <a:buClrTx/>
              <a:buNone/>
              <a:defRPr/>
            </a:pPr>
            <a:r>
              <a:rPr lang="en-US" sz="1800" b="1" noProof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d. Inferensi (Penarikan Kesimpulan)</a:t>
            </a:r>
          </a:p>
          <a:p>
            <a:pPr marL="292100" lvl="1" indent="0" algn="just">
              <a:spcBef>
                <a:spcPts val="0"/>
              </a:spcBef>
              <a:buClrTx/>
              <a:buNone/>
              <a:defRPr/>
            </a:pPr>
            <a:r>
              <a:rPr lang="en-US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AI mencoba membuat mesin memiliki kemampuan berpikir atau mempertimbangkan </a:t>
            </a:r>
            <a:r>
              <a:rPr lang="en-US" sz="1600" i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(reasoning), </a:t>
            </a:r>
            <a:r>
              <a:rPr lang="en-US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termasuk di dalamnya proses </a:t>
            </a:r>
            <a:r>
              <a:rPr lang="en-US" sz="1600" i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(inferencing)</a:t>
            </a:r>
            <a:r>
              <a:rPr lang="en-US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berdasarkan fakta-fakta dan aturan dengan menggunakan metode heuristik, dan lain-lain</a:t>
            </a:r>
          </a:p>
          <a:p>
            <a:pPr marL="0" indent="0" algn="just">
              <a:spcBef>
                <a:spcPts val="0"/>
              </a:spcBef>
              <a:buClrTx/>
              <a:buNone/>
              <a:defRPr/>
            </a:pPr>
            <a:endParaRPr lang="en-US" sz="11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 algn="just">
              <a:spcBef>
                <a:spcPts val="0"/>
              </a:spcBef>
              <a:buClrTx/>
              <a:buNone/>
              <a:defRPr/>
            </a:pPr>
            <a:r>
              <a:rPr lang="en-US" sz="1800" b="1" noProof="1">
                <a:solidFill>
                  <a:srgbClr val="DAF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Pencocokan Pola </a:t>
            </a:r>
            <a:r>
              <a:rPr lang="en-US" sz="1800" b="1" i="1" noProof="1">
                <a:solidFill>
                  <a:srgbClr val="DAF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(Pattern Matching)</a:t>
            </a:r>
          </a:p>
          <a:p>
            <a:pPr marL="292100" lvl="1" indent="0" algn="just">
              <a:spcBef>
                <a:spcPts val="0"/>
              </a:spcBef>
              <a:buClrTx/>
              <a:buNone/>
              <a:defRPr/>
            </a:pPr>
            <a:r>
              <a:rPr lang="en-US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Berusaha untuk menjelaskan obyek, kejadian </a:t>
            </a:r>
            <a:r>
              <a:rPr lang="en-US" sz="1600" i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(events) </a:t>
            </a:r>
            <a:r>
              <a:rPr lang="en-US" sz="1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atau proses, dalam hubungan logik atau komputasional</a:t>
            </a:r>
            <a:endParaRPr lang="en-US" altLang="en-US" sz="1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96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9397469-BEFD-4187-9D05-87116E967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3378" y="277814"/>
            <a:ext cx="10049022" cy="1139825"/>
          </a:xfrm>
        </p:spPr>
        <p:txBody>
          <a:bodyPr/>
          <a:lstStyle/>
          <a:p>
            <a:pPr>
              <a:defRPr/>
            </a:pPr>
            <a:r>
              <a:rPr lang="en-US" b="1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 AI bekerja?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208D792-4DC3-4F1F-A830-9029046064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370139" y="1774826"/>
            <a:ext cx="7519987" cy="40560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Bagian terpenting AI :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000" i="1" noProof="1">
                <a:latin typeface="Arial" panose="020B0604020202020204" pitchFamily="34" charset="0"/>
                <a:cs typeface="Arial" panose="020B0604020202020204" pitchFamily="34" charset="0"/>
              </a:rPr>
              <a:t>Knowledge base</a:t>
            </a:r>
            <a:r>
              <a:rPr lang="en-US" altLang="en-US" sz="2000" noProof="1">
                <a:latin typeface="Arial" panose="020B0604020202020204" pitchFamily="34" charset="0"/>
                <a:cs typeface="Arial" panose="020B0604020202020204" pitchFamily="34" charset="0"/>
              </a:rPr>
              <a:t> (basis pengetahuan), berisi fakta-fakta, teori, pemikiran dan hubungan antara satu dengan lainnya.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000" i="1" noProof="1">
                <a:latin typeface="Arial" panose="020B0604020202020204" pitchFamily="34" charset="0"/>
                <a:cs typeface="Arial" panose="020B0604020202020204" pitchFamily="34" charset="0"/>
              </a:rPr>
              <a:t>Inference engine</a:t>
            </a:r>
            <a:r>
              <a:rPr lang="en-US" altLang="en-US" sz="2000" noProof="1">
                <a:latin typeface="Arial" panose="020B0604020202020204" pitchFamily="34" charset="0"/>
                <a:cs typeface="Arial" panose="020B0604020202020204" pitchFamily="34" charset="0"/>
              </a:rPr>
              <a:t>, yaitu kemampuan menarik kesimpulan berdasarkan pengalaman.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D5DB3551-EB6B-4A32-A5D8-3A349CF75248}"/>
              </a:ext>
            </a:extLst>
          </p:cNvPr>
          <p:cNvGrpSpPr>
            <a:grpSpLocks/>
          </p:cNvGrpSpPr>
          <p:nvPr/>
        </p:nvGrpSpPr>
        <p:grpSpPr bwMode="auto">
          <a:xfrm>
            <a:off x="2789238" y="3798886"/>
            <a:ext cx="7100888" cy="2819400"/>
            <a:chOff x="1137" y="864"/>
            <a:chExt cx="4473" cy="1776"/>
          </a:xfrm>
        </p:grpSpPr>
        <p:sp>
          <p:nvSpPr>
            <p:cNvPr id="33797" name="Rectangle 5">
              <a:extLst>
                <a:ext uri="{FF2B5EF4-FFF2-40B4-BE49-F238E27FC236}">
                  <a16:creationId xmlns:a16="http://schemas.microsoft.com/office/drawing/2014/main" id="{12134D06-9AA3-4733-AC32-C7DFE6143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1248"/>
              <a:ext cx="2613" cy="13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798" name="Rectangle 6">
              <a:extLst>
                <a:ext uri="{FF2B5EF4-FFF2-40B4-BE49-F238E27FC236}">
                  <a16:creationId xmlns:a16="http://schemas.microsoft.com/office/drawing/2014/main" id="{BD50AB8A-974C-44B1-9497-0A76FEC0A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1536"/>
              <a:ext cx="1063" cy="91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dirty="0">
                  <a:solidFill>
                    <a:schemeClr val="bg1"/>
                  </a:solidFill>
                </a:rPr>
                <a:t>Knowledge </a:t>
              </a:r>
            </a:p>
            <a:p>
              <a:pPr algn="ctr" eaLnBrk="1" hangingPunct="1"/>
              <a:r>
                <a:rPr lang="en-US" altLang="en-US" sz="2400" dirty="0">
                  <a:solidFill>
                    <a:schemeClr val="bg1"/>
                  </a:solidFill>
                </a:rPr>
                <a:t>Base</a:t>
              </a:r>
            </a:p>
          </p:txBody>
        </p:sp>
        <p:sp>
          <p:nvSpPr>
            <p:cNvPr id="33799" name="Rectangle 7">
              <a:extLst>
                <a:ext uri="{FF2B5EF4-FFF2-40B4-BE49-F238E27FC236}">
                  <a16:creationId xmlns:a16="http://schemas.microsoft.com/office/drawing/2014/main" id="{EE8F7E45-F6C8-4DBE-A4DB-5F42F775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" y="1536"/>
              <a:ext cx="1063" cy="91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chemeClr val="bg1"/>
                  </a:solidFill>
                </a:rPr>
                <a:t>Inference</a:t>
              </a:r>
            </a:p>
            <a:p>
              <a:pPr algn="ctr" eaLnBrk="1" hangingPunct="1"/>
              <a:r>
                <a:rPr lang="en-US" altLang="en-US" sz="2400">
                  <a:solidFill>
                    <a:schemeClr val="bg1"/>
                  </a:solidFill>
                </a:rPr>
                <a:t>Engine</a:t>
              </a:r>
            </a:p>
          </p:txBody>
        </p:sp>
        <p:sp>
          <p:nvSpPr>
            <p:cNvPr id="33800" name="AutoShape 8">
              <a:extLst>
                <a:ext uri="{FF2B5EF4-FFF2-40B4-BE49-F238E27FC236}">
                  <a16:creationId xmlns:a16="http://schemas.microsoft.com/office/drawing/2014/main" id="{C5F55F97-DD83-4EBF-82D3-A7E410FE1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1872"/>
              <a:ext cx="753" cy="192"/>
            </a:xfrm>
            <a:prstGeom prst="rightArrow">
              <a:avLst>
                <a:gd name="adj1" fmla="val 50000"/>
                <a:gd name="adj2" fmla="val 98047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01" name="AutoShape 9">
              <a:extLst>
                <a:ext uri="{FF2B5EF4-FFF2-40B4-BE49-F238E27FC236}">
                  <a16:creationId xmlns:a16="http://schemas.microsoft.com/office/drawing/2014/main" id="{EB321B81-CFA5-4672-9684-85B327262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2160"/>
              <a:ext cx="753" cy="192"/>
            </a:xfrm>
            <a:prstGeom prst="rightArrow">
              <a:avLst>
                <a:gd name="adj1" fmla="val 50000"/>
                <a:gd name="adj2" fmla="val 98047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02" name="Text Box 10">
              <a:extLst>
                <a:ext uri="{FF2B5EF4-FFF2-40B4-BE49-F238E27FC236}">
                  <a16:creationId xmlns:a16="http://schemas.microsoft.com/office/drawing/2014/main" id="{1973E3A5-14C1-45E7-B157-4E72E28BF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7" y="1367"/>
              <a:ext cx="93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6600"/>
                  </a:solidFill>
                </a:rPr>
                <a:t>Input:</a:t>
              </a:r>
            </a:p>
            <a:p>
              <a:pPr eaLnBrk="1" hangingPunct="1"/>
              <a:r>
                <a:rPr lang="en-US" altLang="en-US" b="1" dirty="0">
                  <a:solidFill>
                    <a:srgbClr val="FF6600"/>
                  </a:solidFill>
                </a:rPr>
                <a:t>MASALAH</a:t>
              </a:r>
            </a:p>
          </p:txBody>
        </p:sp>
        <p:sp>
          <p:nvSpPr>
            <p:cNvPr id="33803" name="AutoShape 11">
              <a:extLst>
                <a:ext uri="{FF2B5EF4-FFF2-40B4-BE49-F238E27FC236}">
                  <a16:creationId xmlns:a16="http://schemas.microsoft.com/office/drawing/2014/main" id="{B5BFC51D-9163-4868-84BD-73A354171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1849"/>
              <a:ext cx="753" cy="192"/>
            </a:xfrm>
            <a:prstGeom prst="rightArrow">
              <a:avLst>
                <a:gd name="adj1" fmla="val 50000"/>
                <a:gd name="adj2" fmla="val 98047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04" name="AutoShape 12">
              <a:extLst>
                <a:ext uri="{FF2B5EF4-FFF2-40B4-BE49-F238E27FC236}">
                  <a16:creationId xmlns:a16="http://schemas.microsoft.com/office/drawing/2014/main" id="{06BA98AC-EA6A-4CF8-9C22-5DF234C63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2137"/>
              <a:ext cx="753" cy="192"/>
            </a:xfrm>
            <a:prstGeom prst="rightArrow">
              <a:avLst>
                <a:gd name="adj1" fmla="val 50000"/>
                <a:gd name="adj2" fmla="val 98047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05" name="Text Box 13">
              <a:extLst>
                <a:ext uri="{FF2B5EF4-FFF2-40B4-BE49-F238E27FC236}">
                  <a16:creationId xmlns:a16="http://schemas.microsoft.com/office/drawing/2014/main" id="{BB29698C-51CA-4695-93A2-89690ABD8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6" y="1344"/>
              <a:ext cx="6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6600"/>
                  </a:solidFill>
                </a:rPr>
                <a:t>Output:</a:t>
              </a:r>
            </a:p>
            <a:p>
              <a:pPr eaLnBrk="1" hangingPunct="1"/>
              <a:r>
                <a:rPr lang="en-US" altLang="en-US" b="1">
                  <a:solidFill>
                    <a:srgbClr val="FF6600"/>
                  </a:solidFill>
                </a:rPr>
                <a:t>SOLUSI</a:t>
              </a:r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7F7EB9BF-255B-4CEB-AD3D-E08AD11E0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8" y="864"/>
              <a:ext cx="185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b="1" i="1" dirty="0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ARTIFICIAL INTELLIGENCE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81AD46F-48F3-450D-9DDE-5F6C8F4CE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0664" y="277815"/>
            <a:ext cx="9781735" cy="808036"/>
          </a:xfrm>
        </p:spPr>
        <p:txBody>
          <a:bodyPr/>
          <a:lstStyle/>
          <a:p>
            <a:pPr>
              <a:defRPr/>
            </a:pPr>
            <a:r>
              <a:rPr lang="en-US" sz="3600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Analogi dengan kecerdasan manusia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44DF8C4-4005-4442-A066-0224505CD9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00663" y="1640114"/>
            <a:ext cx="9315011" cy="4847772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sz="3200" b="1" noProof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Basis Pengetahuan :</a:t>
            </a:r>
          </a:p>
          <a:p>
            <a:pPr marL="200025" lvl="1" indent="0">
              <a:buNone/>
            </a:pPr>
            <a:r>
              <a:rPr lang="en-US" altLang="en-US" sz="2900" noProof="1">
                <a:latin typeface="Arial" panose="020B0604020202020204" pitchFamily="34" charset="0"/>
                <a:cs typeface="Arial" panose="020B0604020202020204" pitchFamily="34" charset="0"/>
              </a:rPr>
              <a:t>Kumpulan pengetahuan &amp; pengalaman yang dimiliki oleh manusia.</a:t>
            </a:r>
          </a:p>
          <a:p>
            <a:pPr marL="200025" lvl="1" indent="0">
              <a:buNone/>
            </a:pPr>
            <a:r>
              <a:rPr lang="en-US" altLang="en-US" noProof="1">
                <a:latin typeface="Arial" panose="020B0604020202020204" pitchFamily="34" charset="0"/>
                <a:cs typeface="Arial" panose="020B0604020202020204" pitchFamily="34" charset="0"/>
              </a:rPr>
              <a:t>Contoh :</a:t>
            </a:r>
          </a:p>
          <a:p>
            <a:pPr lvl="2" eaLnBrk="1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400" noProof="1">
                <a:latin typeface="Arial" panose="020B0604020202020204" pitchFamily="34" charset="0"/>
                <a:cs typeface="Arial" panose="020B0604020202020204" pitchFamily="34" charset="0"/>
              </a:rPr>
              <a:t>Jika saya makan sambal &gt; 5 sendok, maka tidak lama kemudian perut saya akan terasa sakit.</a:t>
            </a:r>
          </a:p>
          <a:p>
            <a:pPr lvl="2" eaLnBrk="1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400" noProof="1">
                <a:latin typeface="Arial" panose="020B0604020202020204" pitchFamily="34" charset="0"/>
                <a:cs typeface="Arial" panose="020B0604020202020204" pitchFamily="34" charset="0"/>
              </a:rPr>
              <a:t>Jika kuliah mulai jam 8, dan saya berangkat dari rumah jam 7.45, maka saya akan terlambat.</a:t>
            </a:r>
          </a:p>
          <a:p>
            <a:pPr marL="914400" lvl="2" indent="0" eaLnBrk="1" hangingPunct="1">
              <a:lnSpc>
                <a:spcPct val="100000"/>
              </a:lnSpc>
              <a:buClrTx/>
              <a:buNone/>
            </a:pPr>
            <a:endParaRPr lang="en-US" altLang="en-US" sz="24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eaLnBrk="1" hangingPunct="1">
              <a:lnSpc>
                <a:spcPct val="100000"/>
              </a:lnSpc>
              <a:buClrTx/>
              <a:buNone/>
            </a:pPr>
            <a:endParaRPr lang="en-US" altLang="en-US" sz="24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900" b="1" noProof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Inferensi:</a:t>
            </a:r>
          </a:p>
          <a:p>
            <a:pPr marL="180975" indent="0">
              <a:lnSpc>
                <a:spcPct val="110000"/>
              </a:lnSpc>
              <a:buNone/>
              <a:defRPr/>
            </a:pPr>
            <a:r>
              <a:rPr lang="en-US" sz="2700" noProof="1">
                <a:latin typeface="Arial" panose="020B0604020202020204" pitchFamily="34" charset="0"/>
                <a:cs typeface="Arial" panose="020B0604020202020204" pitchFamily="34" charset="0"/>
              </a:rPr>
              <a:t>Kemampuan manusia untuk menalar berdasarkan pengetahuan/pengalaman yang dimiliki, apabila muncul suatu fakta.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700" noProof="1">
                <a:latin typeface="Arial" panose="020B0604020202020204" pitchFamily="34" charset="0"/>
                <a:cs typeface="Arial" panose="020B0604020202020204" pitchFamily="34" charset="0"/>
              </a:rPr>
              <a:t>    Contoh:</a:t>
            </a:r>
          </a:p>
          <a:p>
            <a:pPr marL="841248" lvl="2" indent="-457200">
              <a:lnSpc>
                <a:spcPct val="110000"/>
              </a:lnSpc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sz="2200" noProof="1">
                <a:latin typeface="Arial" panose="020B0604020202020204" pitchFamily="34" charset="0"/>
                <a:cs typeface="Arial" panose="020B0604020202020204" pitchFamily="34" charset="0"/>
              </a:rPr>
              <a:t>Pengetahuan : </a:t>
            </a:r>
          </a:p>
          <a:p>
            <a:pPr marL="566928" lvl="3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200" noProof="1">
                <a:latin typeface="Arial" panose="020B0604020202020204" pitchFamily="34" charset="0"/>
                <a:cs typeface="Arial" panose="020B0604020202020204" pitchFamily="34" charset="0"/>
              </a:rPr>
              <a:t>    Jika saya makan sambal &gt; 5 sendok, maka tidak lama kemudian perut saya akan terasa sakit.</a:t>
            </a:r>
          </a:p>
          <a:p>
            <a:pPr marL="841248" lvl="2" indent="-457200">
              <a:lnSpc>
                <a:spcPct val="110000"/>
              </a:lnSpc>
              <a:spcBef>
                <a:spcPts val="0"/>
              </a:spcBef>
              <a:buClrTx/>
              <a:buFont typeface="+mj-lt"/>
              <a:buAutoNum type="arabicPeriod" startAt="2"/>
              <a:defRPr/>
            </a:pPr>
            <a:r>
              <a:rPr lang="en-US" sz="2200" noProof="1">
                <a:latin typeface="Arial" panose="020B0604020202020204" pitchFamily="34" charset="0"/>
                <a:cs typeface="Arial" panose="020B0604020202020204" pitchFamily="34" charset="0"/>
              </a:rPr>
              <a:t>Fakta :</a:t>
            </a:r>
          </a:p>
          <a:p>
            <a:pPr marL="566928" lvl="3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200" noProof="1">
                <a:latin typeface="Arial" panose="020B0604020202020204" pitchFamily="34" charset="0"/>
                <a:cs typeface="Arial" panose="020B0604020202020204" pitchFamily="34" charset="0"/>
              </a:rPr>
              <a:t>    Saya baru saja makan sambal 10 sendok.</a:t>
            </a:r>
          </a:p>
          <a:p>
            <a:pPr marL="841248" lvl="2" indent="-457200">
              <a:lnSpc>
                <a:spcPct val="110000"/>
              </a:lnSpc>
              <a:spcBef>
                <a:spcPts val="0"/>
              </a:spcBef>
              <a:buClrTx/>
              <a:buFont typeface="+mj-lt"/>
              <a:buAutoNum type="arabicPeriod" startAt="3"/>
              <a:defRPr/>
            </a:pPr>
            <a:r>
              <a:rPr lang="en-US" sz="2200" noProof="1">
                <a:latin typeface="Arial" panose="020B0604020202020204" pitchFamily="34" charset="0"/>
                <a:cs typeface="Arial" panose="020B0604020202020204" pitchFamily="34" charset="0"/>
              </a:rPr>
              <a:t>Kesimpulan :</a:t>
            </a:r>
          </a:p>
          <a:p>
            <a:pPr marL="566928" lvl="3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200" noProof="1">
                <a:latin typeface="Arial" panose="020B0604020202020204" pitchFamily="34" charset="0"/>
                <a:cs typeface="Arial" panose="020B0604020202020204" pitchFamily="34" charset="0"/>
              </a:rPr>
              <a:t>     Tidak lama lagi perut saya akan sakit.</a:t>
            </a:r>
          </a:p>
          <a:p>
            <a:pPr marL="914400" lvl="2" indent="0" eaLnBrk="1" hangingPunct="1">
              <a:lnSpc>
                <a:spcPct val="100000"/>
              </a:lnSpc>
              <a:buClrTx/>
              <a:buNone/>
            </a:pPr>
            <a:endParaRPr lang="en-US" altLang="en-US" sz="2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B40D45B-0A75-40E8-AEF3-D7B49A6B8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6325" y="287338"/>
            <a:ext cx="7543800" cy="781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 Pemecahan Masalah</a:t>
            </a:r>
          </a:p>
        </p:txBody>
      </p:sp>
      <p:grpSp>
        <p:nvGrpSpPr>
          <p:cNvPr id="29724" name="Group 28">
            <a:extLst>
              <a:ext uri="{FF2B5EF4-FFF2-40B4-BE49-F238E27FC236}">
                <a16:creationId xmlns:a16="http://schemas.microsoft.com/office/drawing/2014/main" id="{EDC93090-F2BF-4515-895C-5EB6149AE56C}"/>
              </a:ext>
            </a:extLst>
          </p:cNvPr>
          <p:cNvGrpSpPr>
            <a:grpSpLocks/>
          </p:cNvGrpSpPr>
          <p:nvPr/>
        </p:nvGrpSpPr>
        <p:grpSpPr bwMode="auto">
          <a:xfrm>
            <a:off x="1268380" y="1425432"/>
            <a:ext cx="9939854" cy="5085700"/>
            <a:chOff x="1592" y="534"/>
            <a:chExt cx="3836" cy="3342"/>
          </a:xfrm>
        </p:grpSpPr>
        <p:sp>
          <p:nvSpPr>
            <p:cNvPr id="29700" name="Text Box 4">
              <a:extLst>
                <a:ext uri="{FF2B5EF4-FFF2-40B4-BE49-F238E27FC236}">
                  <a16:creationId xmlns:a16="http://schemas.microsoft.com/office/drawing/2014/main" id="{02EB1A17-4913-407F-BC46-8F1A889E1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2" y="534"/>
              <a:ext cx="1666" cy="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noProof="1">
                  <a:solidFill>
                    <a:srgbClr val="FFFF00"/>
                  </a:solidFill>
                  <a:latin typeface="Arial" charset="0"/>
                </a:rPr>
                <a:t>Conventional/ Hard Computing </a:t>
              </a:r>
              <a:endParaRPr lang="en-US" sz="1600" noProof="1">
                <a:solidFill>
                  <a:srgbClr val="FFFF00"/>
                </a:solidFill>
              </a:endParaRPr>
            </a:p>
            <a:p>
              <a:pPr>
                <a:defRPr/>
              </a:pPr>
              <a:r>
                <a:rPr lang="en-US" sz="1400" noProof="1"/>
                <a:t>Metodologi konvensional yang bergantung pada prinsip-prinsip akurasi, kepastian, dan tidak fleksibel</a:t>
              </a:r>
              <a:endParaRPr lang="en-US" sz="1600" i="1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29701" name="Text Box 5">
              <a:extLst>
                <a:ext uri="{FF2B5EF4-FFF2-40B4-BE49-F238E27FC236}">
                  <a16:creationId xmlns:a16="http://schemas.microsoft.com/office/drawing/2014/main" id="{FF9A3D3E-C47A-4052-8FE4-9E88917173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2" y="2174"/>
              <a:ext cx="1666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noProof="1">
                  <a:solidFill>
                    <a:srgbClr val="F5C100"/>
                  </a:solidFill>
                  <a:latin typeface="Arial" charset="0"/>
                </a:rPr>
                <a:t>Soft Computing</a:t>
              </a:r>
              <a:endParaRPr lang="en-US" sz="1600" noProof="1">
                <a:solidFill>
                  <a:srgbClr val="F5C100"/>
                </a:solidFill>
              </a:endParaRPr>
            </a:p>
            <a:p>
              <a:pPr>
                <a:defRPr/>
              </a:pPr>
              <a:r>
                <a:rPr lang="en-US" sz="1400" noProof="1"/>
                <a:t>Metodologi pendekatan modern yang didasarkan pada gagasan perkiraan, ketidakpastian, dan fleksibilitas.</a:t>
              </a:r>
              <a:endParaRPr lang="en-US" sz="1400" b="1" i="1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39942" name="AutoShape 6">
              <a:extLst>
                <a:ext uri="{FF2B5EF4-FFF2-40B4-BE49-F238E27FC236}">
                  <a16:creationId xmlns:a16="http://schemas.microsoft.com/office/drawing/2014/main" id="{AB065103-E81F-4D72-BD3B-916EBC41D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1152"/>
              <a:ext cx="960" cy="768"/>
            </a:xfrm>
            <a:prstGeom prst="octagon">
              <a:avLst>
                <a:gd name="adj" fmla="val 29287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noProof="1">
                  <a:solidFill>
                    <a:srgbClr val="FF0000"/>
                  </a:solidFill>
                </a:rPr>
                <a:t>Precise </a:t>
              </a:r>
            </a:p>
            <a:p>
              <a:pPr algn="ctr" eaLnBrk="1" hangingPunct="1"/>
              <a:r>
                <a:rPr lang="en-US" altLang="en-US" noProof="1">
                  <a:solidFill>
                    <a:srgbClr val="FF0000"/>
                  </a:solidFill>
                </a:rPr>
                <a:t>Models</a:t>
              </a:r>
            </a:p>
          </p:txBody>
        </p:sp>
        <p:sp>
          <p:nvSpPr>
            <p:cNvPr id="39943" name="Rectangle 7">
              <a:extLst>
                <a:ext uri="{FF2B5EF4-FFF2-40B4-BE49-F238E27FC236}">
                  <a16:creationId xmlns:a16="http://schemas.microsoft.com/office/drawing/2014/main" id="{1A04530E-DEEC-487A-8860-E95085EFB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1450"/>
              <a:ext cx="154" cy="163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CC99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noProof="1"/>
            </a:p>
          </p:txBody>
        </p:sp>
        <p:sp>
          <p:nvSpPr>
            <p:cNvPr id="39944" name="Rectangle 8">
              <a:extLst>
                <a:ext uri="{FF2B5EF4-FFF2-40B4-BE49-F238E27FC236}">
                  <a16:creationId xmlns:a16="http://schemas.microsoft.com/office/drawing/2014/main" id="{0D17CDA8-11DD-4519-B81E-97A0443A5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1104"/>
              <a:ext cx="124" cy="787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CC99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noProof="1"/>
            </a:p>
          </p:txBody>
        </p:sp>
        <p:sp>
          <p:nvSpPr>
            <p:cNvPr id="39945" name="AutoShape 9">
              <a:extLst>
                <a:ext uri="{FF2B5EF4-FFF2-40B4-BE49-F238E27FC236}">
                  <a16:creationId xmlns:a16="http://schemas.microsoft.com/office/drawing/2014/main" id="{9FFAFE85-8387-45A5-BDA1-E3D463598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1054"/>
              <a:ext cx="413" cy="211"/>
            </a:xfrm>
            <a:prstGeom prst="rightArrow">
              <a:avLst>
                <a:gd name="adj1" fmla="val 50000"/>
                <a:gd name="adj2" fmla="val 48934"/>
              </a:avLst>
            </a:prstGeom>
            <a:solidFill>
              <a:srgbClr val="CC99FF"/>
            </a:solidFill>
            <a:ln w="9525">
              <a:solidFill>
                <a:srgbClr val="CC99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noProof="1"/>
            </a:p>
          </p:txBody>
        </p:sp>
        <p:sp>
          <p:nvSpPr>
            <p:cNvPr id="39946" name="AutoShape 10">
              <a:extLst>
                <a:ext uri="{FF2B5EF4-FFF2-40B4-BE49-F238E27FC236}">
                  <a16:creationId xmlns:a16="http://schemas.microsoft.com/office/drawing/2014/main" id="{CC7D32EB-A4A5-4AE2-BE42-96F85882B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5" y="1730"/>
              <a:ext cx="413" cy="211"/>
            </a:xfrm>
            <a:prstGeom prst="rightArrow">
              <a:avLst>
                <a:gd name="adj1" fmla="val 50000"/>
                <a:gd name="adj2" fmla="val 48934"/>
              </a:avLst>
            </a:prstGeom>
            <a:solidFill>
              <a:srgbClr val="CC99FF"/>
            </a:solidFill>
            <a:ln w="9525">
              <a:solidFill>
                <a:srgbClr val="CC99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noProof="1"/>
            </a:p>
          </p:txBody>
        </p:sp>
        <p:sp>
          <p:nvSpPr>
            <p:cNvPr id="39947" name="Rectangle 12">
              <a:extLst>
                <a:ext uri="{FF2B5EF4-FFF2-40B4-BE49-F238E27FC236}">
                  <a16:creationId xmlns:a16="http://schemas.microsoft.com/office/drawing/2014/main" id="{D3E6E836-1880-4AA0-B9BD-1DFCF36E4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931"/>
              <a:ext cx="2102" cy="480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noProof="1"/>
                <a:t>Logika penalaran </a:t>
              </a:r>
            </a:p>
            <a:p>
              <a:pPr algn="ctr" eaLnBrk="1" hangingPunct="1"/>
              <a:r>
                <a:rPr lang="en-US" altLang="en-US" noProof="1"/>
                <a:t>berbentuk simbol</a:t>
              </a:r>
            </a:p>
          </p:txBody>
        </p:sp>
        <p:sp>
          <p:nvSpPr>
            <p:cNvPr id="39948" name="Rectangle 13">
              <a:extLst>
                <a:ext uri="{FF2B5EF4-FFF2-40B4-BE49-F238E27FC236}">
                  <a16:creationId xmlns:a16="http://schemas.microsoft.com/office/drawing/2014/main" id="{BA0AEC02-826D-4AEE-92A6-346CF0377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1607"/>
              <a:ext cx="2106" cy="576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noProof="1"/>
                <a:t>Pencarian &amp; Pemodelan masalah </a:t>
              </a:r>
            </a:p>
            <a:p>
              <a:pPr algn="ctr" eaLnBrk="1" hangingPunct="1"/>
              <a:r>
                <a:rPr lang="en-US" altLang="en-US" noProof="1"/>
                <a:t>dilakukan secara </a:t>
              </a:r>
            </a:p>
            <a:p>
              <a:pPr algn="ctr" eaLnBrk="1" hangingPunct="1"/>
              <a:r>
                <a:rPr lang="en-US" altLang="en-US" noProof="1"/>
                <a:t>numeris (tradisional)</a:t>
              </a:r>
            </a:p>
          </p:txBody>
        </p:sp>
        <p:sp>
          <p:nvSpPr>
            <p:cNvPr id="39949" name="AutoShape 14">
              <a:extLst>
                <a:ext uri="{FF2B5EF4-FFF2-40B4-BE49-F238E27FC236}">
                  <a16:creationId xmlns:a16="http://schemas.microsoft.com/office/drawing/2014/main" id="{7F165275-27F3-4D2F-BA74-B9F188BEF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2845"/>
              <a:ext cx="1001" cy="768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noProof="1">
                  <a:solidFill>
                    <a:srgbClr val="FF0000"/>
                  </a:solidFill>
                </a:rPr>
                <a:t>Approximate </a:t>
              </a:r>
            </a:p>
            <a:p>
              <a:pPr algn="ctr" eaLnBrk="1" hangingPunct="1"/>
              <a:r>
                <a:rPr lang="en-US" altLang="en-US" noProof="1">
                  <a:solidFill>
                    <a:srgbClr val="FF0000"/>
                  </a:solidFill>
                </a:rPr>
                <a:t>Models</a:t>
              </a:r>
            </a:p>
          </p:txBody>
        </p:sp>
        <p:sp>
          <p:nvSpPr>
            <p:cNvPr id="39950" name="Rectangle 15">
              <a:extLst>
                <a:ext uri="{FF2B5EF4-FFF2-40B4-BE49-F238E27FC236}">
                  <a16:creationId xmlns:a16="http://schemas.microsoft.com/office/drawing/2014/main" id="{A9E2861A-D010-4FEA-8C3F-449B9F7E8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3143"/>
              <a:ext cx="153" cy="16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noProof="1"/>
            </a:p>
          </p:txBody>
        </p:sp>
        <p:sp>
          <p:nvSpPr>
            <p:cNvPr id="39951" name="Rectangle 16">
              <a:extLst>
                <a:ext uri="{FF2B5EF4-FFF2-40B4-BE49-F238E27FC236}">
                  <a16:creationId xmlns:a16="http://schemas.microsoft.com/office/drawing/2014/main" id="{B93C5A0D-0651-4D12-B9B8-97237735A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" y="2797"/>
              <a:ext cx="124" cy="787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noProof="1"/>
            </a:p>
          </p:txBody>
        </p:sp>
        <p:sp>
          <p:nvSpPr>
            <p:cNvPr id="39952" name="AutoShape 17">
              <a:extLst>
                <a:ext uri="{FF2B5EF4-FFF2-40B4-BE49-F238E27FC236}">
                  <a16:creationId xmlns:a16="http://schemas.microsoft.com/office/drawing/2014/main" id="{12313863-7E2B-4C7C-A352-25F073283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2747"/>
              <a:ext cx="413" cy="211"/>
            </a:xfrm>
            <a:prstGeom prst="rightArrow">
              <a:avLst>
                <a:gd name="adj1" fmla="val 50000"/>
                <a:gd name="adj2" fmla="val 48934"/>
              </a:avLst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noProof="1"/>
            </a:p>
          </p:txBody>
        </p:sp>
        <p:sp>
          <p:nvSpPr>
            <p:cNvPr id="39953" name="AutoShape 18">
              <a:extLst>
                <a:ext uri="{FF2B5EF4-FFF2-40B4-BE49-F238E27FC236}">
                  <a16:creationId xmlns:a16="http://schemas.microsoft.com/office/drawing/2014/main" id="{410434F1-E8F1-4DDD-8D1B-E7A29A368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" y="3423"/>
              <a:ext cx="413" cy="211"/>
            </a:xfrm>
            <a:prstGeom prst="rightArrow">
              <a:avLst>
                <a:gd name="adj1" fmla="val 50000"/>
                <a:gd name="adj2" fmla="val 48934"/>
              </a:avLst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noProof="1"/>
            </a:p>
          </p:txBody>
        </p:sp>
        <p:sp>
          <p:nvSpPr>
            <p:cNvPr id="39954" name="Rectangle 19">
              <a:extLst>
                <a:ext uri="{FF2B5EF4-FFF2-40B4-BE49-F238E27FC236}">
                  <a16:creationId xmlns:a16="http://schemas.microsoft.com/office/drawing/2014/main" id="{D5A7AEA7-1B16-44F4-9497-CF486FEAF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2624"/>
              <a:ext cx="2102" cy="480"/>
            </a:xfrm>
            <a:prstGeom prst="rect">
              <a:avLst/>
            </a:prstGeom>
            <a:solidFill>
              <a:srgbClr val="FFCCFF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FF"/>
              </a:extrusionClr>
              <a:contourClr>
                <a:srgbClr val="FF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noProof="1"/>
                <a:t>Penalaran melalui</a:t>
              </a:r>
            </a:p>
            <a:p>
              <a:pPr algn="ctr" eaLnBrk="1" hangingPunct="1"/>
              <a:r>
                <a:rPr lang="en-US" altLang="en-US" noProof="1"/>
                <a:t>pendekatan</a:t>
              </a:r>
            </a:p>
          </p:txBody>
        </p:sp>
        <p:sp>
          <p:nvSpPr>
            <p:cNvPr id="39955" name="Rectangle 20">
              <a:extLst>
                <a:ext uri="{FF2B5EF4-FFF2-40B4-BE49-F238E27FC236}">
                  <a16:creationId xmlns:a16="http://schemas.microsoft.com/office/drawing/2014/main" id="{8E789E16-521D-4A07-AB78-18BF75D51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3300"/>
              <a:ext cx="2106" cy="576"/>
            </a:xfrm>
            <a:prstGeom prst="rect">
              <a:avLst/>
            </a:prstGeom>
            <a:solidFill>
              <a:srgbClr val="FFCCFF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FF"/>
              </a:extrusionClr>
              <a:contourClr>
                <a:srgbClr val="FF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noProof="1"/>
                <a:t>Pendekatan fungsional &amp;</a:t>
              </a:r>
            </a:p>
            <a:p>
              <a:pPr algn="ctr" eaLnBrk="1" hangingPunct="1"/>
              <a:r>
                <a:rPr lang="en-US" altLang="en-US" noProof="1"/>
                <a:t>Pencarian random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ECFF73EB-8225-4139-A69D-6471321A3224}"/>
              </a:ext>
            </a:extLst>
          </p:cNvPr>
          <p:cNvSpPr txBox="1">
            <a:spLocks noChangeArrowheads="1"/>
          </p:cNvSpPr>
          <p:nvPr/>
        </p:nvSpPr>
        <p:spPr>
          <a:xfrm>
            <a:off x="1523297" y="81823"/>
            <a:ext cx="9725465" cy="63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none" spc="0" dirty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noProof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 Soft Computing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7090" y="907381"/>
            <a:ext cx="6596041" cy="15178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600" b="1" noProof="1">
                <a:solidFill>
                  <a:schemeClr val="tx1"/>
                </a:solidFill>
                <a:cs typeface="Arial" panose="020B0604020202020204" pitchFamily="34" charset="0"/>
              </a:rPr>
              <a:t>Fuzzy System</a:t>
            </a:r>
          </a:p>
          <a:p>
            <a:r>
              <a:rPr lang="en-US" altLang="en-US" sz="11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Konsepnya menggunakan teori himpunan.</a:t>
            </a:r>
          </a:p>
          <a:p>
            <a:r>
              <a:rPr lang="en-US" altLang="en-US" sz="11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 derajat keanggotaan fuzzy untuk menunjukkan seberapa besar suatu nilai masuk dalam suatu himpunan fuzzy, Bidang Kajiannya yaitu :</a:t>
            </a:r>
          </a:p>
          <a:p>
            <a:pPr marL="228600" indent="-228600">
              <a:buAutoNum type="arabicPeriod"/>
            </a:pPr>
            <a:r>
              <a:rPr lang="en-US" altLang="en-US" sz="11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Fuzzy Inference System</a:t>
            </a:r>
          </a:p>
          <a:p>
            <a:pPr marL="228600" indent="-228600">
              <a:buAutoNum type="arabicPeriod"/>
            </a:pPr>
            <a:r>
              <a:rPr lang="en-US" altLang="en-US" sz="11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Fuzzy Clustering</a:t>
            </a:r>
          </a:p>
          <a:p>
            <a:pPr marL="228600" indent="-228600">
              <a:buAutoNum type="arabicPeriod"/>
            </a:pPr>
            <a:r>
              <a:rPr lang="en-US" altLang="en-US" sz="11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Fuzzy Database</a:t>
            </a:r>
          </a:p>
          <a:p>
            <a:pPr marL="228600" indent="-228600">
              <a:buAutoNum type="arabicPeriod"/>
            </a:pPr>
            <a:r>
              <a:rPr lang="en-US" altLang="en-US" sz="11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Fuzzy Mathematical Programming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27090" y="2493246"/>
            <a:ext cx="6596040" cy="12336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600" b="1" noProof="1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Probabilistic Reasoning</a:t>
            </a:r>
          </a:p>
          <a:p>
            <a:r>
              <a:rPr lang="en-US" altLang="en-US" sz="1100" noProof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Mengakomodasi adanya faktor </a:t>
            </a:r>
            <a:r>
              <a:rPr lang="en-US" altLang="en-US" sz="1100" b="1" noProof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ketidakpastian</a:t>
            </a:r>
            <a:r>
              <a:rPr lang="en-US" altLang="en-US" sz="1100" noProof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sz="1100" noProof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Teori-teori yang berkembang:</a:t>
            </a:r>
          </a:p>
          <a:p>
            <a:pPr marL="228600" indent="-228600">
              <a:buAutoNum type="arabicPeriod"/>
            </a:pPr>
            <a:r>
              <a:rPr lang="en-US" altLang="en-US" sz="1100" noProof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Bayes</a:t>
            </a:r>
          </a:p>
          <a:p>
            <a:pPr marL="228600" indent="-228600">
              <a:buAutoNum type="arabicPeriod"/>
            </a:pPr>
            <a:r>
              <a:rPr lang="en-US" altLang="en-US" sz="1100" noProof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Certainty Factor (statistic reasoning)</a:t>
            </a:r>
          </a:p>
          <a:p>
            <a:pPr marL="228600" indent="-228600">
              <a:buAutoNum type="arabicPeriod"/>
            </a:pPr>
            <a:r>
              <a:rPr lang="en-US" altLang="en-US" sz="1100" noProof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Dempster-Shafer (statistic reasoning)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27090" y="3841153"/>
            <a:ext cx="6596040" cy="73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altLang="en-US" sz="1600" b="1" noProof="1">
                <a:solidFill>
                  <a:srgbClr val="002060"/>
                </a:solidFill>
                <a:cs typeface="Arial" panose="020B0604020202020204" pitchFamily="34" charset="0"/>
              </a:rPr>
              <a:t>Neural Network (Jaringan Syaraf)</a:t>
            </a:r>
          </a:p>
          <a:p>
            <a:r>
              <a:rPr lang="en-US" altLang="en-US" sz="1200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 algoritma pembelajaran untuk mendapatkan bobot-bobot yang optimum.</a:t>
            </a:r>
          </a:p>
          <a:p>
            <a:r>
              <a:rPr lang="en-US" altLang="en-US" sz="1200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Jenis pembelajaran : </a:t>
            </a:r>
            <a:r>
              <a:rPr lang="en-US" altLang="en-US" sz="1200" i="1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supervised learning</a:t>
            </a:r>
            <a:r>
              <a:rPr lang="en-US" altLang="en-US" sz="1200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altLang="en-US" sz="1200" i="1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unsupervised learning</a:t>
            </a:r>
            <a:r>
              <a:rPr lang="en-US" altLang="en-US" sz="1200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27090" y="4700828"/>
            <a:ext cx="6596040" cy="18267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noProof="1">
                <a:solidFill>
                  <a:srgbClr val="C00000"/>
                </a:solidFill>
                <a:cs typeface="Arial" panose="020B0604020202020204" pitchFamily="34" charset="0"/>
              </a:rPr>
              <a:t>Evolutionary Algorithm (Algoritma Evolusioner)</a:t>
            </a:r>
            <a:endParaRPr lang="en-US" altLang="en-US" b="1" noProof="1">
              <a:solidFill>
                <a:srgbClr val="C00000"/>
              </a:solidFill>
            </a:endParaRPr>
          </a:p>
          <a:p>
            <a:pPr>
              <a:buClrTx/>
            </a:pPr>
            <a:r>
              <a:rPr lang="en-US" altLang="en-US" sz="11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Menggunakan pendekatan teori evolusi.</a:t>
            </a:r>
          </a:p>
          <a:p>
            <a:pPr>
              <a:buClrTx/>
            </a:pPr>
            <a:r>
              <a:rPr lang="en-US" altLang="en-US" sz="11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Dipelopori oleh algoritma genetika.</a:t>
            </a:r>
          </a:p>
          <a:p>
            <a:pPr>
              <a:buClrTx/>
            </a:pPr>
            <a:r>
              <a:rPr lang="en-US" altLang="en-US" sz="11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Terutama digunakan untuk optimasi.</a:t>
            </a:r>
          </a:p>
          <a:p>
            <a:pPr>
              <a:buClrTx/>
            </a:pPr>
            <a:r>
              <a:rPr lang="en-US" altLang="en-US" sz="11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Algoritma yang sudah dikembangkan:</a:t>
            </a:r>
          </a:p>
          <a:p>
            <a:pPr>
              <a:buClrTx/>
            </a:pPr>
            <a:r>
              <a:rPr lang="en-US" altLang="en-US" sz="11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a. Algoritma Genetika</a:t>
            </a:r>
          </a:p>
          <a:p>
            <a:pPr>
              <a:buClrTx/>
            </a:pPr>
            <a:r>
              <a:rPr lang="en-US" altLang="en-US" sz="11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b. Ant System</a:t>
            </a:r>
          </a:p>
          <a:p>
            <a:pPr>
              <a:buClrTx/>
            </a:pPr>
            <a:r>
              <a:rPr lang="en-US" altLang="en-US" sz="11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c. Fish Schooling</a:t>
            </a:r>
          </a:p>
          <a:p>
            <a:pPr>
              <a:buClrTx/>
            </a:pPr>
            <a:r>
              <a:rPr lang="en-US" altLang="en-US" sz="11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d. Bird Flocking</a:t>
            </a:r>
          </a:p>
          <a:p>
            <a:pPr>
              <a:buClrTx/>
            </a:pPr>
            <a:r>
              <a:rPr lang="en-US" altLang="en-US" sz="11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e. Particle Swarm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21925" y="1912094"/>
            <a:ext cx="2307621" cy="9027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b="1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Approximate </a:t>
            </a:r>
          </a:p>
          <a:p>
            <a:pPr algn="ctr"/>
            <a:r>
              <a:rPr lang="en-US" altLang="en-US" sz="1600" b="1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Reasoning</a:t>
            </a:r>
            <a:endParaRPr lang="en-US" altLang="en-US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09573" y="4249463"/>
            <a:ext cx="2307621" cy="90272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Functional Approximation/</a:t>
            </a:r>
          </a:p>
          <a:p>
            <a:pPr algn="ctr"/>
            <a:r>
              <a:rPr lang="en-US" altLang="en-US" sz="16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Randomized Search</a:t>
            </a:r>
            <a:endParaRPr lang="en-US" alt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stCxn id="27" idx="3"/>
            <a:endCxn id="24" idx="1"/>
          </p:cNvCxnSpPr>
          <p:nvPr/>
        </p:nvCxnSpPr>
        <p:spPr>
          <a:xfrm flipV="1">
            <a:off x="4717194" y="4210289"/>
            <a:ext cx="709896" cy="49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7" idx="3"/>
            <a:endCxn id="25" idx="1"/>
          </p:cNvCxnSpPr>
          <p:nvPr/>
        </p:nvCxnSpPr>
        <p:spPr>
          <a:xfrm>
            <a:off x="4717194" y="4700827"/>
            <a:ext cx="709896" cy="913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47675" y="3087382"/>
            <a:ext cx="1752600" cy="9027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Approximate </a:t>
            </a:r>
          </a:p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Models</a:t>
            </a:r>
          </a:p>
        </p:txBody>
      </p:sp>
      <p:cxnSp>
        <p:nvCxnSpPr>
          <p:cNvPr id="39" name="Straight Arrow Connector 38"/>
          <p:cNvCxnSpPr>
            <a:cxnSpLocks/>
            <a:stCxn id="36" idx="2"/>
            <a:endCxn id="27" idx="1"/>
          </p:cNvCxnSpPr>
          <p:nvPr/>
        </p:nvCxnSpPr>
        <p:spPr>
          <a:xfrm>
            <a:off x="1323975" y="3990109"/>
            <a:ext cx="1085598" cy="710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  <a:stCxn id="36" idx="0"/>
            <a:endCxn id="4" idx="1"/>
          </p:cNvCxnSpPr>
          <p:nvPr/>
        </p:nvCxnSpPr>
        <p:spPr>
          <a:xfrm flipV="1">
            <a:off x="1323975" y="2363458"/>
            <a:ext cx="1097950" cy="723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717194" y="1588288"/>
            <a:ext cx="709895" cy="666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3" idx="1"/>
          </p:cNvCxnSpPr>
          <p:nvPr/>
        </p:nvCxnSpPr>
        <p:spPr>
          <a:xfrm>
            <a:off x="4729546" y="2275203"/>
            <a:ext cx="697544" cy="834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4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794D1C-0115-4F90-89A3-1343918F32CA}"/>
              </a:ext>
            </a:extLst>
          </p:cNvPr>
          <p:cNvSpPr/>
          <p:nvPr/>
        </p:nvSpPr>
        <p:spPr>
          <a:xfrm>
            <a:off x="0" y="6577417"/>
            <a:ext cx="12192000" cy="29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424C2-1723-4C98-87DA-0252E993B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04" y="1973467"/>
            <a:ext cx="5080883" cy="34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265989-9BFE-4665-9BBF-8F4C7D2D1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616591"/>
            <a:ext cx="8426547" cy="260310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16600" b="1" dirty="0">
                <a:solidFill>
                  <a:srgbClr val="FFFF00"/>
                </a:solidFill>
              </a:rPr>
              <a:t>Big Data</a:t>
            </a:r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C8C2E-2368-4FF0-917D-21A67079FAC2}"/>
              </a:ext>
            </a:extLst>
          </p:cNvPr>
          <p:cNvSpPr/>
          <p:nvPr/>
        </p:nvSpPr>
        <p:spPr>
          <a:xfrm>
            <a:off x="0" y="6577417"/>
            <a:ext cx="12192000" cy="29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927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224" y="486125"/>
            <a:ext cx="9404723" cy="857098"/>
          </a:xfrm>
        </p:spPr>
        <p:txBody>
          <a:bodyPr/>
          <a:lstStyle/>
          <a:p>
            <a:r>
              <a:rPr lang="en-US" b="1" noProof="1"/>
              <a:t>Perkembangan Data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9C99D74-FD44-486E-8AEE-D07C139B0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3853" y="1698479"/>
            <a:ext cx="8184418" cy="47660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C8C2E-2368-4FF0-917D-21A67079FAC2}"/>
              </a:ext>
            </a:extLst>
          </p:cNvPr>
          <p:cNvSpPr/>
          <p:nvPr/>
        </p:nvSpPr>
        <p:spPr>
          <a:xfrm>
            <a:off x="0" y="6577417"/>
            <a:ext cx="12192000" cy="29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88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16" y="374945"/>
            <a:ext cx="9404723" cy="733531"/>
          </a:xfrm>
        </p:spPr>
        <p:txBody>
          <a:bodyPr>
            <a:normAutofit/>
          </a:bodyPr>
          <a:lstStyle/>
          <a:p>
            <a:r>
              <a:rPr lang="en-US" sz="2800" b="1" dirty="0"/>
              <a:t>Data Science vs Business Intelligence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C8C2E-2368-4FF0-917D-21A67079FAC2}"/>
              </a:ext>
            </a:extLst>
          </p:cNvPr>
          <p:cNvSpPr/>
          <p:nvPr/>
        </p:nvSpPr>
        <p:spPr>
          <a:xfrm>
            <a:off x="0" y="6577417"/>
            <a:ext cx="12192000" cy="29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6A79EE-263E-406C-BFC2-228BF110E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56" y="1500110"/>
            <a:ext cx="10515600" cy="498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5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800" y="488455"/>
            <a:ext cx="9404723" cy="1400530"/>
          </a:xfrm>
        </p:spPr>
        <p:txBody>
          <a:bodyPr>
            <a:normAutofit/>
          </a:bodyPr>
          <a:lstStyle/>
          <a:p>
            <a:r>
              <a:rPr lang="en-US" b="1" dirty="0"/>
              <a:t>Gambaran Umum </a:t>
            </a:r>
            <a:r>
              <a:rPr lang="en-US" b="1" dirty="0">
                <a:solidFill>
                  <a:srgbClr val="FFFF00"/>
                </a:solidFill>
              </a:rPr>
              <a:t>Big Data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5AD4AD-6D23-479B-99BB-5FD599C43A27}"/>
              </a:ext>
            </a:extLst>
          </p:cNvPr>
          <p:cNvSpPr/>
          <p:nvPr/>
        </p:nvSpPr>
        <p:spPr>
          <a:xfrm>
            <a:off x="1714500" y="1524000"/>
            <a:ext cx="9067800" cy="503827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id-ID" sz="3600" b="1" noProof="1">
                <a:solidFill>
                  <a:srgbClr val="FFFF00"/>
                </a:solidFill>
                <a:latin typeface="Calibri" panose="020F0502020204030204" pitchFamily="34" charset="0"/>
              </a:rPr>
              <a:t>Big</a:t>
            </a:r>
            <a:r>
              <a:rPr lang="id-ID" sz="3600" b="1" noProof="1">
                <a:latin typeface="Calibri" panose="020F0502020204030204" pitchFamily="34" charset="0"/>
              </a:rPr>
              <a:t> </a:t>
            </a:r>
            <a:r>
              <a:rPr lang="id-ID" sz="3600" b="1" noProof="1">
                <a:solidFill>
                  <a:srgbClr val="FFFF00"/>
                </a:solidFill>
                <a:latin typeface="Calibri" panose="020F0502020204030204" pitchFamily="34" charset="0"/>
              </a:rPr>
              <a:t>Data</a:t>
            </a:r>
            <a:r>
              <a:rPr lang="id-ID" sz="3600" b="1" noProof="1">
                <a:latin typeface="Calibri" panose="020F0502020204030204" pitchFamily="34" charset="0"/>
              </a:rPr>
              <a:t> vs Big </a:t>
            </a:r>
            <a:r>
              <a:rPr lang="id-ID" sz="3600" b="1" noProof="1">
                <a:solidFill>
                  <a:srgbClr val="FFC000"/>
                </a:solidFill>
                <a:latin typeface="Calibri" panose="020F0502020204030204" pitchFamily="34" charset="0"/>
              </a:rPr>
              <a:t>Information</a:t>
            </a:r>
            <a:r>
              <a:rPr lang="id-ID" sz="3600" b="1" noProof="1">
                <a:latin typeface="Calibri" panose="020F0502020204030204" pitchFamily="34" charset="0"/>
              </a:rPr>
              <a:t> vs Big </a:t>
            </a:r>
            <a:r>
              <a:rPr lang="id-ID" sz="3600" b="1" noProof="1">
                <a:solidFill>
                  <a:srgbClr val="FFF9AE"/>
                </a:solidFill>
                <a:latin typeface="Calibri" panose="020F0502020204030204" pitchFamily="34" charset="0"/>
              </a:rPr>
              <a:t>Knowledge</a:t>
            </a:r>
            <a:r>
              <a:rPr lang="id-ID" sz="3600" b="1" noProof="1">
                <a:latin typeface="Calibri" panose="020F0502020204030204" pitchFamily="34" charset="0"/>
              </a:rPr>
              <a:t>:</a:t>
            </a:r>
          </a:p>
          <a:p>
            <a:endParaRPr lang="id-ID" sz="2400" noProof="1"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d-ID" sz="2400" b="1" noProof="1">
                <a:solidFill>
                  <a:srgbClr val="FFFF00"/>
                </a:solidFill>
                <a:latin typeface="Calibri-Bold"/>
              </a:rPr>
              <a:t>Data</a:t>
            </a:r>
            <a:r>
              <a:rPr lang="id-ID" sz="2400" b="1" noProof="1">
                <a:latin typeface="Calibri-Bold"/>
              </a:rPr>
              <a:t> </a:t>
            </a:r>
            <a:r>
              <a:rPr lang="id-ID" sz="2400" noProof="1">
                <a:latin typeface="Calibri" panose="020F0502020204030204" pitchFamily="34" charset="0"/>
              </a:rPr>
              <a:t>(</a:t>
            </a:r>
            <a:r>
              <a:rPr lang="id-ID" sz="2400" i="1" noProof="1">
                <a:latin typeface="Calibri-Italic"/>
              </a:rPr>
              <a:t>Facts, a description of the World</a:t>
            </a:r>
            <a:r>
              <a:rPr lang="id-ID" sz="2400" noProof="1">
                <a:latin typeface="Calibri" panose="020F050202020403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d-ID" sz="2400" b="1" noProof="1">
                <a:solidFill>
                  <a:srgbClr val="FFC000"/>
                </a:solidFill>
                <a:latin typeface="Calibri-Bold"/>
              </a:rPr>
              <a:t>Information </a:t>
            </a:r>
            <a:r>
              <a:rPr lang="id-ID" sz="2400" noProof="1">
                <a:latin typeface="Calibri" panose="020F0502020204030204" pitchFamily="34" charset="0"/>
              </a:rPr>
              <a:t>(</a:t>
            </a:r>
            <a:r>
              <a:rPr lang="id-ID" sz="2400" i="1" noProof="1">
                <a:latin typeface="Calibri-Italic"/>
              </a:rPr>
              <a:t>Captured Data and Knowledge</a:t>
            </a:r>
            <a:r>
              <a:rPr lang="id-ID" sz="2400" noProof="1">
                <a:latin typeface="Calibri" panose="020F0502020204030204" pitchFamily="34" charset="0"/>
              </a:rPr>
              <a:t>): Merekam atau </a:t>
            </a:r>
            <a:r>
              <a:rPr lang="id-ID" sz="2400" noProof="1">
                <a:latin typeface="Arial" panose="020B0604020202020204" pitchFamily="34" charset="0"/>
              </a:rPr>
              <a:t>mengambil </a:t>
            </a:r>
            <a:r>
              <a:rPr lang="id-ID" sz="2400" b="1" noProof="1">
                <a:solidFill>
                  <a:srgbClr val="FFFF00"/>
                </a:solidFill>
                <a:latin typeface="Arial" panose="020B0604020202020204" pitchFamily="34" charset="0"/>
              </a:rPr>
              <a:t>Data</a:t>
            </a:r>
            <a:r>
              <a:rPr lang="id-ID" sz="2400" b="1" noProof="1">
                <a:latin typeface="Arial" panose="020B0604020202020204" pitchFamily="34" charset="0"/>
              </a:rPr>
              <a:t> </a:t>
            </a:r>
            <a:r>
              <a:rPr lang="id-ID" sz="2400" noProof="1">
                <a:latin typeface="Arial" panose="020B0604020202020204" pitchFamily="34" charset="0"/>
              </a:rPr>
              <a:t>dan </a:t>
            </a:r>
            <a:r>
              <a:rPr lang="id-ID" sz="2400" b="1" noProof="1">
                <a:solidFill>
                  <a:srgbClr val="FFF9AE"/>
                </a:solidFill>
                <a:latin typeface="Arial" panose="020B0604020202020204" pitchFamily="34" charset="0"/>
              </a:rPr>
              <a:t>Knowledge</a:t>
            </a:r>
            <a:r>
              <a:rPr lang="id-ID" sz="2400" b="1" noProof="1">
                <a:latin typeface="Arial" panose="020B0604020202020204" pitchFamily="34" charset="0"/>
              </a:rPr>
              <a:t> </a:t>
            </a:r>
            <a:r>
              <a:rPr lang="id-ID" sz="2400" noProof="1">
                <a:latin typeface="Arial" panose="020B0604020202020204" pitchFamily="34" charset="0"/>
              </a:rPr>
              <a:t>pada satu waktu tertentu (</a:t>
            </a:r>
            <a:r>
              <a:rPr lang="id-ID" sz="2400" i="1" noProof="1">
                <a:latin typeface="Arial" panose="020B0604020202020204" pitchFamily="34" charset="0"/>
              </a:rPr>
              <a:t>at a single point</a:t>
            </a:r>
            <a:r>
              <a:rPr lang="id-ID" sz="2400" noProof="1">
                <a:latin typeface="Arial" panose="020B0604020202020204" pitchFamily="34" charset="0"/>
              </a:rPr>
              <a:t>). </a:t>
            </a:r>
            <a:r>
              <a:rPr lang="id-ID" sz="2400" b="1" noProof="1">
                <a:solidFill>
                  <a:srgbClr val="FFFF00"/>
                </a:solidFill>
                <a:latin typeface="Arial" panose="020B0604020202020204" pitchFamily="34" charset="0"/>
              </a:rPr>
              <a:t>Data</a:t>
            </a:r>
            <a:r>
              <a:rPr lang="id-ID" sz="2400" b="1" noProof="1">
                <a:latin typeface="Arial" panose="020B0604020202020204" pitchFamily="34" charset="0"/>
              </a:rPr>
              <a:t> </a:t>
            </a:r>
            <a:r>
              <a:rPr lang="id-ID" sz="2400" noProof="1">
                <a:latin typeface="Arial" panose="020B0604020202020204" pitchFamily="34" charset="0"/>
              </a:rPr>
              <a:t>dan </a:t>
            </a:r>
            <a:r>
              <a:rPr lang="id-ID" sz="2400" b="1" noProof="1">
                <a:solidFill>
                  <a:srgbClr val="FFF9AE"/>
                </a:solidFill>
                <a:latin typeface="Arial" panose="020B0604020202020204" pitchFamily="34" charset="0"/>
              </a:rPr>
              <a:t>Knowledge</a:t>
            </a:r>
            <a:r>
              <a:rPr lang="id-ID" sz="2400" b="1" noProof="1">
                <a:latin typeface="Arial" panose="020B0604020202020204" pitchFamily="34" charset="0"/>
              </a:rPr>
              <a:t> </a:t>
            </a:r>
            <a:r>
              <a:rPr lang="id-ID" sz="2400" noProof="1">
                <a:latin typeface="Arial" panose="020B0604020202020204" pitchFamily="34" charset="0"/>
              </a:rPr>
              <a:t>dapat terus berubah dan bertambah dari waktu ke waktu.</a:t>
            </a:r>
            <a:endParaRPr lang="id-ID" sz="2400" b="1" noProof="1"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d-ID" sz="2400" b="1" noProof="1">
                <a:solidFill>
                  <a:srgbClr val="FFF9AE"/>
                </a:solidFill>
                <a:latin typeface="Arial" panose="020B0604020202020204" pitchFamily="34" charset="0"/>
              </a:rPr>
              <a:t>Knowledge</a:t>
            </a:r>
            <a:r>
              <a:rPr lang="id-ID" sz="2400" b="1" noProof="1">
                <a:latin typeface="Arial" panose="020B0604020202020204" pitchFamily="34" charset="0"/>
              </a:rPr>
              <a:t> </a:t>
            </a:r>
            <a:r>
              <a:rPr lang="id-ID" sz="2400" noProof="1">
                <a:latin typeface="Arial" panose="020B0604020202020204" pitchFamily="34" charset="0"/>
              </a:rPr>
              <a:t>(</a:t>
            </a:r>
            <a:r>
              <a:rPr lang="id-ID" sz="2400" i="1" noProof="1">
                <a:latin typeface="Arial" panose="020B0604020202020204" pitchFamily="34" charset="0"/>
              </a:rPr>
              <a:t>Our personal map/model of the world</a:t>
            </a:r>
            <a:r>
              <a:rPr lang="id-ID" sz="2400" noProof="1">
                <a:latin typeface="Arial" panose="020B0604020202020204" pitchFamily="34" charset="0"/>
              </a:rPr>
              <a:t>): apa yang kita ketahui (</a:t>
            </a:r>
            <a:r>
              <a:rPr lang="id-ID" sz="2400" b="1" i="1" noProof="1">
                <a:latin typeface="Arial" panose="020B0604020202020204" pitchFamily="34" charset="0"/>
              </a:rPr>
              <a:t>not the real world itself</a:t>
            </a:r>
            <a:r>
              <a:rPr lang="id-ID" sz="2400" noProof="1">
                <a:latin typeface="Arial" panose="020B0604020202020204" pitchFamily="34" charset="0"/>
              </a:rPr>
              <a:t>) Anda saat ini tidak dapat menyimpan pengetahuan dalam diri anda dalam apa pun selain otak, dan untuk membangun pengetahuan perlu informasi dan data.</a:t>
            </a:r>
            <a:endParaRPr lang="id-ID" sz="2400" noProof="1"/>
          </a:p>
        </p:txBody>
      </p:sp>
    </p:spTree>
    <p:extLst>
      <p:ext uri="{BB962C8B-B14F-4D97-AF65-F5344CB8AC3E}">
        <p14:creationId xmlns:p14="http://schemas.microsoft.com/office/powerpoint/2010/main" val="11322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800" y="488455"/>
            <a:ext cx="9404723" cy="1400530"/>
          </a:xfrm>
        </p:spPr>
        <p:txBody>
          <a:bodyPr>
            <a:normAutofit/>
          </a:bodyPr>
          <a:lstStyle/>
          <a:p>
            <a:r>
              <a:rPr lang="en-US" b="0" dirty="0"/>
              <a:t>Gambaran Umum </a:t>
            </a:r>
            <a:r>
              <a:rPr lang="en-US" b="1" dirty="0">
                <a:solidFill>
                  <a:srgbClr val="FFFF00"/>
                </a:solidFill>
              </a:rPr>
              <a:t>Big Data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5AD4AD-6D23-479B-99BB-5FD599C43A27}"/>
              </a:ext>
            </a:extLst>
          </p:cNvPr>
          <p:cNvSpPr/>
          <p:nvPr/>
        </p:nvSpPr>
        <p:spPr>
          <a:xfrm>
            <a:off x="1095375" y="2409826"/>
            <a:ext cx="10379417" cy="3429000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lstStyle/>
          <a:p>
            <a:pPr algn="just"/>
            <a:r>
              <a:rPr lang="id-ID" sz="4000" b="1" noProof="1">
                <a:solidFill>
                  <a:srgbClr val="FFFF00"/>
                </a:solidFill>
              </a:rPr>
              <a:t>Big Data </a:t>
            </a:r>
            <a:r>
              <a:rPr lang="id-ID" sz="2800" noProof="1"/>
              <a:t>dapat didefinisikan dengan data yang memiliki skala (</a:t>
            </a:r>
            <a:r>
              <a:rPr lang="id-ID" sz="2800" b="1" noProof="1">
                <a:solidFill>
                  <a:srgbClr val="00B0F0"/>
                </a:solidFill>
              </a:rPr>
              <a:t>volume</a:t>
            </a:r>
            <a:r>
              <a:rPr lang="id-ID" sz="2800" noProof="1"/>
              <a:t>), distribusi (</a:t>
            </a:r>
            <a:r>
              <a:rPr lang="id-ID" sz="2800" b="1" noProof="1">
                <a:solidFill>
                  <a:srgbClr val="FFC000"/>
                </a:solidFill>
              </a:rPr>
              <a:t>velocity</a:t>
            </a:r>
            <a:r>
              <a:rPr lang="id-ID" sz="2800" noProof="1"/>
              <a:t>), keragaman (</a:t>
            </a:r>
            <a:r>
              <a:rPr lang="id-ID" sz="2800" b="1" noProof="1">
                <a:solidFill>
                  <a:schemeClr val="accent3">
                    <a:lumMod val="40000"/>
                    <a:lumOff val="60000"/>
                  </a:schemeClr>
                </a:solidFill>
              </a:rPr>
              <a:t>variety</a:t>
            </a:r>
            <a:r>
              <a:rPr lang="id-ID" sz="2800" noProof="1"/>
              <a:t>) yang sangat besar, dan atau abadi, </a:t>
            </a:r>
            <a:endParaRPr lang="en-US" sz="2800" noProof="1"/>
          </a:p>
          <a:p>
            <a:pPr algn="just"/>
            <a:endParaRPr lang="en-US" sz="2800" noProof="1"/>
          </a:p>
          <a:p>
            <a:pPr algn="just"/>
            <a:r>
              <a:rPr lang="id-ID" sz="2800" noProof="1"/>
              <a:t>sehingga membutuhkan penggunaan </a:t>
            </a:r>
            <a:r>
              <a:rPr lang="id-ID" sz="2800" b="1" noProof="1">
                <a:solidFill>
                  <a:schemeClr val="accent1">
                    <a:lumMod val="40000"/>
                    <a:lumOff val="60000"/>
                  </a:schemeClr>
                </a:solidFill>
              </a:rPr>
              <a:t>arsitektur teknikal dan metode analitis yang inovatif </a:t>
            </a:r>
            <a:r>
              <a:rPr lang="id-ID" sz="2800" noProof="1"/>
              <a:t>untuk mendapatkan wawasan yang dapat memberikan </a:t>
            </a:r>
            <a:r>
              <a:rPr lang="id-ID" sz="2800" b="1" noProof="1">
                <a:solidFill>
                  <a:srgbClr val="FFC000"/>
                </a:solidFill>
              </a:rPr>
              <a:t>nilai bisnis baru </a:t>
            </a:r>
            <a:r>
              <a:rPr lang="id-ID" sz="2800" noProof="1"/>
              <a:t>(informasi yang bermakna)</a:t>
            </a:r>
            <a:endParaRPr lang="en-US" sz="2800" noProof="1"/>
          </a:p>
          <a:p>
            <a:pPr algn="just"/>
            <a:endParaRPr lang="en-US" sz="2800" noProof="1"/>
          </a:p>
          <a:p>
            <a:pPr algn="r"/>
            <a:r>
              <a:rPr lang="id-ID" sz="2800" noProof="1">
                <a:solidFill>
                  <a:schemeClr val="accent6">
                    <a:lumMod val="40000"/>
                    <a:lumOff val="60000"/>
                  </a:schemeClr>
                </a:solidFill>
              </a:rPr>
              <a:t>… </a:t>
            </a:r>
            <a:r>
              <a:rPr lang="id-ID" sz="2800" b="1" noProof="1">
                <a:solidFill>
                  <a:schemeClr val="accent6">
                    <a:lumMod val="40000"/>
                    <a:lumOff val="60000"/>
                  </a:schemeClr>
                </a:solidFill>
              </a:rPr>
              <a:t>McKinsey Global (2011)</a:t>
            </a:r>
            <a:endParaRPr lang="en-US" sz="2800" b="1" noProof="1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800" y="488455"/>
            <a:ext cx="9404723" cy="1400530"/>
          </a:xfrm>
        </p:spPr>
        <p:txBody>
          <a:bodyPr>
            <a:normAutofit/>
          </a:bodyPr>
          <a:lstStyle/>
          <a:p>
            <a:r>
              <a:rPr lang="en-US" b="0" dirty="0"/>
              <a:t>Gambaran Umum </a:t>
            </a:r>
            <a:r>
              <a:rPr lang="en-US" b="1" dirty="0">
                <a:solidFill>
                  <a:srgbClr val="FFFF00"/>
                </a:solidFill>
              </a:rPr>
              <a:t>Big Data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5AD4AD-6D23-479B-99BB-5FD599C43A27}"/>
              </a:ext>
            </a:extLst>
          </p:cNvPr>
          <p:cNvSpPr/>
          <p:nvPr/>
        </p:nvSpPr>
        <p:spPr>
          <a:xfrm>
            <a:off x="1846715" y="2035104"/>
            <a:ext cx="8505825" cy="278779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just"/>
            <a:r>
              <a:rPr lang="id-ID" sz="3200" b="1" noProof="1">
                <a:solidFill>
                  <a:srgbClr val="FFFF00"/>
                </a:solidFill>
              </a:rPr>
              <a:t>Big data </a:t>
            </a:r>
            <a:r>
              <a:rPr lang="id-ID" sz="3200" noProof="1"/>
              <a:t>merupakan istilah untuk sekumpulan </a:t>
            </a:r>
            <a:r>
              <a:rPr lang="id-ID" sz="3200" b="1" noProof="1">
                <a:solidFill>
                  <a:srgbClr val="FF0000"/>
                </a:solidFill>
              </a:rPr>
              <a:t>data yang begitu besar </a:t>
            </a:r>
            <a:r>
              <a:rPr lang="id-ID" sz="3200" noProof="1"/>
              <a:t>atau </a:t>
            </a:r>
            <a:r>
              <a:rPr lang="id-ID" sz="3200" b="1" noProof="1">
                <a:solidFill>
                  <a:srgbClr val="FF0000"/>
                </a:solidFill>
              </a:rPr>
              <a:t>kompleks</a:t>
            </a:r>
            <a:r>
              <a:rPr lang="id-ID" sz="3200" noProof="1"/>
              <a:t> dimana </a:t>
            </a:r>
            <a:r>
              <a:rPr lang="id-ID" sz="3200" noProof="1">
                <a:solidFill>
                  <a:schemeClr val="accent3">
                    <a:lumMod val="60000"/>
                    <a:lumOff val="40000"/>
                  </a:schemeClr>
                </a:solidFill>
              </a:rPr>
              <a:t>tidak bisa ditangani </a:t>
            </a:r>
            <a:r>
              <a:rPr lang="id-ID" sz="3200" noProof="1"/>
              <a:t>lagi dengan </a:t>
            </a:r>
            <a:r>
              <a:rPr lang="id-ID" sz="3200" noProof="1">
                <a:solidFill>
                  <a:srgbClr val="00B0F0"/>
                </a:solidFill>
              </a:rPr>
              <a:t>sistem</a:t>
            </a:r>
            <a:r>
              <a:rPr lang="id-ID" sz="3200" noProof="1"/>
              <a:t> teknologi komputer </a:t>
            </a:r>
            <a:r>
              <a:rPr lang="id-ID" sz="3200" noProof="1">
                <a:solidFill>
                  <a:srgbClr val="00B0F0"/>
                </a:solidFill>
              </a:rPr>
              <a:t>konvensional</a:t>
            </a:r>
            <a:r>
              <a:rPr lang="id-ID" sz="3200" noProof="1"/>
              <a:t>…. </a:t>
            </a:r>
            <a:r>
              <a:rPr lang="id-ID" sz="2800" b="1" noProof="1">
                <a:solidFill>
                  <a:schemeClr val="accent3">
                    <a:lumMod val="20000"/>
                    <a:lumOff val="80000"/>
                  </a:schemeClr>
                </a:solidFill>
              </a:rPr>
              <a:t>Hurwitz</a:t>
            </a:r>
            <a:r>
              <a:rPr lang="id-ID" sz="2800" b="1" noProof="1"/>
              <a:t>, et al. (2013)</a:t>
            </a:r>
          </a:p>
        </p:txBody>
      </p:sp>
    </p:spTree>
    <p:extLst>
      <p:ext uri="{BB962C8B-B14F-4D97-AF65-F5344CB8AC3E}">
        <p14:creationId xmlns:p14="http://schemas.microsoft.com/office/powerpoint/2010/main" val="326482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452718"/>
            <a:ext cx="8536359" cy="61069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Kapan suatu data dapat dikatakan sebagai “Big Data”?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8F64E-032C-4769-8A8F-DC6233BC8C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2" b="2437"/>
          <a:stretch/>
        </p:blipFill>
        <p:spPr>
          <a:xfrm>
            <a:off x="1235676" y="3101548"/>
            <a:ext cx="10540313" cy="3595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720608-2BB5-4356-BE13-23365B468E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38" r="5755" b="12598"/>
          <a:stretch/>
        </p:blipFill>
        <p:spPr>
          <a:xfrm>
            <a:off x="4647472" y="1561895"/>
            <a:ext cx="3359706" cy="15643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19605" y="3256767"/>
            <a:ext cx="2004165" cy="11774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D" sz="1400" b="1" noProof="1">
                <a:solidFill>
                  <a:srgbClr val="DAF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Variasi</a:t>
            </a:r>
            <a:r>
              <a:rPr lang="en-ID" sz="1400" noProof="1">
                <a:solidFill>
                  <a:srgbClr val="DAF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atau Berbagai jenis dan bentuk data dengan jumlah besaran dan tidak terstruktur</a:t>
            </a:r>
          </a:p>
        </p:txBody>
      </p:sp>
      <p:sp>
        <p:nvSpPr>
          <p:cNvPr id="9" name="Rectangle 8"/>
          <p:cNvSpPr/>
          <p:nvPr/>
        </p:nvSpPr>
        <p:spPr>
          <a:xfrm>
            <a:off x="7560219" y="3256767"/>
            <a:ext cx="2004165" cy="11774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D" sz="1400" b="1" noProof="1">
                <a:solidFill>
                  <a:srgbClr val="F5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Kebenaran</a:t>
            </a:r>
            <a:r>
              <a:rPr lang="en-ID" sz="1400" noProof="1">
                <a:solidFill>
                  <a:srgbClr val="F5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yaitu tingkat kualitas, akurasi dan ketidakpastian data serta sumber datanya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2810" y="5199714"/>
            <a:ext cx="2004165" cy="11774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b="1" noProof="1">
                <a:solidFill>
                  <a:srgbClr val="F69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lang="en-ID" sz="1400" noProof="1">
                <a:solidFill>
                  <a:srgbClr val="F69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dimana data dihasilkan dan dianalysis</a:t>
            </a:r>
            <a:endParaRPr lang="en-ID" sz="2000" noProof="1">
              <a:solidFill>
                <a:srgbClr val="F692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91223" y="5199714"/>
            <a:ext cx="2004165" cy="11774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D" sz="14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ID" sz="1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yaitu Potensi Big data untuk pembangunan sosial ekonomi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29636" y="5224766"/>
            <a:ext cx="2004165" cy="11774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b="1" noProof="1">
                <a:solidFill>
                  <a:srgbClr val="81C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Besaran</a:t>
            </a:r>
            <a:r>
              <a:rPr lang="en-ID" sz="1400" noProof="1">
                <a:solidFill>
                  <a:srgbClr val="81C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yang dihasilkan melalui datafikasi skala besar dan digitalisasi informasi</a:t>
            </a:r>
            <a:endParaRPr lang="en-ID" noProof="1">
              <a:solidFill>
                <a:srgbClr val="81CF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9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15417</TotalTime>
  <Words>1648</Words>
  <Application>Microsoft Office PowerPoint</Application>
  <PresentationFormat>Widescreen</PresentationFormat>
  <Paragraphs>265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Calibri-Bold</vt:lpstr>
      <vt:lpstr>Calibri-Italic</vt:lpstr>
      <vt:lpstr>Century Gothic</vt:lpstr>
      <vt:lpstr>Wingdings</vt:lpstr>
      <vt:lpstr>Wingdings 3</vt:lpstr>
      <vt:lpstr>Ion</vt:lpstr>
      <vt:lpstr>Pengenalan Konsep Big Data, Machine Learning, Artificial Intelligence</vt:lpstr>
      <vt:lpstr>Pengenalan Konsep</vt:lpstr>
      <vt:lpstr>PowerPoint Presentation</vt:lpstr>
      <vt:lpstr>Perkembangan Data</vt:lpstr>
      <vt:lpstr>Data Science vs Business Intelligence</vt:lpstr>
      <vt:lpstr>Gambaran Umum Big Data</vt:lpstr>
      <vt:lpstr>Gambaran Umum Big Data</vt:lpstr>
      <vt:lpstr>Gambaran Umum Big Data</vt:lpstr>
      <vt:lpstr>Kapan suatu data dapat dikatakan sebagai “Big Data”?</vt:lpstr>
      <vt:lpstr>Ekosistem pada Big Data</vt:lpstr>
      <vt:lpstr>PowerPoint Presentation</vt:lpstr>
      <vt:lpstr>Definisi Machine Learning/ Pembelajaran Mesin</vt:lpstr>
      <vt:lpstr>Penerapan Machine Learning</vt:lpstr>
      <vt:lpstr>Paradigma Machine Learning</vt:lpstr>
      <vt:lpstr>Ilustrasi Kerja Machine Learning</vt:lpstr>
      <vt:lpstr>Teknik Machine Learning</vt:lpstr>
      <vt:lpstr>Teknik Machine Learning</vt:lpstr>
      <vt:lpstr>PowerPoint Presentation</vt:lpstr>
      <vt:lpstr>Kecerdasan </vt:lpstr>
      <vt:lpstr>Sudut Pandang Kecerdasan</vt:lpstr>
      <vt:lpstr>Keuntungan</vt:lpstr>
      <vt:lpstr>Sejarah AI</vt:lpstr>
      <vt:lpstr>Konsep AI</vt:lpstr>
      <vt:lpstr>Bagaimana AI bekerja?</vt:lpstr>
      <vt:lpstr>Analogi dengan kecerdasan manusia</vt:lpstr>
      <vt:lpstr>Teknik Pemecahan Masalah</vt:lpstr>
      <vt:lpstr>PowerPoint Presentation</vt:lpstr>
      <vt:lpstr>PowerPoint Presentation</vt:lpstr>
    </vt:vector>
  </TitlesOfParts>
  <Company>McGraw-Hill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</dc:creator>
  <cp:lastModifiedBy>Teuku Raja Irfan Radarma</cp:lastModifiedBy>
  <cp:revision>471</cp:revision>
  <dcterms:created xsi:type="dcterms:W3CDTF">2013-10-29T21:19:31Z</dcterms:created>
  <dcterms:modified xsi:type="dcterms:W3CDTF">2024-01-03T08:33:38Z</dcterms:modified>
</cp:coreProperties>
</file>